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6"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8/1/2018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8/1/2018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8/1/2018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8/1/2018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8/1/2018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8/1/2018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8/1/2018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8/1/2018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8/1/2018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114800"/>
            <a:ext cx="10515598" cy="1524000"/>
          </a:xfrm>
        </p:spPr>
        <p:txBody>
          <a:bodyPr>
            <a:normAutofit/>
          </a:bodyPr>
          <a:lstStyle/>
          <a:p>
            <a:r>
              <a:rPr lang="en-US" dirty="0"/>
              <a:t>MISSIONAL LIVING:</a:t>
            </a:r>
            <a:br>
              <a:rPr lang="en-US" dirty="0"/>
            </a:br>
            <a:r>
              <a:rPr lang="en-US" dirty="0"/>
              <a:t>INTRODUCTION</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3C7C-4DF6-4097-804A-46E0E21F65BE}"/>
              </a:ext>
            </a:extLst>
          </p:cNvPr>
          <p:cNvSpPr>
            <a:spLocks noGrp="1"/>
          </p:cNvSpPr>
          <p:nvPr>
            <p:ph type="title"/>
          </p:nvPr>
        </p:nvSpPr>
        <p:spPr/>
        <p:txBody>
          <a:bodyPr/>
          <a:lstStyle/>
          <a:p>
            <a:r>
              <a:rPr lang="en-US" dirty="0"/>
              <a:t>THE MISSIONAL METHOD</a:t>
            </a:r>
          </a:p>
        </p:txBody>
      </p:sp>
      <p:sp>
        <p:nvSpPr>
          <p:cNvPr id="3" name="Content Placeholder 2">
            <a:extLst>
              <a:ext uri="{FF2B5EF4-FFF2-40B4-BE49-F238E27FC236}">
                <a16:creationId xmlns:a16="http://schemas.microsoft.com/office/drawing/2014/main" id="{839EF324-D217-4659-BDE5-3480C38AC9EF}"/>
              </a:ext>
            </a:extLst>
          </p:cNvPr>
          <p:cNvSpPr>
            <a:spLocks noGrp="1"/>
          </p:cNvSpPr>
          <p:nvPr>
            <p:ph idx="1"/>
          </p:nvPr>
        </p:nvSpPr>
        <p:spPr/>
        <p:txBody>
          <a:bodyPr>
            <a:normAutofit/>
          </a:bodyPr>
          <a:lstStyle/>
          <a:p>
            <a:r>
              <a:rPr lang="en-US" altLang="en-US" sz="2800" dirty="0"/>
              <a:t>There is no shortage of evangelism methods (Way of the Master, Roman Road, FAITH, etc.). </a:t>
            </a:r>
          </a:p>
          <a:p>
            <a:pPr lvl="1"/>
            <a:r>
              <a:rPr lang="en-US" altLang="en-US" sz="2800" dirty="0"/>
              <a:t>I think that these methods can be a helpful way to learn how to articulate the gospel clearly; however, as a method for Christian mission I find them overall weak.</a:t>
            </a:r>
          </a:p>
          <a:p>
            <a:r>
              <a:rPr lang="en-US" altLang="en-US" sz="2800" dirty="0"/>
              <a:t>What I believe we need—especially as Christian in the 21</a:t>
            </a:r>
            <a:r>
              <a:rPr lang="en-US" altLang="en-US" sz="2800" baseline="32000" dirty="0"/>
              <a:t>st</a:t>
            </a:r>
            <a:r>
              <a:rPr lang="en-US" altLang="en-US" sz="2800" dirty="0"/>
              <a:t> century—is a strategy for mission that goes beyond traditional methods. </a:t>
            </a:r>
          </a:p>
        </p:txBody>
      </p:sp>
    </p:spTree>
    <p:extLst>
      <p:ext uri="{BB962C8B-B14F-4D97-AF65-F5344CB8AC3E}">
        <p14:creationId xmlns:p14="http://schemas.microsoft.com/office/powerpoint/2010/main" val="28524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4EC42-7785-41E8-9453-9B6C853DCAE4}"/>
              </a:ext>
            </a:extLst>
          </p:cNvPr>
          <p:cNvSpPr>
            <a:spLocks noGrp="1"/>
          </p:cNvSpPr>
          <p:nvPr>
            <p:ph type="title"/>
          </p:nvPr>
        </p:nvSpPr>
        <p:spPr/>
        <p:txBody>
          <a:bodyPr>
            <a:normAutofit/>
          </a:bodyPr>
          <a:lstStyle/>
          <a:p>
            <a:r>
              <a:rPr lang="en-US" dirty="0"/>
              <a:t>THE MISSIONAL METHOD</a:t>
            </a:r>
          </a:p>
        </p:txBody>
      </p:sp>
      <p:sp>
        <p:nvSpPr>
          <p:cNvPr id="3" name="Content Placeholder 2">
            <a:extLst>
              <a:ext uri="{FF2B5EF4-FFF2-40B4-BE49-F238E27FC236}">
                <a16:creationId xmlns:a16="http://schemas.microsoft.com/office/drawing/2014/main" id="{E8981393-41B4-4738-BCA9-E9329F201B61}"/>
              </a:ext>
            </a:extLst>
          </p:cNvPr>
          <p:cNvSpPr>
            <a:spLocks noGrp="1"/>
          </p:cNvSpPr>
          <p:nvPr>
            <p:ph idx="1"/>
          </p:nvPr>
        </p:nvSpPr>
        <p:spPr/>
        <p:txBody>
          <a:bodyPr>
            <a:normAutofit/>
          </a:bodyPr>
          <a:lstStyle/>
          <a:p>
            <a:r>
              <a:rPr lang="en-US" altLang="en-US" sz="2400" dirty="0"/>
              <a:t>Weaknesses with traditional methods:</a:t>
            </a:r>
          </a:p>
          <a:p>
            <a:pPr lvl="1"/>
            <a:r>
              <a:rPr lang="en-US" altLang="en-US" sz="2400" dirty="0"/>
              <a:t>Individualistic</a:t>
            </a:r>
          </a:p>
          <a:p>
            <a:pPr lvl="1"/>
            <a:r>
              <a:rPr lang="en-US" altLang="en-US" sz="2400" dirty="0"/>
              <a:t>Too static</a:t>
            </a:r>
          </a:p>
          <a:p>
            <a:pPr lvl="1"/>
            <a:r>
              <a:rPr lang="en-US" altLang="en-US" sz="2400" dirty="0"/>
              <a:t>Often comes off as aggressive or impersonal</a:t>
            </a:r>
          </a:p>
          <a:p>
            <a:pPr lvl="1"/>
            <a:r>
              <a:rPr lang="en-US" altLang="en-US" sz="2400" dirty="0"/>
              <a:t>If you aren’t eloquent or persuasive then good luck</a:t>
            </a:r>
          </a:p>
          <a:p>
            <a:pPr lvl="1"/>
            <a:r>
              <a:rPr lang="en-US" altLang="en-US" sz="2400" dirty="0"/>
              <a:t>Hard to integrate apologetics when needed</a:t>
            </a:r>
          </a:p>
          <a:p>
            <a:pPr lvl="1"/>
            <a:r>
              <a:rPr lang="en-US" altLang="en-US" sz="2400" dirty="0"/>
              <a:t>Doesn’t incorporate the rest of life</a:t>
            </a:r>
          </a:p>
          <a:p>
            <a:r>
              <a:rPr lang="en-US" altLang="en-US" sz="2400" dirty="0"/>
              <a:t>Have you ever had someone try to witness to you like this?</a:t>
            </a:r>
          </a:p>
        </p:txBody>
      </p:sp>
    </p:spTree>
    <p:extLst>
      <p:ext uri="{BB962C8B-B14F-4D97-AF65-F5344CB8AC3E}">
        <p14:creationId xmlns:p14="http://schemas.microsoft.com/office/powerpoint/2010/main" val="265739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DA4AB-263B-4DCB-824E-A323E9B6A830}"/>
              </a:ext>
            </a:extLst>
          </p:cNvPr>
          <p:cNvSpPr>
            <a:spLocks noGrp="1"/>
          </p:cNvSpPr>
          <p:nvPr>
            <p:ph type="title"/>
          </p:nvPr>
        </p:nvSpPr>
        <p:spPr/>
        <p:txBody>
          <a:bodyPr/>
          <a:lstStyle/>
          <a:p>
            <a:r>
              <a:rPr lang="en-US" dirty="0"/>
              <a:t>THE MISSIONAL METHOD</a:t>
            </a:r>
          </a:p>
        </p:txBody>
      </p:sp>
      <p:sp>
        <p:nvSpPr>
          <p:cNvPr id="3" name="Content Placeholder 2">
            <a:extLst>
              <a:ext uri="{FF2B5EF4-FFF2-40B4-BE49-F238E27FC236}">
                <a16:creationId xmlns:a16="http://schemas.microsoft.com/office/drawing/2014/main" id="{886FC798-EB47-49AE-864D-5482C4E9AEB3}"/>
              </a:ext>
            </a:extLst>
          </p:cNvPr>
          <p:cNvSpPr>
            <a:spLocks noGrp="1"/>
          </p:cNvSpPr>
          <p:nvPr>
            <p:ph idx="1"/>
          </p:nvPr>
        </p:nvSpPr>
        <p:spPr/>
        <p:txBody>
          <a:bodyPr>
            <a:normAutofit/>
          </a:bodyPr>
          <a:lstStyle/>
          <a:p>
            <a:r>
              <a:rPr lang="en-US" altLang="en-US" sz="2400" dirty="0"/>
              <a:t>Rebecca Manly </a:t>
            </a:r>
            <a:r>
              <a:rPr lang="en-US" altLang="en-US" sz="2400" dirty="0" err="1"/>
              <a:t>Pippert</a:t>
            </a:r>
            <a:r>
              <a:rPr lang="en-US" altLang="en-US" sz="2400" dirty="0"/>
              <a:t> said, “Christians and non-Christians have something in common. We’re both uptight about evangelism.”</a:t>
            </a:r>
          </a:p>
          <a:p>
            <a:r>
              <a:rPr lang="en-US" altLang="en-US" sz="2400" dirty="0"/>
              <a:t>Traditional evangelism methods often treat non-Christians as evangelism projects instead of persons. </a:t>
            </a:r>
          </a:p>
          <a:p>
            <a:r>
              <a:rPr lang="en-US" altLang="en-US" sz="2400" dirty="0"/>
              <a:t>In </a:t>
            </a:r>
            <a:r>
              <a:rPr lang="en-US" altLang="en-US" sz="2400" i="1" dirty="0">
                <a:latin typeface="Avenir Next" charset="0"/>
                <a:ea typeface="Avenir Next" charset="0"/>
                <a:cs typeface="Avenir Next" charset="0"/>
                <a:sym typeface="Avenir Next" charset="0"/>
              </a:rPr>
              <a:t>Get Real</a:t>
            </a:r>
            <a:r>
              <a:rPr lang="en-US" altLang="en-US" sz="2400" dirty="0"/>
              <a:t>, John Leonard told two stories about being witnessed to, Bob and Fred.</a:t>
            </a:r>
          </a:p>
          <a:p>
            <a:pPr lvl="1"/>
            <a:r>
              <a:rPr lang="en-US" altLang="en-US" sz="2400" dirty="0"/>
              <a:t>He understandably wasn’t interested in seeing Bob again, but he wanted to get to know Fred more.</a:t>
            </a:r>
          </a:p>
          <a:p>
            <a:r>
              <a:rPr lang="en-US" altLang="en-US" sz="2400" dirty="0"/>
              <a:t>What’s our solution?</a:t>
            </a:r>
          </a:p>
        </p:txBody>
      </p:sp>
    </p:spTree>
    <p:extLst>
      <p:ext uri="{BB962C8B-B14F-4D97-AF65-F5344CB8AC3E}">
        <p14:creationId xmlns:p14="http://schemas.microsoft.com/office/powerpoint/2010/main" val="165401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B2A0-183D-43C7-BF09-0B84280DCE7D}"/>
              </a:ext>
            </a:extLst>
          </p:cNvPr>
          <p:cNvSpPr>
            <a:spLocks noGrp="1"/>
          </p:cNvSpPr>
          <p:nvPr>
            <p:ph type="title"/>
          </p:nvPr>
        </p:nvSpPr>
        <p:spPr/>
        <p:txBody>
          <a:bodyPr/>
          <a:lstStyle/>
          <a:p>
            <a:r>
              <a:rPr lang="en-US" dirty="0"/>
              <a:t>THE MISSIONAL METHOD</a:t>
            </a:r>
          </a:p>
        </p:txBody>
      </p:sp>
      <p:sp>
        <p:nvSpPr>
          <p:cNvPr id="3" name="Content Placeholder 2">
            <a:extLst>
              <a:ext uri="{FF2B5EF4-FFF2-40B4-BE49-F238E27FC236}">
                <a16:creationId xmlns:a16="http://schemas.microsoft.com/office/drawing/2014/main" id="{39516BE8-D308-4C73-A7A3-21D59C3FD7EF}"/>
              </a:ext>
            </a:extLst>
          </p:cNvPr>
          <p:cNvSpPr>
            <a:spLocks noGrp="1"/>
          </p:cNvSpPr>
          <p:nvPr>
            <p:ph idx="1"/>
          </p:nvPr>
        </p:nvSpPr>
        <p:spPr/>
        <p:txBody>
          <a:bodyPr>
            <a:normAutofit/>
          </a:bodyPr>
          <a:lstStyle/>
          <a:p>
            <a:r>
              <a:rPr lang="en-US" altLang="en-US" sz="2200" i="1" dirty="0">
                <a:latin typeface="Avenir Next" charset="0"/>
                <a:ea typeface="Avenir Next" charset="0"/>
                <a:cs typeface="Avenir Next" charset="0"/>
                <a:sym typeface="Avenir Next" charset="0"/>
              </a:rPr>
              <a:t>Real</a:t>
            </a:r>
            <a:r>
              <a:rPr lang="en-US" altLang="en-US" sz="2200" dirty="0"/>
              <a:t> evangelism. </a:t>
            </a:r>
          </a:p>
          <a:p>
            <a:pPr lvl="1"/>
            <a:r>
              <a:rPr lang="en-US" altLang="en-US" sz="2000" dirty="0"/>
              <a:t>Real evangelism is an approach to mission that goes beyond the salesman-style techniques of traditional evangelism. Real evangelism is a whole set of habits, an entire lifestyle of missionary living.</a:t>
            </a:r>
          </a:p>
          <a:p>
            <a:r>
              <a:rPr lang="en-US" altLang="en-US" sz="2200" dirty="0"/>
              <a:t>We are going to go beyond the memorized scripts to adopting a mission that seeks to engage with people and build deep, spiritual relationships. </a:t>
            </a:r>
          </a:p>
          <a:p>
            <a:pPr lvl="1"/>
            <a:r>
              <a:rPr lang="en-US" altLang="en-US" sz="2000" dirty="0"/>
              <a:t>“A real approach is not a presentation that you memorize, because the gospel you share is shaped by the person the Lord has brought into your life. It is molded by that person’s particular circumstances, problems, and struggles. In this approach to evangelism, the gospel is not a one-size-fits-all spandex </a:t>
            </a:r>
            <a:r>
              <a:rPr lang="en-US" altLang="en-US" sz="2000" dirty="0" err="1"/>
              <a:t>sweatsuit</a:t>
            </a:r>
            <a:r>
              <a:rPr lang="en-US" altLang="en-US" sz="2000" dirty="0"/>
              <a:t>; it is tailor-made, fitting only one person— the one standing in front of you.” - Leonard</a:t>
            </a:r>
            <a:endParaRPr lang="en-US" altLang="en-US" sz="2000" i="1" dirty="0">
              <a:latin typeface="Avenir Next" charset="0"/>
              <a:ea typeface="Avenir Next" charset="0"/>
              <a:cs typeface="Avenir Next" charset="0"/>
              <a:sym typeface="Avenir Next" charset="0"/>
            </a:endParaRPr>
          </a:p>
        </p:txBody>
      </p:sp>
    </p:spTree>
    <p:extLst>
      <p:ext uri="{BB962C8B-B14F-4D97-AF65-F5344CB8AC3E}">
        <p14:creationId xmlns:p14="http://schemas.microsoft.com/office/powerpoint/2010/main" val="257467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27E3-0C08-4945-A91A-A700007B0601}"/>
              </a:ext>
            </a:extLst>
          </p:cNvPr>
          <p:cNvSpPr>
            <a:spLocks noGrp="1"/>
          </p:cNvSpPr>
          <p:nvPr>
            <p:ph type="title"/>
          </p:nvPr>
        </p:nvSpPr>
        <p:spPr/>
        <p:txBody>
          <a:bodyPr/>
          <a:lstStyle/>
          <a:p>
            <a:r>
              <a:rPr lang="en-US" dirty="0"/>
              <a:t>THE MISSIONAL MODEL</a:t>
            </a:r>
          </a:p>
        </p:txBody>
      </p:sp>
      <p:sp>
        <p:nvSpPr>
          <p:cNvPr id="3" name="Text Placeholder 2">
            <a:extLst>
              <a:ext uri="{FF2B5EF4-FFF2-40B4-BE49-F238E27FC236}">
                <a16:creationId xmlns:a16="http://schemas.microsoft.com/office/drawing/2014/main" id="{668B9752-4A20-4331-8BF8-F39C95C4AE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423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8293-6717-432F-BFB1-91108771F8B9}"/>
              </a:ext>
            </a:extLst>
          </p:cNvPr>
          <p:cNvSpPr>
            <a:spLocks noGrp="1"/>
          </p:cNvSpPr>
          <p:nvPr>
            <p:ph type="title"/>
          </p:nvPr>
        </p:nvSpPr>
        <p:spPr/>
        <p:txBody>
          <a:bodyPr/>
          <a:lstStyle/>
          <a:p>
            <a:r>
              <a:rPr lang="en-US" dirty="0"/>
              <a:t>THE MISSIONAL MODEL</a:t>
            </a:r>
          </a:p>
        </p:txBody>
      </p:sp>
      <p:sp>
        <p:nvSpPr>
          <p:cNvPr id="3" name="Content Placeholder 2">
            <a:extLst>
              <a:ext uri="{FF2B5EF4-FFF2-40B4-BE49-F238E27FC236}">
                <a16:creationId xmlns:a16="http://schemas.microsoft.com/office/drawing/2014/main" id="{DB37CEB6-3D9D-48AA-915B-1D3D3ADC5A7C}"/>
              </a:ext>
            </a:extLst>
          </p:cNvPr>
          <p:cNvSpPr>
            <a:spLocks noGrp="1"/>
          </p:cNvSpPr>
          <p:nvPr>
            <p:ph idx="1"/>
          </p:nvPr>
        </p:nvSpPr>
        <p:spPr/>
        <p:txBody>
          <a:bodyPr/>
          <a:lstStyle/>
          <a:p>
            <a:r>
              <a:rPr lang="en-US" altLang="en-US" sz="2400" dirty="0"/>
              <a:t>Our model for doing real evangelism is Jesus and the New Testament church.</a:t>
            </a:r>
          </a:p>
          <a:p>
            <a:r>
              <a:rPr lang="en-US" altLang="en-US" sz="2400" dirty="0"/>
              <a:t>We’re often afraid to engage with the mission for a number of reasons.</a:t>
            </a:r>
          </a:p>
          <a:p>
            <a:pPr lvl="1"/>
            <a:r>
              <a:rPr lang="en-US" altLang="en-US" sz="2200" dirty="0"/>
              <a:t>Awkwardness, don’t want to offend, don’t know what to say…</a:t>
            </a:r>
          </a:p>
          <a:p>
            <a:pPr lvl="1"/>
            <a:r>
              <a:rPr lang="en-US" altLang="en-US" sz="2200" dirty="0"/>
              <a:t>But we need to remember this: God’s chosen method of spreading his good news in the world is </a:t>
            </a:r>
            <a:r>
              <a:rPr lang="en-US" altLang="en-US" sz="2200" i="1" dirty="0">
                <a:latin typeface="Avenir Next" charset="0"/>
                <a:ea typeface="Avenir Next" charset="0"/>
                <a:cs typeface="Avenir Next" charset="0"/>
                <a:sym typeface="Avenir Next" charset="0"/>
              </a:rPr>
              <a:t>human beings just like you</a:t>
            </a:r>
            <a:r>
              <a:rPr lang="en-US" altLang="en-US" sz="2200" dirty="0"/>
              <a:t>.</a:t>
            </a:r>
          </a:p>
          <a:p>
            <a:r>
              <a:rPr lang="en-US" altLang="en-US" sz="2400" dirty="0"/>
              <a:t>A real approach to evangelism takes care of these fears, because we are allowed to be ourselves and be normal. </a:t>
            </a:r>
          </a:p>
        </p:txBody>
      </p:sp>
    </p:spTree>
    <p:extLst>
      <p:ext uri="{BB962C8B-B14F-4D97-AF65-F5344CB8AC3E}">
        <p14:creationId xmlns:p14="http://schemas.microsoft.com/office/powerpoint/2010/main" val="168205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DCB3-B884-4394-A959-7540A0D75E40}"/>
              </a:ext>
            </a:extLst>
          </p:cNvPr>
          <p:cNvSpPr>
            <a:spLocks noGrp="1"/>
          </p:cNvSpPr>
          <p:nvPr>
            <p:ph type="title"/>
          </p:nvPr>
        </p:nvSpPr>
        <p:spPr/>
        <p:txBody>
          <a:bodyPr/>
          <a:lstStyle/>
          <a:p>
            <a:r>
              <a:rPr lang="en-US" dirty="0"/>
              <a:t>THE MISSIONAL MODEL</a:t>
            </a:r>
          </a:p>
        </p:txBody>
      </p:sp>
      <p:sp>
        <p:nvSpPr>
          <p:cNvPr id="3" name="Content Placeholder 2">
            <a:extLst>
              <a:ext uri="{FF2B5EF4-FFF2-40B4-BE49-F238E27FC236}">
                <a16:creationId xmlns:a16="http://schemas.microsoft.com/office/drawing/2014/main" id="{553C34E0-23EB-4955-B411-F3FA4FEB5C72}"/>
              </a:ext>
            </a:extLst>
          </p:cNvPr>
          <p:cNvSpPr>
            <a:spLocks noGrp="1"/>
          </p:cNvSpPr>
          <p:nvPr>
            <p:ph idx="1"/>
          </p:nvPr>
        </p:nvSpPr>
        <p:spPr/>
        <p:txBody>
          <a:bodyPr/>
          <a:lstStyle/>
          <a:p>
            <a:r>
              <a:rPr lang="en-US" altLang="en-US" sz="2600" dirty="0"/>
              <a:t>Jesus is our primary model. His bold, yet compassionate, engagement with people is our goal.</a:t>
            </a:r>
          </a:p>
          <a:p>
            <a:r>
              <a:rPr lang="en-US" altLang="en-US" sz="2600" dirty="0"/>
              <a:t>If God chose to use humans as the vehicle for his mission, then we should endeavor to look like the pinnacle of humanity—Jesus.</a:t>
            </a:r>
          </a:p>
          <a:p>
            <a:pPr lvl="1"/>
            <a:r>
              <a:rPr lang="en-US" altLang="en-US" sz="2400" dirty="0"/>
              <a:t>First of all, God sent a man to save the world. </a:t>
            </a:r>
          </a:p>
          <a:p>
            <a:pPr lvl="2"/>
            <a:r>
              <a:rPr lang="en-US" altLang="en-US" sz="2200" dirty="0"/>
              <a:t>“His strategy hasn’t changed. He still sends men and women—before he sends tracts and techniques—to change the world. You may think his strategy is risky, but that is God’s problem, not yours.” - </a:t>
            </a:r>
            <a:r>
              <a:rPr lang="en-US" altLang="en-US" sz="2200" dirty="0" err="1"/>
              <a:t>Pippert</a:t>
            </a:r>
            <a:endParaRPr lang="en-US" altLang="en-US" sz="2200" dirty="0"/>
          </a:p>
        </p:txBody>
      </p:sp>
    </p:spTree>
    <p:extLst>
      <p:ext uri="{BB962C8B-B14F-4D97-AF65-F5344CB8AC3E}">
        <p14:creationId xmlns:p14="http://schemas.microsoft.com/office/powerpoint/2010/main" val="32803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E773-A634-4984-8ABE-91730EA620CC}"/>
              </a:ext>
            </a:extLst>
          </p:cNvPr>
          <p:cNvSpPr>
            <a:spLocks noGrp="1"/>
          </p:cNvSpPr>
          <p:nvPr>
            <p:ph type="title"/>
          </p:nvPr>
        </p:nvSpPr>
        <p:spPr/>
        <p:txBody>
          <a:bodyPr/>
          <a:lstStyle/>
          <a:p>
            <a:r>
              <a:rPr lang="en-US" dirty="0"/>
              <a:t>THE MISSIONAL MODEL</a:t>
            </a:r>
          </a:p>
        </p:txBody>
      </p:sp>
      <p:sp>
        <p:nvSpPr>
          <p:cNvPr id="3" name="Content Placeholder 2">
            <a:extLst>
              <a:ext uri="{FF2B5EF4-FFF2-40B4-BE49-F238E27FC236}">
                <a16:creationId xmlns:a16="http://schemas.microsoft.com/office/drawing/2014/main" id="{9EB0CA06-7F91-4092-89B7-21926FE54A72}"/>
              </a:ext>
            </a:extLst>
          </p:cNvPr>
          <p:cNvSpPr>
            <a:spLocks noGrp="1"/>
          </p:cNvSpPr>
          <p:nvPr>
            <p:ph idx="1"/>
          </p:nvPr>
        </p:nvSpPr>
        <p:spPr/>
        <p:txBody>
          <a:bodyPr>
            <a:normAutofit/>
          </a:bodyPr>
          <a:lstStyle/>
          <a:p>
            <a:pPr marL="0" indent="0">
              <a:buNone/>
            </a:pPr>
            <a:r>
              <a:rPr lang="en-US" sz="3600" dirty="0"/>
              <a:t>“</a:t>
            </a:r>
            <a:r>
              <a:rPr lang="en-US" altLang="en-US" sz="3600" dirty="0">
                <a:solidFill>
                  <a:srgbClr val="FFFFFF"/>
                </a:solidFill>
                <a:latin typeface="DIN Condensed" charset="0"/>
                <a:ea typeface="DIN Condensed" charset="0"/>
                <a:cs typeface="DIN Condensed" charset="0"/>
                <a:sym typeface="DIN Condensed" charset="0"/>
              </a:rPr>
              <a:t>“[GOD] MADE US HUMAN. HE IS THEREFORE INTERESTED IN EVERY ASPECT OF OUR HUMANNESS. IT IS THE STUFF OF OUR HUMANITY—THE EVERYDAY GRIT AND GLORY THAT WE ALL ENCOUNTER SIMPLY BY WALKING OUT THE DOOR EACH MORNING—THAT GOD USES TO SHAPE A HOLY LIFE WITHIN US.”</a:t>
            </a:r>
          </a:p>
          <a:p>
            <a:pPr marL="0" indent="0">
              <a:buNone/>
            </a:pPr>
            <a:r>
              <a:rPr lang="en-US" sz="3600" dirty="0"/>
              <a:t>REBECCA MANLY PIPPERT	</a:t>
            </a:r>
          </a:p>
        </p:txBody>
      </p:sp>
    </p:spTree>
    <p:extLst>
      <p:ext uri="{BB962C8B-B14F-4D97-AF65-F5344CB8AC3E}">
        <p14:creationId xmlns:p14="http://schemas.microsoft.com/office/powerpoint/2010/main" val="16730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62FF-3C21-459F-A048-FEBC3FD5721A}"/>
              </a:ext>
            </a:extLst>
          </p:cNvPr>
          <p:cNvSpPr>
            <a:spLocks noGrp="1"/>
          </p:cNvSpPr>
          <p:nvPr>
            <p:ph type="title"/>
          </p:nvPr>
        </p:nvSpPr>
        <p:spPr/>
        <p:txBody>
          <a:bodyPr/>
          <a:lstStyle/>
          <a:p>
            <a:r>
              <a:rPr lang="en-US" dirty="0"/>
              <a:t>THE MISSIONAL MODEL</a:t>
            </a:r>
          </a:p>
        </p:txBody>
      </p:sp>
      <p:sp>
        <p:nvSpPr>
          <p:cNvPr id="3" name="Content Placeholder 2">
            <a:extLst>
              <a:ext uri="{FF2B5EF4-FFF2-40B4-BE49-F238E27FC236}">
                <a16:creationId xmlns:a16="http://schemas.microsoft.com/office/drawing/2014/main" id="{2146ADDC-8001-4F6E-9E6E-85100C8FCEAF}"/>
              </a:ext>
            </a:extLst>
          </p:cNvPr>
          <p:cNvSpPr>
            <a:spLocks noGrp="1"/>
          </p:cNvSpPr>
          <p:nvPr>
            <p:ph idx="1"/>
          </p:nvPr>
        </p:nvSpPr>
        <p:spPr/>
        <p:txBody>
          <a:bodyPr/>
          <a:lstStyle/>
          <a:p>
            <a:r>
              <a:rPr lang="en-US" altLang="en-US" sz="2800" dirty="0"/>
              <a:t>Second, we should do evangelism as Jesus did.</a:t>
            </a:r>
          </a:p>
          <a:p>
            <a:pPr lvl="1"/>
            <a:r>
              <a:rPr lang="en-US" altLang="en-US" sz="2600" dirty="0"/>
              <a:t>Jesus built relationships and invested his time into people. He socialized with those who needed to hear his message. His was gentle and bold. </a:t>
            </a:r>
          </a:p>
          <a:p>
            <a:pPr lvl="1"/>
            <a:r>
              <a:rPr lang="en-US" altLang="en-US" sz="2600" dirty="0"/>
              <a:t>Jesus engages with each person as he or she is. He meets them where they are and communicates with them appropriately. </a:t>
            </a:r>
          </a:p>
          <a:p>
            <a:r>
              <a:rPr lang="en-US" altLang="en-US" sz="2800" dirty="0"/>
              <a:t>Third, we should model our mission after the NT church. </a:t>
            </a:r>
          </a:p>
          <a:p>
            <a:pPr lvl="1"/>
            <a:r>
              <a:rPr lang="en-US" altLang="en-US" sz="2600" dirty="0"/>
              <a:t>As Michael Frost says, we should live “questionable lives” (1 Pet. 3:15-16).</a:t>
            </a:r>
          </a:p>
        </p:txBody>
      </p:sp>
    </p:spTree>
    <p:extLst>
      <p:ext uri="{BB962C8B-B14F-4D97-AF65-F5344CB8AC3E}">
        <p14:creationId xmlns:p14="http://schemas.microsoft.com/office/powerpoint/2010/main" val="10359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8F66E-7C17-4B68-848F-19AA9947FF41}"/>
              </a:ext>
            </a:extLst>
          </p:cNvPr>
          <p:cNvSpPr>
            <a:spLocks noGrp="1"/>
          </p:cNvSpPr>
          <p:nvPr>
            <p:ph idx="1"/>
          </p:nvPr>
        </p:nvSpPr>
        <p:spPr>
          <a:xfrm>
            <a:off x="838200" y="457200"/>
            <a:ext cx="10515600" cy="5719763"/>
          </a:xfrm>
        </p:spPr>
        <p:txBody>
          <a:bodyPr>
            <a:normAutofit/>
          </a:bodyPr>
          <a:lstStyle/>
          <a:p>
            <a:pPr marL="0" indent="0">
              <a:buNone/>
            </a:pPr>
            <a:r>
              <a:rPr lang="en-US" altLang="en-US" sz="2800" dirty="0">
                <a:solidFill>
                  <a:srgbClr val="FFFFFF"/>
                </a:solidFill>
                <a:latin typeface="DIN Condensed" charset="0"/>
                <a:ea typeface="DIN Condensed" charset="0"/>
                <a:cs typeface="DIN Condensed" charset="0"/>
                <a:sym typeface="DIN Condensed" charset="0"/>
              </a:rPr>
              <a:t>“WE MUST PAY SPECIAL ATTENTION TO THIS POINT, AND BY THIS MEANS EFFECT A CURE. FOR WHEN IT CAME ABOUT THAT THE POOR WERE NEGLECTED BY THE [PAGAN] PRIESTS, THEN I THINK THE IMPIOUS GALILEANS OBSERVED THIS FACT AND THEY DEVOTED THEMSELVES TO PHILANTHROPY. AND THEY HAVE GAINED ASCENDANCY IN THE WORST OF THEIR DEEDS THROUGH THE CREDIT THEY WIN FOR SUCH PRACTICES… FOR JUST AS THOSE WHO ENTICE CHILDREN WITH A CAKE… BY THE SAME METHOD, I SAY, THE GALILEANS ALSO BEGIN WITH THEIR SO-CALLED LOVE-FEAST, OR HOSPITALITY, OR SERVICE OF TABLES—FOR THEY HAVE MANY WAYS OF CARRYING IT OUT AND HENCE CALL IT BY MANY NAMES—AND THE RESULT IS THAT THEY HAVE LED VERY MANY INTO ATHEISM.”</a:t>
            </a:r>
          </a:p>
          <a:p>
            <a:pPr marL="0" indent="0">
              <a:buNone/>
            </a:pPr>
            <a:r>
              <a:rPr lang="en-US" altLang="en-US" sz="2800" dirty="0">
                <a:solidFill>
                  <a:srgbClr val="FFFFFF"/>
                </a:solidFill>
                <a:latin typeface="DIN Condensed" charset="0"/>
                <a:ea typeface="DIN Condensed" charset="0"/>
                <a:cs typeface="DIN Condensed" charset="0"/>
                <a:sym typeface="DIN Condensed" charset="0"/>
              </a:rPr>
              <a:t>JULIAN (331-363)</a:t>
            </a:r>
          </a:p>
        </p:txBody>
      </p:sp>
    </p:spTree>
    <p:extLst>
      <p:ext uri="{BB962C8B-B14F-4D97-AF65-F5344CB8AC3E}">
        <p14:creationId xmlns:p14="http://schemas.microsoft.com/office/powerpoint/2010/main" val="39892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A91C-D695-428D-9558-0136038AB561}"/>
              </a:ext>
            </a:extLst>
          </p:cNvPr>
          <p:cNvSpPr>
            <a:spLocks noGrp="1"/>
          </p:cNvSpPr>
          <p:nvPr>
            <p:ph type="title"/>
          </p:nvPr>
        </p:nvSpPr>
        <p:spPr/>
        <p:txBody>
          <a:bodyPr/>
          <a:lstStyle/>
          <a:p>
            <a:r>
              <a:rPr lang="en-US" dirty="0"/>
              <a:t>THE MISSIONAL CALLING</a:t>
            </a:r>
          </a:p>
        </p:txBody>
      </p:sp>
      <p:sp>
        <p:nvSpPr>
          <p:cNvPr id="3" name="Text Placeholder 2">
            <a:extLst>
              <a:ext uri="{FF2B5EF4-FFF2-40B4-BE49-F238E27FC236}">
                <a16:creationId xmlns:a16="http://schemas.microsoft.com/office/drawing/2014/main" id="{596DE84D-EB65-4230-AA1D-8C1E7DB57E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317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C7F9-8E85-409C-B588-DB9F5D90396A}"/>
              </a:ext>
            </a:extLst>
          </p:cNvPr>
          <p:cNvSpPr>
            <a:spLocks noGrp="1"/>
          </p:cNvSpPr>
          <p:nvPr>
            <p:ph type="title"/>
          </p:nvPr>
        </p:nvSpPr>
        <p:spPr/>
        <p:txBody>
          <a:bodyPr/>
          <a:lstStyle/>
          <a:p>
            <a:r>
              <a:rPr lang="en-US" dirty="0"/>
              <a:t>THE MISSIONAL MODEL</a:t>
            </a:r>
          </a:p>
        </p:txBody>
      </p:sp>
      <p:sp>
        <p:nvSpPr>
          <p:cNvPr id="3" name="Content Placeholder 2">
            <a:extLst>
              <a:ext uri="{FF2B5EF4-FFF2-40B4-BE49-F238E27FC236}">
                <a16:creationId xmlns:a16="http://schemas.microsoft.com/office/drawing/2014/main" id="{8FBB0B57-B072-459B-A898-7C5D08276632}"/>
              </a:ext>
            </a:extLst>
          </p:cNvPr>
          <p:cNvSpPr>
            <a:spLocks noGrp="1"/>
          </p:cNvSpPr>
          <p:nvPr>
            <p:ph idx="1"/>
          </p:nvPr>
        </p:nvSpPr>
        <p:spPr/>
        <p:txBody>
          <a:bodyPr/>
          <a:lstStyle/>
          <a:p>
            <a:r>
              <a:rPr lang="en-US" altLang="en-US" sz="3000" dirty="0"/>
              <a:t>So, how do we live “questionable” lives? With a new set of missionary habits:</a:t>
            </a:r>
          </a:p>
          <a:p>
            <a:pPr lvl="1"/>
            <a:r>
              <a:rPr lang="en-US" altLang="en-US" sz="2800" i="1" dirty="0">
                <a:latin typeface="Avenir Next" charset="0"/>
                <a:ea typeface="Avenir Next" charset="0"/>
                <a:cs typeface="Avenir Next" charset="0"/>
                <a:sym typeface="Avenir Next" charset="0"/>
              </a:rPr>
              <a:t>Upward</a:t>
            </a:r>
            <a:r>
              <a:rPr lang="en-US" altLang="en-US" sz="2800" dirty="0"/>
              <a:t> habits that bring us into deeper intimacy with Jesus.</a:t>
            </a:r>
          </a:p>
          <a:p>
            <a:pPr lvl="1"/>
            <a:r>
              <a:rPr lang="en-US" altLang="en-US" sz="2800" i="1" dirty="0">
                <a:latin typeface="Avenir Next" charset="0"/>
                <a:ea typeface="Avenir Next" charset="0"/>
                <a:cs typeface="Avenir Next" charset="0"/>
                <a:sym typeface="Avenir Next" charset="0"/>
              </a:rPr>
              <a:t>Inward</a:t>
            </a:r>
            <a:r>
              <a:rPr lang="en-US" altLang="en-US" sz="2800" dirty="0"/>
              <a:t> habits that move us toward an intentional Christian community.</a:t>
            </a:r>
          </a:p>
          <a:p>
            <a:pPr lvl="1"/>
            <a:r>
              <a:rPr lang="en-US" altLang="en-US" sz="2800" i="1" dirty="0">
                <a:latin typeface="Avenir Next" charset="0"/>
                <a:ea typeface="Avenir Next" charset="0"/>
                <a:cs typeface="Avenir Next" charset="0"/>
                <a:sym typeface="Avenir Next" charset="0"/>
              </a:rPr>
              <a:t>Outward</a:t>
            </a:r>
            <a:r>
              <a:rPr lang="en-US" altLang="en-US" sz="2800" dirty="0"/>
              <a:t> habits that welcomes our neighbors in.</a:t>
            </a:r>
            <a:endParaRPr lang="en-US" altLang="en-US" sz="2800" i="1" dirty="0">
              <a:latin typeface="Avenir Next" charset="0"/>
              <a:ea typeface="Avenir Next" charset="0"/>
              <a:cs typeface="Avenir Next" charset="0"/>
              <a:sym typeface="Avenir Next" charset="0"/>
            </a:endParaRPr>
          </a:p>
        </p:txBody>
      </p:sp>
    </p:spTree>
    <p:extLst>
      <p:ext uri="{BB962C8B-B14F-4D97-AF65-F5344CB8AC3E}">
        <p14:creationId xmlns:p14="http://schemas.microsoft.com/office/powerpoint/2010/main" val="248853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0C89-70E1-421C-AB64-87A83C0BB2B3}"/>
              </a:ext>
            </a:extLst>
          </p:cNvPr>
          <p:cNvSpPr>
            <a:spLocks noGrp="1"/>
          </p:cNvSpPr>
          <p:nvPr>
            <p:ph type="title"/>
          </p:nvPr>
        </p:nvSpPr>
        <p:spPr/>
        <p:txBody>
          <a:bodyPr/>
          <a:lstStyle/>
          <a:p>
            <a:r>
              <a:rPr lang="en-US" dirty="0"/>
              <a:t>THE MISSIONAL HABITS</a:t>
            </a:r>
          </a:p>
        </p:txBody>
      </p:sp>
      <p:sp>
        <p:nvSpPr>
          <p:cNvPr id="3" name="Text Placeholder 2">
            <a:extLst>
              <a:ext uri="{FF2B5EF4-FFF2-40B4-BE49-F238E27FC236}">
                <a16:creationId xmlns:a16="http://schemas.microsoft.com/office/drawing/2014/main" id="{5CE28B3B-6394-4C72-A704-9ADEFE40B3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426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23F5-4A3A-4CAC-9C6D-505AA88208EC}"/>
              </a:ext>
            </a:extLst>
          </p:cNvPr>
          <p:cNvSpPr>
            <a:spLocks noGrp="1"/>
          </p:cNvSpPr>
          <p:nvPr>
            <p:ph type="title"/>
          </p:nvPr>
        </p:nvSpPr>
        <p:spPr/>
        <p:txBody>
          <a:bodyPr/>
          <a:lstStyle/>
          <a:p>
            <a:r>
              <a:rPr lang="en-US" dirty="0"/>
              <a:t>THE MISSIONAL HABITS</a:t>
            </a:r>
          </a:p>
        </p:txBody>
      </p:sp>
      <p:sp>
        <p:nvSpPr>
          <p:cNvPr id="3" name="Content Placeholder 2">
            <a:extLst>
              <a:ext uri="{FF2B5EF4-FFF2-40B4-BE49-F238E27FC236}">
                <a16:creationId xmlns:a16="http://schemas.microsoft.com/office/drawing/2014/main" id="{EBD197AD-240F-4E2E-9575-E6C211B61EE1}"/>
              </a:ext>
            </a:extLst>
          </p:cNvPr>
          <p:cNvSpPr>
            <a:spLocks noGrp="1"/>
          </p:cNvSpPr>
          <p:nvPr>
            <p:ph idx="1"/>
          </p:nvPr>
        </p:nvSpPr>
        <p:spPr/>
        <p:txBody>
          <a:bodyPr/>
          <a:lstStyle/>
          <a:p>
            <a:r>
              <a:rPr lang="en-US" altLang="en-US" sz="2600" dirty="0"/>
              <a:t>Our goal for the class is develop a way of life that is mission focused. So, we need regular habits that transform our everyday life. </a:t>
            </a:r>
          </a:p>
          <a:p>
            <a:r>
              <a:rPr lang="en-US" altLang="en-US" sz="2600" dirty="0"/>
              <a:t>Habits are much more powerful than what we give them credit for. The ancient Greeks understood that virtue is formed by habit.</a:t>
            </a:r>
          </a:p>
          <a:p>
            <a:pPr lvl="1"/>
            <a:r>
              <a:rPr lang="en-US" altLang="en-US" sz="2400" dirty="0"/>
              <a:t>“We are what we repeatedly do. Excellence, then, is not an act, but a habit.” Aristotle</a:t>
            </a:r>
          </a:p>
          <a:p>
            <a:r>
              <a:rPr lang="en-US" altLang="en-US" sz="2600" dirty="0"/>
              <a:t>As missionaries, there is a strong link between our inner spiritual life and outward actions and habits. </a:t>
            </a:r>
          </a:p>
        </p:txBody>
      </p:sp>
    </p:spTree>
    <p:extLst>
      <p:ext uri="{BB962C8B-B14F-4D97-AF65-F5344CB8AC3E}">
        <p14:creationId xmlns:p14="http://schemas.microsoft.com/office/powerpoint/2010/main" val="398731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4B11B-7678-4FA9-BC62-CCF48AF48974}"/>
              </a:ext>
            </a:extLst>
          </p:cNvPr>
          <p:cNvSpPr>
            <a:spLocks noGrp="1"/>
          </p:cNvSpPr>
          <p:nvPr>
            <p:ph type="title"/>
          </p:nvPr>
        </p:nvSpPr>
        <p:spPr/>
        <p:txBody>
          <a:bodyPr/>
          <a:lstStyle/>
          <a:p>
            <a:r>
              <a:rPr lang="en-US" dirty="0"/>
              <a:t>THE MISSIONAL HABITS</a:t>
            </a:r>
          </a:p>
        </p:txBody>
      </p:sp>
      <p:sp>
        <p:nvSpPr>
          <p:cNvPr id="3" name="Content Placeholder 2">
            <a:extLst>
              <a:ext uri="{FF2B5EF4-FFF2-40B4-BE49-F238E27FC236}">
                <a16:creationId xmlns:a16="http://schemas.microsoft.com/office/drawing/2014/main" id="{27C4DE3D-F42B-43C4-976B-95061B575BE4}"/>
              </a:ext>
            </a:extLst>
          </p:cNvPr>
          <p:cNvSpPr>
            <a:spLocks noGrp="1"/>
          </p:cNvSpPr>
          <p:nvPr>
            <p:ph idx="1"/>
          </p:nvPr>
        </p:nvSpPr>
        <p:spPr/>
        <p:txBody>
          <a:bodyPr/>
          <a:lstStyle/>
          <a:p>
            <a:r>
              <a:rPr lang="en-US" altLang="en-US" sz="2800" dirty="0"/>
              <a:t>French philosopher Pierre Bourdieu called this principle </a:t>
            </a:r>
            <a:r>
              <a:rPr lang="en-US" altLang="en-US" sz="2800" i="1" dirty="0">
                <a:latin typeface="Avenir Next" charset="0"/>
                <a:ea typeface="Avenir Next" charset="0"/>
                <a:cs typeface="Avenir Next" charset="0"/>
                <a:sym typeface="Avenir Next" charset="0"/>
              </a:rPr>
              <a:t>habitus</a:t>
            </a:r>
            <a:r>
              <a:rPr lang="en-US" altLang="en-US" sz="2800" dirty="0"/>
              <a:t>. He is referring to a societies rhythms and habits, which give shape to the values of that society.</a:t>
            </a:r>
          </a:p>
          <a:p>
            <a:pPr lvl="1"/>
            <a:r>
              <a:rPr lang="en-US" altLang="en-US" sz="2600" dirty="0"/>
              <a:t>We need a personal </a:t>
            </a:r>
            <a:r>
              <a:rPr lang="en-US" altLang="en-US" sz="2600" i="1" dirty="0">
                <a:latin typeface="Avenir Next" charset="0"/>
                <a:ea typeface="Avenir Next" charset="0"/>
                <a:cs typeface="Avenir Next" charset="0"/>
                <a:sym typeface="Avenir Next" charset="0"/>
              </a:rPr>
              <a:t>habitus</a:t>
            </a:r>
            <a:r>
              <a:rPr lang="en-US" altLang="en-US" sz="2600" dirty="0"/>
              <a:t> in our lives. Missional habits that develop a missional character and values. </a:t>
            </a:r>
          </a:p>
          <a:p>
            <a:r>
              <a:rPr lang="en-US" altLang="en-US" sz="2800" dirty="0"/>
              <a:t>The set of habits that we are about to learn is called BELLS—bless, eat, listen, learn, and sent.</a:t>
            </a:r>
          </a:p>
        </p:txBody>
      </p:sp>
    </p:spTree>
    <p:extLst>
      <p:ext uri="{BB962C8B-B14F-4D97-AF65-F5344CB8AC3E}">
        <p14:creationId xmlns:p14="http://schemas.microsoft.com/office/powerpoint/2010/main" val="396974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8252-78EE-4339-9A64-25BB41FBC6DC}"/>
              </a:ext>
            </a:extLst>
          </p:cNvPr>
          <p:cNvSpPr>
            <a:spLocks noGrp="1"/>
          </p:cNvSpPr>
          <p:nvPr>
            <p:ph type="title"/>
          </p:nvPr>
        </p:nvSpPr>
        <p:spPr/>
        <p:txBody>
          <a:bodyPr/>
          <a:lstStyle/>
          <a:p>
            <a:r>
              <a:rPr lang="en-US" dirty="0"/>
              <a:t>THE MISSIONAL HABITS</a:t>
            </a:r>
          </a:p>
        </p:txBody>
      </p:sp>
      <p:sp>
        <p:nvSpPr>
          <p:cNvPr id="3" name="Content Placeholder 2">
            <a:extLst>
              <a:ext uri="{FF2B5EF4-FFF2-40B4-BE49-F238E27FC236}">
                <a16:creationId xmlns:a16="http://schemas.microsoft.com/office/drawing/2014/main" id="{1DBAEAA5-C83D-4BCE-AD26-0E410C97FD6F}"/>
              </a:ext>
            </a:extLst>
          </p:cNvPr>
          <p:cNvSpPr>
            <a:spLocks noGrp="1"/>
          </p:cNvSpPr>
          <p:nvPr>
            <p:ph idx="1"/>
          </p:nvPr>
        </p:nvSpPr>
        <p:spPr/>
        <p:txBody>
          <a:bodyPr>
            <a:normAutofit/>
          </a:bodyPr>
          <a:lstStyle/>
          <a:p>
            <a:r>
              <a:rPr lang="en-US" altLang="en-US" sz="2400" dirty="0"/>
              <a:t>BLESS: I will bless three people this week, at least one of whom is not a member of our church.</a:t>
            </a:r>
          </a:p>
          <a:p>
            <a:r>
              <a:rPr lang="en-US" altLang="en-US" sz="2400" dirty="0"/>
              <a:t>EAT: I will eat with three people this week, at least one of whom is not a member of our church.</a:t>
            </a:r>
          </a:p>
          <a:p>
            <a:r>
              <a:rPr lang="en-US" altLang="en-US" sz="2400" dirty="0"/>
              <a:t>LISTEN: I will spend at least one period of the week listening for the Spirit’s voice.</a:t>
            </a:r>
          </a:p>
          <a:p>
            <a:r>
              <a:rPr lang="en-US" altLang="en-US" sz="2400" dirty="0"/>
              <a:t>LEARN: I will spend at least one period of the week learning Christ.</a:t>
            </a:r>
          </a:p>
          <a:p>
            <a:r>
              <a:rPr lang="en-US" altLang="en-US" sz="2400" dirty="0"/>
              <a:t>SENT: I will journal throughout the week about all the ways I alerted others to the universal reign of God through Christ.</a:t>
            </a:r>
          </a:p>
        </p:txBody>
      </p:sp>
    </p:spTree>
    <p:extLst>
      <p:ext uri="{BB962C8B-B14F-4D97-AF65-F5344CB8AC3E}">
        <p14:creationId xmlns:p14="http://schemas.microsoft.com/office/powerpoint/2010/main" val="9298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D4B8-E318-45CD-9A01-A9964D05B12D}"/>
              </a:ext>
            </a:extLst>
          </p:cNvPr>
          <p:cNvSpPr>
            <a:spLocks noGrp="1"/>
          </p:cNvSpPr>
          <p:nvPr>
            <p:ph type="title"/>
          </p:nvPr>
        </p:nvSpPr>
        <p:spPr/>
        <p:txBody>
          <a:bodyPr/>
          <a:lstStyle/>
          <a:p>
            <a:r>
              <a:rPr lang="en-US" dirty="0"/>
              <a:t>THE MISSIONAL HABITS</a:t>
            </a:r>
          </a:p>
        </p:txBody>
      </p:sp>
      <p:sp>
        <p:nvSpPr>
          <p:cNvPr id="3" name="Content Placeholder 2">
            <a:extLst>
              <a:ext uri="{FF2B5EF4-FFF2-40B4-BE49-F238E27FC236}">
                <a16:creationId xmlns:a16="http://schemas.microsoft.com/office/drawing/2014/main" id="{8DFD6D41-AEEF-4B92-898F-07E837C142C9}"/>
              </a:ext>
            </a:extLst>
          </p:cNvPr>
          <p:cNvSpPr>
            <a:spLocks noGrp="1"/>
          </p:cNvSpPr>
          <p:nvPr>
            <p:ph idx="1"/>
          </p:nvPr>
        </p:nvSpPr>
        <p:spPr/>
        <p:txBody>
          <a:bodyPr>
            <a:normAutofit/>
          </a:bodyPr>
          <a:lstStyle/>
          <a:p>
            <a:r>
              <a:rPr lang="en-US" altLang="en-US" sz="2800" dirty="0"/>
              <a:t>If you can implement BELLS into your life, then here’s what will happen.</a:t>
            </a:r>
          </a:p>
          <a:p>
            <a:r>
              <a:rPr lang="en-US" altLang="en-US" sz="2800" dirty="0"/>
              <a:t>BLESS will make you a generous person.</a:t>
            </a:r>
          </a:p>
          <a:p>
            <a:r>
              <a:rPr lang="en-US" altLang="en-US" sz="2800" dirty="0"/>
              <a:t>EAT will make you a hospitable person.</a:t>
            </a:r>
          </a:p>
          <a:p>
            <a:r>
              <a:rPr lang="en-US" altLang="en-US" sz="2800" dirty="0"/>
              <a:t>LISTEN will make you a Spirit-led person.</a:t>
            </a:r>
          </a:p>
          <a:p>
            <a:r>
              <a:rPr lang="en-US" altLang="en-US" sz="2800" dirty="0"/>
              <a:t>LEARN will make you a Christlike person.</a:t>
            </a:r>
          </a:p>
          <a:p>
            <a:r>
              <a:rPr lang="en-US" altLang="en-US" sz="2800" dirty="0"/>
              <a:t>SENT will make you a missionary.</a:t>
            </a:r>
          </a:p>
        </p:txBody>
      </p:sp>
    </p:spTree>
    <p:extLst>
      <p:ext uri="{BB962C8B-B14F-4D97-AF65-F5344CB8AC3E}">
        <p14:creationId xmlns:p14="http://schemas.microsoft.com/office/powerpoint/2010/main" val="230926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62119-6AC6-4C59-9939-72B7E3A0E9A4}"/>
              </a:ext>
            </a:extLst>
          </p:cNvPr>
          <p:cNvSpPr>
            <a:spLocks noGrp="1"/>
          </p:cNvSpPr>
          <p:nvPr>
            <p:ph type="title"/>
          </p:nvPr>
        </p:nvSpPr>
        <p:spPr/>
        <p:txBody>
          <a:bodyPr/>
          <a:lstStyle/>
          <a:p>
            <a:r>
              <a:rPr lang="en-US" dirty="0"/>
              <a:t>THE MISSIONAL HABITS</a:t>
            </a:r>
          </a:p>
        </p:txBody>
      </p:sp>
      <p:sp>
        <p:nvSpPr>
          <p:cNvPr id="3" name="Content Placeholder 2">
            <a:extLst>
              <a:ext uri="{FF2B5EF4-FFF2-40B4-BE49-F238E27FC236}">
                <a16:creationId xmlns:a16="http://schemas.microsoft.com/office/drawing/2014/main" id="{74210831-AA92-41AC-B631-FE2EFC7EF750}"/>
              </a:ext>
            </a:extLst>
          </p:cNvPr>
          <p:cNvSpPr>
            <a:spLocks noGrp="1"/>
          </p:cNvSpPr>
          <p:nvPr>
            <p:ph idx="1"/>
          </p:nvPr>
        </p:nvSpPr>
        <p:spPr/>
        <p:txBody>
          <a:bodyPr/>
          <a:lstStyle/>
          <a:p>
            <a:r>
              <a:rPr lang="en-US" altLang="en-US" sz="2800" dirty="0"/>
              <a:t>Here’s a few tips for you as you begin this week:</a:t>
            </a:r>
          </a:p>
          <a:p>
            <a:pPr lvl="1"/>
            <a:r>
              <a:rPr lang="en-US" altLang="en-US" sz="2600" dirty="0"/>
              <a:t>Make these mind</a:t>
            </a:r>
            <a:r>
              <a:rPr lang="en-US" altLang="en-US" sz="2600" i="1" dirty="0">
                <a:latin typeface="Avenir Next" charset="0"/>
                <a:ea typeface="Avenir Next" charset="0"/>
                <a:cs typeface="Avenir Next" charset="0"/>
                <a:sym typeface="Avenir Next" charset="0"/>
              </a:rPr>
              <a:t>ful</a:t>
            </a:r>
            <a:r>
              <a:rPr lang="en-US" altLang="en-US" sz="2600" dirty="0"/>
              <a:t> habits and be intentional.</a:t>
            </a:r>
          </a:p>
          <a:p>
            <a:pPr lvl="1"/>
            <a:r>
              <a:rPr lang="en-US" altLang="en-US" sz="2600" dirty="0"/>
              <a:t>When you work on a habit, be sure to do it as an expression of your gifting.</a:t>
            </a:r>
          </a:p>
          <a:p>
            <a:pPr lvl="1"/>
            <a:r>
              <a:rPr lang="en-US" altLang="en-US" sz="2600" dirty="0"/>
              <a:t>Remember that these are MISSIONAL habits!</a:t>
            </a:r>
          </a:p>
          <a:p>
            <a:pPr lvl="1"/>
            <a:r>
              <a:rPr lang="en-US" altLang="en-US" sz="2600" dirty="0"/>
              <a:t>Develop these habits in Christian community for 1) accountability and 2) so that missional living also deepens your Christian discipleship as well.</a:t>
            </a:r>
          </a:p>
        </p:txBody>
      </p:sp>
    </p:spTree>
    <p:extLst>
      <p:ext uri="{BB962C8B-B14F-4D97-AF65-F5344CB8AC3E}">
        <p14:creationId xmlns:p14="http://schemas.microsoft.com/office/powerpoint/2010/main" val="296223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84FA3F6-2589-47B3-8E7C-ACA573F192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038600" y="0"/>
            <a:ext cx="10539351" cy="6857999"/>
          </a:xfrm>
        </p:spPr>
      </p:pic>
      <p:sp>
        <p:nvSpPr>
          <p:cNvPr id="4" name="Content Placeholder 3">
            <a:extLst>
              <a:ext uri="{FF2B5EF4-FFF2-40B4-BE49-F238E27FC236}">
                <a16:creationId xmlns:a16="http://schemas.microsoft.com/office/drawing/2014/main" id="{82B41876-CE50-47F1-870C-B5D839457F3D}"/>
              </a:ext>
            </a:extLst>
          </p:cNvPr>
          <p:cNvSpPr>
            <a:spLocks noGrp="1"/>
          </p:cNvSpPr>
          <p:nvPr>
            <p:ph sz="half" idx="2"/>
          </p:nvPr>
        </p:nvSpPr>
        <p:spPr>
          <a:xfrm>
            <a:off x="6500750" y="304800"/>
            <a:ext cx="5386449" cy="6188074"/>
          </a:xfrm>
        </p:spPr>
        <p:txBody>
          <a:bodyPr>
            <a:normAutofit fontScale="62500" lnSpcReduction="20000"/>
          </a:bodyPr>
          <a:lstStyle/>
          <a:p>
            <a:pPr marL="0" indent="0">
              <a:buNone/>
            </a:pPr>
            <a:r>
              <a:rPr lang="en-US" altLang="en-US" sz="9600" dirty="0">
                <a:solidFill>
                  <a:srgbClr val="FFFFFF"/>
                </a:solidFill>
                <a:latin typeface="+mj-lt"/>
                <a:ea typeface="DIN Condensed" charset="0"/>
                <a:cs typeface="DIN Condensed" charset="0"/>
                <a:sym typeface="DIN Condensed" charset="0"/>
              </a:rPr>
              <a:t>“EVERY CHRISTIAN IS EITHER A MISSIONARY OR AN IMPOSTER.”</a:t>
            </a:r>
          </a:p>
          <a:p>
            <a:pPr marL="0" indent="0">
              <a:buNone/>
            </a:pPr>
            <a:r>
              <a:rPr lang="en-US" sz="5100" dirty="0">
                <a:latin typeface="+mj-lt"/>
              </a:rPr>
              <a:t>Charles H. Spurgeon</a:t>
            </a:r>
          </a:p>
        </p:txBody>
      </p:sp>
    </p:spTree>
    <p:extLst>
      <p:ext uri="{BB962C8B-B14F-4D97-AF65-F5344CB8AC3E}">
        <p14:creationId xmlns:p14="http://schemas.microsoft.com/office/powerpoint/2010/main" val="238073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D391-6B33-4118-A820-E74BF38EC5CF}"/>
              </a:ext>
            </a:extLst>
          </p:cNvPr>
          <p:cNvSpPr>
            <a:spLocks noGrp="1"/>
          </p:cNvSpPr>
          <p:nvPr>
            <p:ph type="title"/>
          </p:nvPr>
        </p:nvSpPr>
        <p:spPr>
          <a:xfrm>
            <a:off x="5638800" y="609600"/>
            <a:ext cx="6172200" cy="5867400"/>
          </a:xfrm>
        </p:spPr>
        <p:txBody>
          <a:bodyPr>
            <a:normAutofit fontScale="90000"/>
          </a:bodyPr>
          <a:lstStyle/>
          <a:p>
            <a:r>
              <a:rPr lang="en-US" altLang="en-US" sz="4400" dirty="0">
                <a:solidFill>
                  <a:srgbClr val="FFFFFF"/>
                </a:solidFill>
                <a:ea typeface="DIN Condensed" charset="0"/>
                <a:cs typeface="DIN Condensed" charset="0"/>
                <a:sym typeface="DIN Condensed" charset="0"/>
              </a:rPr>
              <a:t>“MISSIONS IS NOT THE ULTIMATE GOAL OF THE CHURCH. WORSHIP IS. MISSIONS EXISTS BECAUSE WORSHIP DOESN’T.”</a:t>
            </a:r>
            <a:br>
              <a:rPr lang="en-US" altLang="en-US" sz="4400" dirty="0">
                <a:solidFill>
                  <a:srgbClr val="FFFFFF"/>
                </a:solidFill>
                <a:ea typeface="DIN Condensed" charset="0"/>
                <a:cs typeface="DIN Condensed" charset="0"/>
                <a:sym typeface="DIN Condensed" charset="0"/>
              </a:rPr>
            </a:br>
            <a:br>
              <a:rPr lang="en-US" altLang="en-US" sz="4400" dirty="0">
                <a:solidFill>
                  <a:srgbClr val="FFFFFF"/>
                </a:solidFill>
                <a:ea typeface="DIN Condensed" charset="0"/>
                <a:cs typeface="DIN Condensed" charset="0"/>
                <a:sym typeface="DIN Condensed" charset="0"/>
              </a:rPr>
            </a:br>
            <a:r>
              <a:rPr lang="en-US" altLang="en-US" sz="3600" dirty="0">
                <a:solidFill>
                  <a:srgbClr val="FFFFFF"/>
                </a:solidFill>
                <a:ea typeface="DIN Condensed" charset="0"/>
                <a:cs typeface="DIN Condensed" charset="0"/>
                <a:sym typeface="DIN Condensed" charset="0"/>
              </a:rPr>
              <a:t>John Piper</a:t>
            </a:r>
            <a:br>
              <a:rPr lang="en-US" altLang="en-US" sz="4400" dirty="0">
                <a:solidFill>
                  <a:srgbClr val="FFFFFF"/>
                </a:solidFill>
                <a:ea typeface="DIN Condensed" charset="0"/>
                <a:cs typeface="DIN Condensed" charset="0"/>
                <a:sym typeface="DIN Condensed" charset="0"/>
              </a:rPr>
            </a:br>
            <a:endParaRPr lang="en-US" sz="4400" dirty="0"/>
          </a:p>
        </p:txBody>
      </p:sp>
      <p:pic>
        <p:nvPicPr>
          <p:cNvPr id="6" name="Content Placeholder 5">
            <a:extLst>
              <a:ext uri="{FF2B5EF4-FFF2-40B4-BE49-F238E27FC236}">
                <a16:creationId xmlns:a16="http://schemas.microsoft.com/office/drawing/2014/main" id="{08C2D83E-B070-4192-97E1-E815CC0EB7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5" y="0"/>
            <a:ext cx="5500255" cy="6873028"/>
          </a:xfrm>
        </p:spPr>
      </p:pic>
    </p:spTree>
    <p:extLst>
      <p:ext uri="{BB962C8B-B14F-4D97-AF65-F5344CB8AC3E}">
        <p14:creationId xmlns:p14="http://schemas.microsoft.com/office/powerpoint/2010/main" val="369388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AFE4-8109-4EE4-83AC-C2D2FD426388}"/>
              </a:ext>
            </a:extLst>
          </p:cNvPr>
          <p:cNvSpPr>
            <a:spLocks noGrp="1"/>
          </p:cNvSpPr>
          <p:nvPr>
            <p:ph type="title"/>
          </p:nvPr>
        </p:nvSpPr>
        <p:spPr/>
        <p:txBody>
          <a:bodyPr/>
          <a:lstStyle/>
          <a:p>
            <a:r>
              <a:rPr lang="en-US" dirty="0"/>
              <a:t>THE MISSIONAL CALLING</a:t>
            </a:r>
          </a:p>
        </p:txBody>
      </p:sp>
      <p:sp>
        <p:nvSpPr>
          <p:cNvPr id="3" name="Content Placeholder 2">
            <a:extLst>
              <a:ext uri="{FF2B5EF4-FFF2-40B4-BE49-F238E27FC236}">
                <a16:creationId xmlns:a16="http://schemas.microsoft.com/office/drawing/2014/main" id="{9CCD231D-7835-41FA-8703-1EC05D6B6BBE}"/>
              </a:ext>
            </a:extLst>
          </p:cNvPr>
          <p:cNvSpPr>
            <a:spLocks noGrp="1"/>
          </p:cNvSpPr>
          <p:nvPr>
            <p:ph idx="1"/>
          </p:nvPr>
        </p:nvSpPr>
        <p:spPr/>
        <p:txBody>
          <a:bodyPr>
            <a:noAutofit/>
          </a:bodyPr>
          <a:lstStyle/>
          <a:p>
            <a:pPr>
              <a:lnSpc>
                <a:spcPct val="114000"/>
              </a:lnSpc>
              <a:spcBef>
                <a:spcPts val="0"/>
              </a:spcBef>
            </a:pPr>
            <a:r>
              <a:rPr lang="en-US" altLang="en-US" sz="2800" dirty="0"/>
              <a:t>Where does the Christian mission begin?</a:t>
            </a:r>
          </a:p>
          <a:p>
            <a:pPr lvl="1">
              <a:lnSpc>
                <a:spcPct val="114000"/>
              </a:lnSpc>
              <a:spcBef>
                <a:spcPts val="0"/>
              </a:spcBef>
            </a:pPr>
            <a:r>
              <a:rPr lang="en-US" altLang="en-US" sz="2800" dirty="0"/>
              <a:t>Gen. 1:26-30; Human beings are intended to be priests and kings. </a:t>
            </a:r>
          </a:p>
          <a:p>
            <a:pPr lvl="1">
              <a:lnSpc>
                <a:spcPct val="114000"/>
              </a:lnSpc>
              <a:spcBef>
                <a:spcPts val="0"/>
              </a:spcBef>
            </a:pPr>
            <a:r>
              <a:rPr lang="en-US" altLang="en-US" sz="2800" dirty="0"/>
              <a:t>Sin changed that. Because of the Fall, our mission looks a little differently.</a:t>
            </a:r>
          </a:p>
          <a:p>
            <a:pPr>
              <a:lnSpc>
                <a:spcPct val="114000"/>
              </a:lnSpc>
              <a:spcBef>
                <a:spcPts val="0"/>
              </a:spcBef>
            </a:pPr>
            <a:r>
              <a:rPr lang="en-US" altLang="en-US" sz="2800" dirty="0"/>
              <a:t>Matt. 28:18-20; Lk. 24:45-48; Jn. 17:18; Acts 1:6-8</a:t>
            </a:r>
          </a:p>
          <a:p>
            <a:pPr lvl="1">
              <a:lnSpc>
                <a:spcPct val="114000"/>
              </a:lnSpc>
              <a:spcBef>
                <a:spcPts val="0"/>
              </a:spcBef>
            </a:pPr>
            <a:r>
              <a:rPr lang="en-US" altLang="en-US" sz="2800" dirty="0"/>
              <a:t>Who are these passages addressed to?</a:t>
            </a:r>
          </a:p>
          <a:p>
            <a:pPr>
              <a:lnSpc>
                <a:spcPct val="114000"/>
              </a:lnSpc>
              <a:spcBef>
                <a:spcPts val="0"/>
              </a:spcBef>
            </a:pPr>
            <a:r>
              <a:rPr lang="en-US" altLang="en-US" sz="2800" dirty="0"/>
              <a:t>1 Pet. 2:4-10. </a:t>
            </a:r>
          </a:p>
          <a:p>
            <a:pPr lvl="1">
              <a:lnSpc>
                <a:spcPct val="114000"/>
              </a:lnSpc>
              <a:spcBef>
                <a:spcPts val="0"/>
              </a:spcBef>
            </a:pPr>
            <a:r>
              <a:rPr lang="en-US" altLang="en-US" sz="2800" dirty="0"/>
              <a:t>The New Testament precedent is an </a:t>
            </a:r>
            <a:r>
              <a:rPr lang="en-US" altLang="en-US" sz="2800" i="1" dirty="0">
                <a:latin typeface="Avenir Next" charset="0"/>
                <a:ea typeface="Avenir Next" charset="0"/>
                <a:cs typeface="Avenir Next" charset="0"/>
                <a:sym typeface="Avenir Next" charset="0"/>
              </a:rPr>
              <a:t>every member ministry</a:t>
            </a:r>
            <a:r>
              <a:rPr lang="en-US" altLang="en-US" sz="2800" dirty="0"/>
              <a:t>. </a:t>
            </a:r>
          </a:p>
        </p:txBody>
      </p:sp>
    </p:spTree>
    <p:extLst>
      <p:ext uri="{BB962C8B-B14F-4D97-AF65-F5344CB8AC3E}">
        <p14:creationId xmlns:p14="http://schemas.microsoft.com/office/powerpoint/2010/main" val="3564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CF4A-A5CF-4F30-BBF3-4D0C1930AA48}"/>
              </a:ext>
            </a:extLst>
          </p:cNvPr>
          <p:cNvSpPr>
            <a:spLocks noGrp="1"/>
          </p:cNvSpPr>
          <p:nvPr>
            <p:ph type="title"/>
          </p:nvPr>
        </p:nvSpPr>
        <p:spPr/>
        <p:txBody>
          <a:bodyPr/>
          <a:lstStyle/>
          <a:p>
            <a:r>
              <a:rPr lang="en-US" dirty="0"/>
              <a:t>THE MISSIONAL CALLING</a:t>
            </a:r>
          </a:p>
        </p:txBody>
      </p:sp>
      <p:sp>
        <p:nvSpPr>
          <p:cNvPr id="3" name="Content Placeholder 2">
            <a:extLst>
              <a:ext uri="{FF2B5EF4-FFF2-40B4-BE49-F238E27FC236}">
                <a16:creationId xmlns:a16="http://schemas.microsoft.com/office/drawing/2014/main" id="{BF179E64-24EE-4D13-8E1F-65EB860A15BB}"/>
              </a:ext>
            </a:extLst>
          </p:cNvPr>
          <p:cNvSpPr>
            <a:spLocks noGrp="1"/>
          </p:cNvSpPr>
          <p:nvPr>
            <p:ph idx="1"/>
          </p:nvPr>
        </p:nvSpPr>
        <p:spPr/>
        <p:txBody>
          <a:bodyPr>
            <a:normAutofit/>
          </a:bodyPr>
          <a:lstStyle/>
          <a:p>
            <a:r>
              <a:rPr lang="en-US" altLang="en-US" sz="2400" dirty="0"/>
              <a:t>Does this mean that every Christian is an evangelist? </a:t>
            </a:r>
          </a:p>
          <a:p>
            <a:pPr lvl="1"/>
            <a:r>
              <a:rPr lang="en-US" altLang="en-US" sz="2400" dirty="0"/>
              <a:t>No. Every Christian being a participant in the ministry does not mean that every Christian is an evangelist (Eph. 4:7, 11-12; See also 1 Corinthians 12).</a:t>
            </a:r>
          </a:p>
          <a:p>
            <a:r>
              <a:rPr lang="en-US" altLang="en-US" sz="2400" dirty="0"/>
              <a:t>Notice there is a two-fold approach to the mission effort:</a:t>
            </a:r>
          </a:p>
          <a:p>
            <a:pPr lvl="1"/>
            <a:r>
              <a:rPr lang="en-US" altLang="en-US" sz="2400" dirty="0"/>
              <a:t>First, there are those with the gifting of being an </a:t>
            </a:r>
            <a:r>
              <a:rPr lang="en-US" altLang="en-US" sz="2400" i="1" dirty="0">
                <a:latin typeface="Avenir Next" charset="0"/>
                <a:ea typeface="Avenir Next" charset="0"/>
                <a:cs typeface="Avenir Next" charset="0"/>
                <a:sym typeface="Avenir Next" charset="0"/>
              </a:rPr>
              <a:t>evangelist</a:t>
            </a:r>
            <a:r>
              <a:rPr lang="en-US" altLang="en-US" sz="2400" dirty="0"/>
              <a:t>. </a:t>
            </a:r>
          </a:p>
          <a:p>
            <a:pPr lvl="1"/>
            <a:r>
              <a:rPr lang="en-US" altLang="en-US" sz="2400" dirty="0"/>
              <a:t>Second, every other gifting is to be used with an evangelistic orientation.</a:t>
            </a:r>
          </a:p>
          <a:p>
            <a:pPr lvl="2"/>
            <a:r>
              <a:rPr lang="en-US" altLang="en-US" sz="2400" dirty="0"/>
              <a:t>Col. 4:2-6</a:t>
            </a:r>
          </a:p>
        </p:txBody>
      </p:sp>
    </p:spTree>
    <p:extLst>
      <p:ext uri="{BB962C8B-B14F-4D97-AF65-F5344CB8AC3E}">
        <p14:creationId xmlns:p14="http://schemas.microsoft.com/office/powerpoint/2010/main" val="298658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A8D9-16DC-4943-82E1-74C559AAA3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039AD4-DAD5-4E27-8110-B16F74E07908}"/>
              </a:ext>
            </a:extLst>
          </p:cNvPr>
          <p:cNvSpPr>
            <a:spLocks noGrp="1"/>
          </p:cNvSpPr>
          <p:nvPr>
            <p:ph idx="1"/>
          </p:nvPr>
        </p:nvSpPr>
        <p:spPr/>
        <p:txBody>
          <a:bodyPr/>
          <a:lstStyle/>
          <a:p>
            <a:endParaRPr lang="en-US"/>
          </a:p>
        </p:txBody>
      </p:sp>
      <p:pic>
        <p:nvPicPr>
          <p:cNvPr id="4" name="Picture 1" descr="Two-fold approach.png">
            <a:extLst>
              <a:ext uri="{FF2B5EF4-FFF2-40B4-BE49-F238E27FC236}">
                <a16:creationId xmlns:a16="http://schemas.microsoft.com/office/drawing/2014/main" id="{D70A2886-AD4B-4053-BCDA-119E3893F7A1}"/>
              </a:ext>
            </a:extLst>
          </p:cNvPr>
          <p:cNvPicPr>
            <a:picLocks noChangeAspect="1"/>
          </p:cNvPicPr>
          <p:nvPr/>
        </p:nvPicPr>
        <p:blipFill>
          <a:blip r:embed="rId2">
            <a:extLst>
              <a:ext uri="{28A0092B-C50C-407E-A947-70E740481C1C}">
                <a14:useLocalDpi xmlns:a14="http://schemas.microsoft.com/office/drawing/2010/main" val="0"/>
              </a:ext>
            </a:extLst>
          </a:blip>
          <a:srcRect t="853" b="853"/>
          <a:stretch>
            <a:fillRect/>
          </a:stretch>
        </p:blipFill>
        <p:spPr bwMode="auto">
          <a:xfrm>
            <a:off x="533400" y="300037"/>
            <a:ext cx="11125200" cy="625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083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71C7-B719-411C-B968-30C90B003195}"/>
              </a:ext>
            </a:extLst>
          </p:cNvPr>
          <p:cNvSpPr>
            <a:spLocks noGrp="1"/>
          </p:cNvSpPr>
          <p:nvPr>
            <p:ph type="title"/>
          </p:nvPr>
        </p:nvSpPr>
        <p:spPr/>
        <p:txBody>
          <a:bodyPr/>
          <a:lstStyle/>
          <a:p>
            <a:r>
              <a:rPr lang="en-US" dirty="0"/>
              <a:t>THE MISSIONAL CALLING</a:t>
            </a:r>
          </a:p>
        </p:txBody>
      </p:sp>
      <p:sp>
        <p:nvSpPr>
          <p:cNvPr id="3" name="Content Placeholder 2">
            <a:extLst>
              <a:ext uri="{FF2B5EF4-FFF2-40B4-BE49-F238E27FC236}">
                <a16:creationId xmlns:a16="http://schemas.microsoft.com/office/drawing/2014/main" id="{4E6AC366-894A-4AC8-92A3-818CE9AC552A}"/>
              </a:ext>
            </a:extLst>
          </p:cNvPr>
          <p:cNvSpPr>
            <a:spLocks noGrp="1"/>
          </p:cNvSpPr>
          <p:nvPr>
            <p:ph idx="1"/>
          </p:nvPr>
        </p:nvSpPr>
        <p:spPr/>
        <p:txBody>
          <a:bodyPr>
            <a:normAutofit/>
          </a:bodyPr>
          <a:lstStyle/>
          <a:p>
            <a:r>
              <a:rPr lang="en-US" altLang="en-US" sz="2400" dirty="0"/>
              <a:t>“If I don’t have the gifting of apostle or evangelist, then am I obligated to do evangelism?”</a:t>
            </a:r>
          </a:p>
          <a:p>
            <a:pPr lvl="1"/>
            <a:r>
              <a:rPr lang="en-US" altLang="en-US" sz="2400" dirty="0"/>
              <a:t>If God gives you the opportunity, then yes (1 Pet. 3:15-16).</a:t>
            </a:r>
          </a:p>
          <a:p>
            <a:r>
              <a:rPr lang="en-US" altLang="en-US" sz="2400" dirty="0"/>
              <a:t>“Evangelistic mission works effectively when we are living generous, hospitable, Spirit-led, Christlike lives as missionaries to our own neighborhoods—</a:t>
            </a:r>
            <a:r>
              <a:rPr lang="en-US" altLang="en-US" sz="2400" i="1" dirty="0">
                <a:latin typeface="Avenir Next" charset="0"/>
                <a:ea typeface="Avenir Next" charset="0"/>
                <a:cs typeface="Avenir Next" charset="0"/>
                <a:sym typeface="Avenir Next" charset="0"/>
              </a:rPr>
              <a:t>and</a:t>
            </a:r>
            <a:r>
              <a:rPr lang="en-US" altLang="en-US" sz="2400" dirty="0"/>
              <a:t> when the gifted evangelists in our midst join us in sharing Christ with our neighbors.” - Michael Frost</a:t>
            </a:r>
          </a:p>
          <a:p>
            <a:pPr lvl="1"/>
            <a:r>
              <a:rPr lang="en-US" altLang="en-US" sz="2400" dirty="0"/>
              <a:t>Therefore, whatever your gifting is, you are called to leverage that gifting for the sake of the mission. This is the fundamental mindset of a missionary.</a:t>
            </a:r>
          </a:p>
        </p:txBody>
      </p:sp>
    </p:spTree>
    <p:extLst>
      <p:ext uri="{BB962C8B-B14F-4D97-AF65-F5344CB8AC3E}">
        <p14:creationId xmlns:p14="http://schemas.microsoft.com/office/powerpoint/2010/main" val="21385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03D83-9AC6-4797-B6A1-348797559A82}"/>
              </a:ext>
            </a:extLst>
          </p:cNvPr>
          <p:cNvSpPr>
            <a:spLocks noGrp="1"/>
          </p:cNvSpPr>
          <p:nvPr>
            <p:ph type="title"/>
          </p:nvPr>
        </p:nvSpPr>
        <p:spPr/>
        <p:txBody>
          <a:bodyPr/>
          <a:lstStyle/>
          <a:p>
            <a:r>
              <a:rPr lang="en-US" dirty="0"/>
              <a:t>THE MISSIONAL METHOD</a:t>
            </a:r>
          </a:p>
        </p:txBody>
      </p:sp>
      <p:sp>
        <p:nvSpPr>
          <p:cNvPr id="3" name="Text Placeholder 2">
            <a:extLst>
              <a:ext uri="{FF2B5EF4-FFF2-40B4-BE49-F238E27FC236}">
                <a16:creationId xmlns:a16="http://schemas.microsoft.com/office/drawing/2014/main" id="{73412423-F06C-4E6B-A218-B975AF34BA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8258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1674</TotalTime>
  <Words>1632</Words>
  <Application>Microsoft Office PowerPoint</Application>
  <PresentationFormat>Widescreen</PresentationFormat>
  <Paragraphs>108</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vt:lpstr>
      <vt:lpstr>Century Schoolbook</vt:lpstr>
      <vt:lpstr>DIN Condensed</vt:lpstr>
      <vt:lpstr>CITY SKETCH 16X9</vt:lpstr>
      <vt:lpstr>MISSIONAL LIVING: INTRODUCTION</vt:lpstr>
      <vt:lpstr>THE MISSIONAL CALLING</vt:lpstr>
      <vt:lpstr>PowerPoint Presentation</vt:lpstr>
      <vt:lpstr>“MISSIONS IS NOT THE ULTIMATE GOAL OF THE CHURCH. WORSHIP IS. MISSIONS EXISTS BECAUSE WORSHIP DOESN’T.”  John Piper </vt:lpstr>
      <vt:lpstr>THE MISSIONAL CALLING</vt:lpstr>
      <vt:lpstr>THE MISSIONAL CALLING</vt:lpstr>
      <vt:lpstr>PowerPoint Presentation</vt:lpstr>
      <vt:lpstr>THE MISSIONAL CALLING</vt:lpstr>
      <vt:lpstr>THE MISSIONAL METHOD</vt:lpstr>
      <vt:lpstr>THE MISSIONAL METHOD</vt:lpstr>
      <vt:lpstr>THE MISSIONAL METHOD</vt:lpstr>
      <vt:lpstr>THE MISSIONAL METHOD</vt:lpstr>
      <vt:lpstr>THE MISSIONAL METHOD</vt:lpstr>
      <vt:lpstr>THE MISSIONAL MODEL</vt:lpstr>
      <vt:lpstr>THE MISSIONAL MODEL</vt:lpstr>
      <vt:lpstr>THE MISSIONAL MODEL</vt:lpstr>
      <vt:lpstr>THE MISSIONAL MODEL</vt:lpstr>
      <vt:lpstr>THE MISSIONAL MODEL</vt:lpstr>
      <vt:lpstr>PowerPoint Presentation</vt:lpstr>
      <vt:lpstr>THE MISSIONAL MODEL</vt:lpstr>
      <vt:lpstr>THE MISSIONAL HABITS</vt:lpstr>
      <vt:lpstr>THE MISSIONAL HABITS</vt:lpstr>
      <vt:lpstr>THE MISSIONAL HABITS</vt:lpstr>
      <vt:lpstr>THE MISSIONAL HABITS</vt:lpstr>
      <vt:lpstr>THE MISSIONAL HABITS</vt:lpstr>
      <vt:lpstr>THE MISSIONAL HABITS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MISSIONAL LIVING: INTRODUCTION</dc:title>
  <dc:creator>Forrest Price</dc:creator>
  <cp:lastModifiedBy>Forrest Price</cp:lastModifiedBy>
  <cp:revision>10</cp:revision>
  <dcterms:created xsi:type="dcterms:W3CDTF">2018-08-01T16:45:38Z</dcterms:created>
  <dcterms:modified xsi:type="dcterms:W3CDTF">2018-08-02T20:39:39Z</dcterms:modified>
</cp:coreProperties>
</file>