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2/22/2019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2/22/2019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2/22/2019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2/22/2019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2/22/2019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2/22/2019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Healthy Church? Part 1</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C512-1598-43ED-962E-D561DBF44A76}"/>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4FE46525-8B1D-4861-BB56-1D0E41714992}"/>
              </a:ext>
            </a:extLst>
          </p:cNvPr>
          <p:cNvSpPr>
            <a:spLocks noGrp="1"/>
          </p:cNvSpPr>
          <p:nvPr>
            <p:ph idx="1"/>
          </p:nvPr>
        </p:nvSpPr>
        <p:spPr/>
        <p:txBody>
          <a:bodyPr>
            <a:normAutofit/>
          </a:bodyPr>
          <a:lstStyle/>
          <a:p>
            <a:r>
              <a:rPr lang="en-US" sz="2800" dirty="0"/>
              <a:t>God’s Word plays the central role in the life of the church. Let’s look at 4 important roles it plays.</a:t>
            </a:r>
          </a:p>
          <a:p>
            <a:r>
              <a:rPr lang="en-US" sz="2800" dirty="0"/>
              <a:t>1. The Role of God’s Word in Bringing Life</a:t>
            </a:r>
          </a:p>
          <a:p>
            <a:pPr lvl="1"/>
            <a:r>
              <a:rPr lang="en-US" sz="2600" dirty="0"/>
              <a:t>God’s Word presents his promises to us. It shows us what we are to believe.</a:t>
            </a:r>
          </a:p>
          <a:p>
            <a:pPr lvl="1"/>
            <a:r>
              <a:rPr lang="en-US" sz="2600" dirty="0"/>
              <a:t>In Ezekiel 37, God tells the prophet to speak his word to a bunch of dead, dry bones. The result? They come to life!</a:t>
            </a:r>
          </a:p>
          <a:p>
            <a:pPr lvl="1"/>
            <a:r>
              <a:rPr lang="en-US" sz="2600" dirty="0"/>
              <a:t>Jesus, the Word become flesh, came to bring life!</a:t>
            </a:r>
          </a:p>
          <a:p>
            <a:pPr lvl="1"/>
            <a:r>
              <a:rPr lang="en-US" sz="2600" dirty="0"/>
              <a:t>Romans 10:17</a:t>
            </a:r>
          </a:p>
        </p:txBody>
      </p:sp>
    </p:spTree>
    <p:extLst>
      <p:ext uri="{BB962C8B-B14F-4D97-AF65-F5344CB8AC3E}">
        <p14:creationId xmlns:p14="http://schemas.microsoft.com/office/powerpoint/2010/main" val="382545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FA02-49F4-47CD-87A6-318974C47E31}"/>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EBFFC518-8235-4172-BF41-224CD2AEA39C}"/>
              </a:ext>
            </a:extLst>
          </p:cNvPr>
          <p:cNvSpPr>
            <a:spLocks noGrp="1"/>
          </p:cNvSpPr>
          <p:nvPr>
            <p:ph idx="1"/>
          </p:nvPr>
        </p:nvSpPr>
        <p:spPr>
          <a:xfrm>
            <a:off x="723900" y="1828800"/>
            <a:ext cx="10744200" cy="4351338"/>
          </a:xfrm>
        </p:spPr>
        <p:txBody>
          <a:bodyPr>
            <a:normAutofit/>
          </a:bodyPr>
          <a:lstStyle/>
          <a:p>
            <a:r>
              <a:rPr lang="en-US" sz="2800" dirty="0"/>
              <a:t>2. The Role of God’s Word in Preaching</a:t>
            </a:r>
          </a:p>
          <a:p>
            <a:pPr lvl="1"/>
            <a:r>
              <a:rPr lang="en-US" sz="2600" dirty="0"/>
              <a:t>Preaching that will most edify the church must expose God’s Word to God’s people.</a:t>
            </a:r>
          </a:p>
          <a:p>
            <a:pPr lvl="1"/>
            <a:r>
              <a:rPr lang="en-US" sz="2600" dirty="0"/>
              <a:t>This sort of preaching must expose the truth, but it must do it in a way where the congregation can understand the truth there.</a:t>
            </a:r>
          </a:p>
          <a:p>
            <a:r>
              <a:rPr lang="en-US" sz="2800" dirty="0"/>
              <a:t>3. The Role of God’s Word in Sanctifying</a:t>
            </a:r>
          </a:p>
          <a:p>
            <a:pPr lvl="1"/>
            <a:r>
              <a:rPr lang="en-US" sz="2600" dirty="0"/>
              <a:t>The Spirit uses the Word to create faith in us and make us grow.</a:t>
            </a:r>
          </a:p>
          <a:p>
            <a:pPr lvl="1"/>
            <a:r>
              <a:rPr lang="en-US" sz="2600" dirty="0"/>
              <a:t>John 17:17</a:t>
            </a:r>
          </a:p>
          <a:p>
            <a:pPr lvl="1"/>
            <a:r>
              <a:rPr lang="en-US" sz="2600" dirty="0"/>
              <a:t>Ephesians 5:25-26</a:t>
            </a:r>
          </a:p>
        </p:txBody>
      </p:sp>
    </p:spTree>
    <p:extLst>
      <p:ext uri="{BB962C8B-B14F-4D97-AF65-F5344CB8AC3E}">
        <p14:creationId xmlns:p14="http://schemas.microsoft.com/office/powerpoint/2010/main" val="30987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D8CA-E08E-492B-A1D7-CDEB6C7C73D8}"/>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3045CF65-CF7B-4BCB-9454-D4F98530B9A6}"/>
              </a:ext>
            </a:extLst>
          </p:cNvPr>
          <p:cNvSpPr>
            <a:spLocks noGrp="1"/>
          </p:cNvSpPr>
          <p:nvPr>
            <p:ph idx="1"/>
          </p:nvPr>
        </p:nvSpPr>
        <p:spPr>
          <a:xfrm>
            <a:off x="838200" y="1825624"/>
            <a:ext cx="10515600" cy="4667249"/>
          </a:xfrm>
        </p:spPr>
        <p:txBody>
          <a:bodyPr>
            <a:normAutofit/>
          </a:bodyPr>
          <a:lstStyle/>
          <a:p>
            <a:r>
              <a:rPr lang="en-US" sz="2800" dirty="0"/>
              <a:t>4. The Role of the Preacher of God’s Word</a:t>
            </a:r>
          </a:p>
          <a:p>
            <a:pPr lvl="1"/>
            <a:r>
              <a:rPr lang="en-US" sz="2600" dirty="0"/>
              <a:t>“ The preacher instead of looking out upon the world, looks out upon public opinion, trying to find out what the public would like to hear. Then he tries his best to duplicate that, and bring his finished product into a marketplace in which others are trying to do the same. The public, turning to our church culture to find out about the world, discovers there nothing but its own reflection.” – </a:t>
            </a:r>
            <a:r>
              <a:rPr lang="en-US" sz="2600" dirty="0" err="1"/>
              <a:t>Os</a:t>
            </a:r>
            <a:r>
              <a:rPr lang="en-US" sz="2600" dirty="0"/>
              <a:t> </a:t>
            </a:r>
            <a:r>
              <a:rPr lang="en-US" sz="2600" dirty="0" err="1"/>
              <a:t>Guiness</a:t>
            </a:r>
            <a:endParaRPr lang="en-US" sz="2600" dirty="0"/>
          </a:p>
          <a:p>
            <a:pPr lvl="1"/>
            <a:r>
              <a:rPr lang="en-US" sz="2600" dirty="0"/>
              <a:t>A healthy church will have a preacher committed to preaching not what people want to hear, but what God’s Word says.</a:t>
            </a:r>
          </a:p>
          <a:p>
            <a:pPr lvl="1"/>
            <a:r>
              <a:rPr lang="en-US" sz="2600" dirty="0"/>
              <a:t>2 Timothy 4:2; Acts 6:3-4</a:t>
            </a:r>
          </a:p>
        </p:txBody>
      </p:sp>
    </p:spTree>
    <p:extLst>
      <p:ext uri="{BB962C8B-B14F-4D97-AF65-F5344CB8AC3E}">
        <p14:creationId xmlns:p14="http://schemas.microsoft.com/office/powerpoint/2010/main" val="162464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F7B2-EF8D-4729-AA5D-4F875C619BA8}"/>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1DA3E36E-818A-4E27-8809-577EE781B6F2}"/>
              </a:ext>
            </a:extLst>
          </p:cNvPr>
          <p:cNvSpPr>
            <a:spLocks noGrp="1"/>
          </p:cNvSpPr>
          <p:nvPr>
            <p:ph idx="1"/>
          </p:nvPr>
        </p:nvSpPr>
        <p:spPr>
          <a:xfrm>
            <a:off x="685800" y="1828800"/>
            <a:ext cx="10820400" cy="4351338"/>
          </a:xfrm>
        </p:spPr>
        <p:txBody>
          <a:bodyPr>
            <a:normAutofit/>
          </a:bodyPr>
          <a:lstStyle/>
          <a:p>
            <a:r>
              <a:rPr lang="en-US" sz="2800" dirty="0"/>
              <a:t>So what can you do as a church member? </a:t>
            </a:r>
          </a:p>
          <a:p>
            <a:r>
              <a:rPr lang="en-US" sz="2800" dirty="0"/>
              <a:t>“…we should listen primarily for the voice and message of God as revealed in his Word. We should listen to hear what he has written, in his omniscient love, for his glory and for our blessing.”</a:t>
            </a:r>
          </a:p>
          <a:p>
            <a:r>
              <a:rPr lang="en-US" sz="2800" dirty="0" err="1"/>
              <a:t>Anyabwile</a:t>
            </a:r>
            <a:r>
              <a:rPr lang="en-US" sz="2800" dirty="0"/>
              <a:t> calls this “expositional listening”: “listening for the meaning of a passage…and accepting [it] as the main idea to be grasped for our personal and corporate lives…”</a:t>
            </a:r>
          </a:p>
        </p:txBody>
      </p:sp>
    </p:spTree>
    <p:extLst>
      <p:ext uri="{BB962C8B-B14F-4D97-AF65-F5344CB8AC3E}">
        <p14:creationId xmlns:p14="http://schemas.microsoft.com/office/powerpoint/2010/main" val="183925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708C-EE3A-4404-835F-E64625E81825}"/>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E186BEDB-0FBB-4F66-92D9-0772322A2DD0}"/>
              </a:ext>
            </a:extLst>
          </p:cNvPr>
          <p:cNvSpPr>
            <a:spLocks noGrp="1"/>
          </p:cNvSpPr>
          <p:nvPr>
            <p:ph idx="1"/>
          </p:nvPr>
        </p:nvSpPr>
        <p:spPr/>
        <p:txBody>
          <a:bodyPr>
            <a:normAutofit/>
          </a:bodyPr>
          <a:lstStyle/>
          <a:p>
            <a:r>
              <a:rPr lang="en-US" sz="2800" dirty="0"/>
              <a:t>What are the benefits of “expositional listening”?</a:t>
            </a:r>
          </a:p>
          <a:p>
            <a:pPr lvl="1"/>
            <a:r>
              <a:rPr lang="en-US" sz="2600" dirty="0"/>
              <a:t>It cultivates a hunger for God’s Word.</a:t>
            </a:r>
          </a:p>
          <a:p>
            <a:pPr lvl="1"/>
            <a:r>
              <a:rPr lang="en-US" sz="2600" dirty="0"/>
              <a:t>It helps us to focus on God’s will and to follow him.</a:t>
            </a:r>
          </a:p>
          <a:p>
            <a:pPr lvl="1"/>
            <a:r>
              <a:rPr lang="en-US" sz="2600" dirty="0"/>
              <a:t>It protects the gospel and our lives from corruption.</a:t>
            </a:r>
          </a:p>
          <a:p>
            <a:pPr lvl="1"/>
            <a:r>
              <a:rPr lang="en-US" sz="2600" dirty="0"/>
              <a:t>It encourages faithful pastors.</a:t>
            </a:r>
          </a:p>
          <a:p>
            <a:pPr lvl="1"/>
            <a:r>
              <a:rPr lang="en-US" sz="2600" dirty="0"/>
              <a:t>It benefits the gathered congregation.</a:t>
            </a:r>
          </a:p>
        </p:txBody>
      </p:sp>
    </p:spTree>
    <p:extLst>
      <p:ext uri="{BB962C8B-B14F-4D97-AF65-F5344CB8AC3E}">
        <p14:creationId xmlns:p14="http://schemas.microsoft.com/office/powerpoint/2010/main" val="203093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192A-2A84-41C9-B9AF-F0551819A1B1}"/>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9F8BD80E-F5DF-4971-B1DA-6458E3C86F83}"/>
              </a:ext>
            </a:extLst>
          </p:cNvPr>
          <p:cNvSpPr>
            <a:spLocks noGrp="1"/>
          </p:cNvSpPr>
          <p:nvPr>
            <p:ph idx="1"/>
          </p:nvPr>
        </p:nvSpPr>
        <p:spPr/>
        <p:txBody>
          <a:bodyPr>
            <a:normAutofit/>
          </a:bodyPr>
          <a:lstStyle/>
          <a:p>
            <a:r>
              <a:rPr lang="en-US" sz="2800" dirty="0"/>
              <a:t>How can you cultivate the habit of “expositional listening”?</a:t>
            </a:r>
          </a:p>
          <a:p>
            <a:pPr lvl="1"/>
            <a:r>
              <a:rPr lang="en-US" sz="2600" dirty="0"/>
              <a:t>Meditate on the sermon passage during your devotional time.</a:t>
            </a:r>
          </a:p>
          <a:p>
            <a:pPr lvl="1"/>
            <a:r>
              <a:rPr lang="en-US" sz="2600" dirty="0"/>
              <a:t>Read good commentaries.</a:t>
            </a:r>
          </a:p>
          <a:p>
            <a:pPr lvl="1"/>
            <a:r>
              <a:rPr lang="en-US" sz="2600" dirty="0"/>
              <a:t>Talk and pray with friends about the sermon after church.</a:t>
            </a:r>
          </a:p>
          <a:p>
            <a:pPr lvl="1"/>
            <a:r>
              <a:rPr lang="en-US" sz="2600" dirty="0"/>
              <a:t>Listen to and act on the sermon throughout the week.</a:t>
            </a:r>
          </a:p>
          <a:p>
            <a:pPr lvl="1"/>
            <a:r>
              <a:rPr lang="en-US" sz="2600" dirty="0"/>
              <a:t>Develop the habit of addressing any questions about the text itself.</a:t>
            </a:r>
          </a:p>
          <a:p>
            <a:pPr lvl="1"/>
            <a:r>
              <a:rPr lang="en-US" sz="2600" dirty="0"/>
              <a:t>Cultivate humility. Don’t be a “professional </a:t>
            </a:r>
            <a:r>
              <a:rPr lang="en-US" sz="2600"/>
              <a:t>sermon listener.”</a:t>
            </a:r>
          </a:p>
        </p:txBody>
      </p:sp>
    </p:spTree>
    <p:extLst>
      <p:ext uri="{BB962C8B-B14F-4D97-AF65-F5344CB8AC3E}">
        <p14:creationId xmlns:p14="http://schemas.microsoft.com/office/powerpoint/2010/main" val="133611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726D-7161-4765-BC6C-402523DFE888}"/>
              </a:ext>
            </a:extLst>
          </p:cNvPr>
          <p:cNvSpPr>
            <a:spLocks noGrp="1"/>
          </p:cNvSpPr>
          <p:nvPr>
            <p:ph type="title"/>
          </p:nvPr>
        </p:nvSpPr>
        <p:spPr/>
        <p:txBody>
          <a:bodyPr/>
          <a:lstStyle/>
          <a:p>
            <a:r>
              <a:rPr lang="en-US"/>
              <a:t>2. Biblical </a:t>
            </a:r>
            <a:r>
              <a:rPr lang="en-US" dirty="0"/>
              <a:t>Theology</a:t>
            </a:r>
          </a:p>
        </p:txBody>
      </p:sp>
      <p:sp>
        <p:nvSpPr>
          <p:cNvPr id="3" name="Text Placeholder 2">
            <a:extLst>
              <a:ext uri="{FF2B5EF4-FFF2-40B4-BE49-F238E27FC236}">
                <a16:creationId xmlns:a16="http://schemas.microsoft.com/office/drawing/2014/main" id="{547D282B-BDB2-4DA0-9B65-4B3A366F5A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941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D8D2-60AF-48C6-B723-53566ACB1EB9}"/>
              </a:ext>
            </a:extLst>
          </p:cNvPr>
          <p:cNvSpPr>
            <a:spLocks noGrp="1"/>
          </p:cNvSpPr>
          <p:nvPr>
            <p:ph type="title"/>
          </p:nvPr>
        </p:nvSpPr>
        <p:spPr/>
        <p:txBody>
          <a:bodyPr/>
          <a:lstStyle/>
          <a:p>
            <a:r>
              <a:rPr lang="en-US" dirty="0"/>
              <a:t>Biblical Theology</a:t>
            </a:r>
          </a:p>
        </p:txBody>
      </p:sp>
      <p:sp>
        <p:nvSpPr>
          <p:cNvPr id="3" name="Content Placeholder 2">
            <a:extLst>
              <a:ext uri="{FF2B5EF4-FFF2-40B4-BE49-F238E27FC236}">
                <a16:creationId xmlns:a16="http://schemas.microsoft.com/office/drawing/2014/main" id="{11343566-1E33-4B73-B527-419B5F473794}"/>
              </a:ext>
            </a:extLst>
          </p:cNvPr>
          <p:cNvSpPr>
            <a:spLocks noGrp="1"/>
          </p:cNvSpPr>
          <p:nvPr>
            <p:ph idx="1"/>
          </p:nvPr>
        </p:nvSpPr>
        <p:spPr/>
        <p:txBody>
          <a:bodyPr>
            <a:normAutofit/>
          </a:bodyPr>
          <a:lstStyle/>
          <a:p>
            <a:pPr marL="0" indent="0">
              <a:buNone/>
            </a:pPr>
            <a:r>
              <a:rPr lang="en-US" sz="3600" dirty="0"/>
              <a:t>“Ignorance of God – ignorance both of His ways and of the practice of communion with Him – lies at the root of the church’s weakness today.” This is because “Christian minds have been conformed to the modern spirit: the spirit, that is, that spawns great thoughts of man and leaves room for only small thoughts of God.”</a:t>
            </a:r>
          </a:p>
          <a:p>
            <a:pPr marL="0" indent="0">
              <a:buNone/>
            </a:pPr>
            <a:r>
              <a:rPr lang="en-US" sz="3600" dirty="0"/>
              <a:t>- J. I. Packer, </a:t>
            </a:r>
            <a:r>
              <a:rPr lang="en-US" sz="3600" i="1" dirty="0"/>
              <a:t>Knowing God</a:t>
            </a:r>
            <a:endParaRPr lang="en-US" sz="3600" dirty="0"/>
          </a:p>
        </p:txBody>
      </p:sp>
    </p:spTree>
    <p:extLst>
      <p:ext uri="{BB962C8B-B14F-4D97-AF65-F5344CB8AC3E}">
        <p14:creationId xmlns:p14="http://schemas.microsoft.com/office/powerpoint/2010/main" val="29482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0DBD-22CB-4958-A202-B0B38CD8862E}"/>
              </a:ext>
            </a:extLst>
          </p:cNvPr>
          <p:cNvSpPr>
            <a:spLocks noGrp="1"/>
          </p:cNvSpPr>
          <p:nvPr>
            <p:ph type="title"/>
          </p:nvPr>
        </p:nvSpPr>
        <p:spPr/>
        <p:txBody>
          <a:bodyPr/>
          <a:lstStyle/>
          <a:p>
            <a:r>
              <a:rPr lang="en-US" dirty="0"/>
              <a:t>Biblical Theology</a:t>
            </a:r>
          </a:p>
        </p:txBody>
      </p:sp>
      <p:sp>
        <p:nvSpPr>
          <p:cNvPr id="3" name="Content Placeholder 2">
            <a:extLst>
              <a:ext uri="{FF2B5EF4-FFF2-40B4-BE49-F238E27FC236}">
                <a16:creationId xmlns:a16="http://schemas.microsoft.com/office/drawing/2014/main" id="{6606083C-6F46-4FEE-A853-13D4C441F665}"/>
              </a:ext>
            </a:extLst>
          </p:cNvPr>
          <p:cNvSpPr>
            <a:spLocks noGrp="1"/>
          </p:cNvSpPr>
          <p:nvPr>
            <p:ph idx="1"/>
          </p:nvPr>
        </p:nvSpPr>
        <p:spPr/>
        <p:txBody>
          <a:bodyPr>
            <a:normAutofit/>
          </a:bodyPr>
          <a:lstStyle/>
          <a:p>
            <a:r>
              <a:rPr lang="en-US" sz="2800" dirty="0"/>
              <a:t>Today, many </a:t>
            </a:r>
            <a:r>
              <a:rPr lang="en-US" sz="2800" i="1" dirty="0"/>
              <a:t>believe</a:t>
            </a:r>
            <a:r>
              <a:rPr lang="en-US" sz="2800" dirty="0"/>
              <a:t> to be true simply what they </a:t>
            </a:r>
            <a:r>
              <a:rPr lang="en-US" sz="2800" i="1" dirty="0"/>
              <a:t>desire</a:t>
            </a:r>
            <a:r>
              <a:rPr lang="en-US" sz="2800" dirty="0"/>
              <a:t> to be true. Many long-held Christian beliefs are altered or reshaped to make Christianity more relevant or palatable to today’s hearer.</a:t>
            </a:r>
          </a:p>
          <a:p>
            <a:r>
              <a:rPr lang="en-US" sz="2800" dirty="0"/>
              <a:t>What sets a healthy church apart is not simply that a pastor preaches from God’s Word, but that what he preaches is actually in line with what God’s Word says.</a:t>
            </a:r>
          </a:p>
          <a:p>
            <a:r>
              <a:rPr lang="en-US" sz="2800" dirty="0"/>
              <a:t>We need a biblical understanding of God in his character and his ways with us.</a:t>
            </a:r>
          </a:p>
        </p:txBody>
      </p:sp>
    </p:spTree>
    <p:extLst>
      <p:ext uri="{BB962C8B-B14F-4D97-AF65-F5344CB8AC3E}">
        <p14:creationId xmlns:p14="http://schemas.microsoft.com/office/powerpoint/2010/main" val="26629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EB0-99B3-4B45-9131-3636E41CEB2D}"/>
              </a:ext>
            </a:extLst>
          </p:cNvPr>
          <p:cNvSpPr>
            <a:spLocks noGrp="1"/>
          </p:cNvSpPr>
          <p:nvPr>
            <p:ph type="title"/>
          </p:nvPr>
        </p:nvSpPr>
        <p:spPr/>
        <p:txBody>
          <a:bodyPr/>
          <a:lstStyle/>
          <a:p>
            <a:r>
              <a:rPr lang="en-US" dirty="0"/>
              <a:t>Biblical Theology</a:t>
            </a:r>
          </a:p>
        </p:txBody>
      </p:sp>
      <p:sp>
        <p:nvSpPr>
          <p:cNvPr id="3" name="Content Placeholder 2">
            <a:extLst>
              <a:ext uri="{FF2B5EF4-FFF2-40B4-BE49-F238E27FC236}">
                <a16:creationId xmlns:a16="http://schemas.microsoft.com/office/drawing/2014/main" id="{D5E9B3B0-5468-48CB-ABE9-27E2219C19AC}"/>
              </a:ext>
            </a:extLst>
          </p:cNvPr>
          <p:cNvSpPr>
            <a:spLocks noGrp="1"/>
          </p:cNvSpPr>
          <p:nvPr>
            <p:ph idx="1"/>
          </p:nvPr>
        </p:nvSpPr>
        <p:spPr/>
        <p:txBody>
          <a:bodyPr>
            <a:normAutofit/>
          </a:bodyPr>
          <a:lstStyle/>
          <a:p>
            <a:r>
              <a:rPr lang="en-US" sz="2800" dirty="0"/>
              <a:t>What is Biblical theology for the church member?</a:t>
            </a:r>
          </a:p>
          <a:p>
            <a:pPr lvl="1"/>
            <a:r>
              <a:rPr lang="en-US" sz="2600" dirty="0"/>
              <a:t>1. To practice biblical theology is to know God himself.</a:t>
            </a:r>
          </a:p>
          <a:p>
            <a:pPr lvl="2"/>
            <a:r>
              <a:rPr lang="en-US" sz="2400" dirty="0"/>
              <a:t>We must keep in mind that the Bible is the self-revelation of God; it is our source material to knowing God straight from God himself.</a:t>
            </a:r>
          </a:p>
          <a:p>
            <a:pPr lvl="1"/>
            <a:r>
              <a:rPr lang="en-US" sz="2600" dirty="0"/>
              <a:t>2. To practice biblical theology is to know God’s macro story of redemption.</a:t>
            </a:r>
          </a:p>
          <a:p>
            <a:pPr lvl="2"/>
            <a:r>
              <a:rPr lang="en-US" sz="2400" dirty="0"/>
              <a:t>A biblical theologian is committed to understanding the history of revelation, the grand themes and doctrines of the Bible, and how they fit together.</a:t>
            </a:r>
          </a:p>
        </p:txBody>
      </p:sp>
    </p:spTree>
    <p:extLst>
      <p:ext uri="{BB962C8B-B14F-4D97-AF65-F5344CB8AC3E}">
        <p14:creationId xmlns:p14="http://schemas.microsoft.com/office/powerpoint/2010/main" val="348979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8F76-EB0C-4C28-8A86-A89303F1244B}"/>
              </a:ext>
            </a:extLst>
          </p:cNvPr>
          <p:cNvSpPr>
            <a:spLocks noGrp="1"/>
          </p:cNvSpPr>
          <p:nvPr>
            <p:ph type="title"/>
          </p:nvPr>
        </p:nvSpPr>
        <p:spPr/>
        <p:txBody>
          <a:bodyPr/>
          <a:lstStyle/>
          <a:p>
            <a:r>
              <a:rPr lang="en-US" dirty="0"/>
              <a:t>SOURCE MATERIAL</a:t>
            </a:r>
          </a:p>
        </p:txBody>
      </p:sp>
      <p:pic>
        <p:nvPicPr>
          <p:cNvPr id="6" name="Content Placeholder 5">
            <a:extLst>
              <a:ext uri="{FF2B5EF4-FFF2-40B4-BE49-F238E27FC236}">
                <a16:creationId xmlns:a16="http://schemas.microsoft.com/office/drawing/2014/main" id="{C02523BB-0E5A-4EA0-B94F-E2EB256029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0141" y="1825625"/>
            <a:ext cx="2825317" cy="4351338"/>
          </a:xfrm>
        </p:spPr>
      </p:pic>
      <p:pic>
        <p:nvPicPr>
          <p:cNvPr id="8" name="Content Placeholder 7">
            <a:extLst>
              <a:ext uri="{FF2B5EF4-FFF2-40B4-BE49-F238E27FC236}">
                <a16:creationId xmlns:a16="http://schemas.microsoft.com/office/drawing/2014/main" id="{BE027450-97AB-48C5-B742-5365559598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7070" y="1825625"/>
            <a:ext cx="3124260" cy="4351338"/>
          </a:xfrm>
        </p:spPr>
      </p:pic>
    </p:spTree>
    <p:extLst>
      <p:ext uri="{BB962C8B-B14F-4D97-AF65-F5344CB8AC3E}">
        <p14:creationId xmlns:p14="http://schemas.microsoft.com/office/powerpoint/2010/main" val="34076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E81D-50EF-416A-B7DC-760A55584935}"/>
              </a:ext>
            </a:extLst>
          </p:cNvPr>
          <p:cNvSpPr>
            <a:spLocks noGrp="1"/>
          </p:cNvSpPr>
          <p:nvPr>
            <p:ph type="title"/>
          </p:nvPr>
        </p:nvSpPr>
        <p:spPr/>
        <p:txBody>
          <a:bodyPr/>
          <a:lstStyle/>
          <a:p>
            <a:r>
              <a:rPr lang="en-US" dirty="0"/>
              <a:t>Biblical Theology</a:t>
            </a:r>
          </a:p>
        </p:txBody>
      </p:sp>
      <p:sp>
        <p:nvSpPr>
          <p:cNvPr id="3" name="Content Placeholder 2">
            <a:extLst>
              <a:ext uri="{FF2B5EF4-FFF2-40B4-BE49-F238E27FC236}">
                <a16:creationId xmlns:a16="http://schemas.microsoft.com/office/drawing/2014/main" id="{7C5B0296-D28F-4364-A7FE-DEF0F921F4C4}"/>
              </a:ext>
            </a:extLst>
          </p:cNvPr>
          <p:cNvSpPr>
            <a:spLocks noGrp="1"/>
          </p:cNvSpPr>
          <p:nvPr>
            <p:ph idx="1"/>
          </p:nvPr>
        </p:nvSpPr>
        <p:spPr>
          <a:xfrm>
            <a:off x="304800" y="1825625"/>
            <a:ext cx="11582400" cy="4667249"/>
          </a:xfrm>
        </p:spPr>
        <p:txBody>
          <a:bodyPr>
            <a:normAutofit/>
          </a:bodyPr>
          <a:lstStyle/>
          <a:p>
            <a:r>
              <a:rPr lang="en-US" sz="2800" dirty="0"/>
              <a:t>How does biblical theology work to promote health of the church and the church member?</a:t>
            </a:r>
          </a:p>
          <a:p>
            <a:pPr lvl="1"/>
            <a:r>
              <a:rPr lang="en-US" sz="2600" dirty="0"/>
              <a:t>1. It helps us grow in our reverence for God.</a:t>
            </a:r>
          </a:p>
          <a:p>
            <a:pPr lvl="2"/>
            <a:r>
              <a:rPr lang="en-US" sz="2400" dirty="0"/>
              <a:t>“When we see that God is, always has been, and always will be the same creating, holy, faithful, loving, and sovereign God for us that he has been for others, we are stirred to faith and awe in God.”</a:t>
            </a:r>
          </a:p>
          <a:p>
            <a:pPr lvl="1"/>
            <a:r>
              <a:rPr lang="en-US" sz="2600" dirty="0"/>
              <a:t>2. It helps us to overcome our wrong ideas.</a:t>
            </a:r>
          </a:p>
          <a:p>
            <a:pPr lvl="1"/>
            <a:r>
              <a:rPr lang="en-US" sz="2600" dirty="0"/>
              <a:t>3. It helps inoculate the church against doctrinal controversies.</a:t>
            </a:r>
          </a:p>
          <a:p>
            <a:pPr lvl="1"/>
            <a:r>
              <a:rPr lang="en-US" sz="2600" dirty="0"/>
              <a:t>4. It is necessary to fulfilling the Great Commission.</a:t>
            </a:r>
            <a:endParaRPr lang="en-US" sz="2400" dirty="0"/>
          </a:p>
          <a:p>
            <a:pPr lvl="1"/>
            <a:r>
              <a:rPr lang="en-US" sz="2600" dirty="0"/>
              <a:t>5. It deepens our understanding of and facility with the gospel.</a:t>
            </a:r>
          </a:p>
        </p:txBody>
      </p:sp>
    </p:spTree>
    <p:extLst>
      <p:ext uri="{BB962C8B-B14F-4D97-AF65-F5344CB8AC3E}">
        <p14:creationId xmlns:p14="http://schemas.microsoft.com/office/powerpoint/2010/main" val="108610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3967-9F40-4C0A-88C7-A0387C8674F5}"/>
              </a:ext>
            </a:extLst>
          </p:cNvPr>
          <p:cNvSpPr>
            <a:spLocks noGrp="1"/>
          </p:cNvSpPr>
          <p:nvPr>
            <p:ph type="title"/>
          </p:nvPr>
        </p:nvSpPr>
        <p:spPr/>
        <p:txBody>
          <a:bodyPr/>
          <a:lstStyle/>
          <a:p>
            <a:r>
              <a:rPr lang="en-US" dirty="0"/>
              <a:t>Biblical Theology</a:t>
            </a:r>
          </a:p>
        </p:txBody>
      </p:sp>
      <p:sp>
        <p:nvSpPr>
          <p:cNvPr id="3" name="Content Placeholder 2">
            <a:extLst>
              <a:ext uri="{FF2B5EF4-FFF2-40B4-BE49-F238E27FC236}">
                <a16:creationId xmlns:a16="http://schemas.microsoft.com/office/drawing/2014/main" id="{D43DC023-C978-40D7-862C-749F1D65999E}"/>
              </a:ext>
            </a:extLst>
          </p:cNvPr>
          <p:cNvSpPr>
            <a:spLocks noGrp="1"/>
          </p:cNvSpPr>
          <p:nvPr>
            <p:ph idx="1"/>
          </p:nvPr>
        </p:nvSpPr>
        <p:spPr>
          <a:xfrm>
            <a:off x="304800" y="1828800"/>
            <a:ext cx="11582400" cy="4664074"/>
          </a:xfrm>
        </p:spPr>
        <p:txBody>
          <a:bodyPr>
            <a:normAutofit/>
          </a:bodyPr>
          <a:lstStyle/>
          <a:p>
            <a:r>
              <a:rPr lang="en-US" sz="2800" dirty="0"/>
              <a:t>Ways to become a biblical theologian as a church member:</a:t>
            </a:r>
          </a:p>
          <a:p>
            <a:pPr lvl="1"/>
            <a:r>
              <a:rPr lang="en-US" sz="2600" dirty="0"/>
              <a:t>Read a good book on Biblical theology. (Ask Aaron or Eli for recommendations.)</a:t>
            </a:r>
          </a:p>
          <a:p>
            <a:pPr lvl="1"/>
            <a:r>
              <a:rPr lang="en-US" sz="2600" dirty="0"/>
              <a:t>Study the Scriptures thematically. (This should supplement a main diet of verse-by-verse, in context study.)</a:t>
            </a:r>
          </a:p>
          <a:p>
            <a:pPr lvl="1"/>
            <a:r>
              <a:rPr lang="en-US" sz="2600" dirty="0"/>
              <a:t>Adopt the New Testament’s attitude toward the Old Testament.</a:t>
            </a:r>
          </a:p>
          <a:p>
            <a:pPr lvl="1"/>
            <a:r>
              <a:rPr lang="en-US" sz="2600" dirty="0"/>
              <a:t>Study the Old Testament with Jesus and the New Testament in view.</a:t>
            </a:r>
          </a:p>
          <a:p>
            <a:pPr lvl="1"/>
            <a:r>
              <a:rPr lang="en-US" sz="2600" dirty="0"/>
              <a:t>Study the books of prophecy in the Old Testament.</a:t>
            </a:r>
          </a:p>
          <a:p>
            <a:pPr lvl="1"/>
            <a:r>
              <a:rPr lang="en-US" sz="2600" dirty="0"/>
              <a:t>Know and agree to support your church’s statement of faith.</a:t>
            </a:r>
          </a:p>
          <a:p>
            <a:pPr lvl="1"/>
            <a:r>
              <a:rPr lang="en-US" sz="2600" dirty="0"/>
              <a:t>Seek doctrinal unity and avoid needless disputes.</a:t>
            </a:r>
          </a:p>
        </p:txBody>
      </p:sp>
    </p:spTree>
    <p:extLst>
      <p:ext uri="{BB962C8B-B14F-4D97-AF65-F5344CB8AC3E}">
        <p14:creationId xmlns:p14="http://schemas.microsoft.com/office/powerpoint/2010/main" val="17029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9FF5-CFBC-49D9-93D5-3420F67022E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B1543BA-D057-4AEB-A646-714D175404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0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C26-6E76-4111-8FDC-ADE843EE841A}"/>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3318E223-98B0-4A67-ABB0-942F2F7C3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83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D9C6-CCA4-4AFD-AB47-62108E10A93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A5C5CD2-9CE2-47FB-BA12-72ADA0246AFE}"/>
              </a:ext>
            </a:extLst>
          </p:cNvPr>
          <p:cNvSpPr>
            <a:spLocks noGrp="1"/>
          </p:cNvSpPr>
          <p:nvPr>
            <p:ph idx="1"/>
          </p:nvPr>
        </p:nvSpPr>
        <p:spPr/>
        <p:txBody>
          <a:bodyPr>
            <a:normAutofit/>
          </a:bodyPr>
          <a:lstStyle/>
          <a:p>
            <a:r>
              <a:rPr lang="en-US" sz="2800" dirty="0"/>
              <a:t>“The Reformation made the gospel, not ecclesiastical organization, the test of the true church.”</a:t>
            </a:r>
          </a:p>
          <a:p>
            <a:pPr lvl="1"/>
            <a:r>
              <a:rPr lang="en-US" sz="2600" dirty="0"/>
              <a:t>Since then, marks/tests of the church have been a focus of discussion.</a:t>
            </a:r>
          </a:p>
          <a:p>
            <a:r>
              <a:rPr lang="en-US" sz="2800" dirty="0"/>
              <a:t>Traditionally, two main marks have determined the true church over imposters:</a:t>
            </a:r>
          </a:p>
          <a:p>
            <a:pPr lvl="1"/>
            <a:r>
              <a:rPr lang="en-US" sz="2600" dirty="0"/>
              <a:t>The preaching of the gospel</a:t>
            </a:r>
          </a:p>
          <a:p>
            <a:pPr lvl="1"/>
            <a:r>
              <a:rPr lang="en-US" sz="2600" dirty="0"/>
              <a:t>Proper administering of the sacraments/ordinances</a:t>
            </a:r>
          </a:p>
        </p:txBody>
      </p:sp>
    </p:spTree>
    <p:extLst>
      <p:ext uri="{BB962C8B-B14F-4D97-AF65-F5344CB8AC3E}">
        <p14:creationId xmlns:p14="http://schemas.microsoft.com/office/powerpoint/2010/main" val="202960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BE89-1FC5-46E4-B5B6-7537C86A1A9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FC777A6-84FC-4EB3-9AED-6737AF4002AB}"/>
              </a:ext>
            </a:extLst>
          </p:cNvPr>
          <p:cNvSpPr>
            <a:spLocks noGrp="1"/>
          </p:cNvSpPr>
          <p:nvPr>
            <p:ph idx="1"/>
          </p:nvPr>
        </p:nvSpPr>
        <p:spPr>
          <a:xfrm>
            <a:off x="838200" y="1825624"/>
            <a:ext cx="10515600" cy="4667249"/>
          </a:xfrm>
        </p:spPr>
        <p:txBody>
          <a:bodyPr>
            <a:normAutofit/>
          </a:bodyPr>
          <a:lstStyle/>
          <a:p>
            <a:r>
              <a:rPr lang="en-US" sz="2800" dirty="0"/>
              <a:t>What we will look at is what sets a true healthy church apart from a true unhealthy church.</a:t>
            </a:r>
          </a:p>
          <a:p>
            <a:r>
              <a:rPr lang="en-US" sz="2800" dirty="0"/>
              <a:t>A lot of the illness of the church today is due to its secularization.</a:t>
            </a:r>
          </a:p>
          <a:p>
            <a:pPr lvl="1"/>
            <a:r>
              <a:rPr lang="en-US" sz="2600" dirty="0" err="1"/>
              <a:t>Os</a:t>
            </a:r>
            <a:r>
              <a:rPr lang="en-US" sz="2600" dirty="0"/>
              <a:t> </a:t>
            </a:r>
            <a:r>
              <a:rPr lang="en-US" sz="2600" dirty="0" err="1"/>
              <a:t>Guiness</a:t>
            </a:r>
            <a:r>
              <a:rPr lang="en-US" sz="2600" dirty="0"/>
              <a:t> notes that even churches that appose secularism verbally are practically secularized  and that “the two most easily recognizable hallmarks of secularization in America are the exaltation of numbers and of technique.”</a:t>
            </a:r>
          </a:p>
          <a:p>
            <a:r>
              <a:rPr lang="en-US" sz="2800" dirty="0"/>
              <a:t>We want to recover a biblical vision of the church as true and healthy.</a:t>
            </a:r>
          </a:p>
        </p:txBody>
      </p:sp>
    </p:spTree>
    <p:extLst>
      <p:ext uri="{BB962C8B-B14F-4D97-AF65-F5344CB8AC3E}">
        <p14:creationId xmlns:p14="http://schemas.microsoft.com/office/powerpoint/2010/main" val="86728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0BA7-D308-40D7-B3FC-127F0C8210B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70AAC4F-69D1-4936-BFFE-00226B1A21A8}"/>
              </a:ext>
            </a:extLst>
          </p:cNvPr>
          <p:cNvSpPr>
            <a:spLocks noGrp="1"/>
          </p:cNvSpPr>
          <p:nvPr>
            <p:ph idx="1"/>
          </p:nvPr>
        </p:nvSpPr>
        <p:spPr>
          <a:xfrm>
            <a:off x="838200" y="1825624"/>
            <a:ext cx="10515600" cy="4667249"/>
          </a:xfrm>
        </p:spPr>
        <p:txBody>
          <a:bodyPr>
            <a:normAutofit lnSpcReduction="10000"/>
          </a:bodyPr>
          <a:lstStyle/>
          <a:p>
            <a:r>
              <a:rPr lang="en-US" sz="2800" dirty="0"/>
              <a:t>What are signs that a church is healthy?</a:t>
            </a:r>
          </a:p>
          <a:p>
            <a:pPr lvl="1"/>
            <a:r>
              <a:rPr lang="en-US" sz="2600" dirty="0"/>
              <a:t>If it is not technique or numbers; if it is not the fruit of the ministry, then what is it?</a:t>
            </a:r>
          </a:p>
          <a:p>
            <a:r>
              <a:rPr lang="en-US" sz="2800" dirty="0"/>
              <a:t>“Biblically, we must realize that the size of what our eyes see is rarely a good way to estimate the greatness of something in the eyes of God.” Looks can be deceiving.”</a:t>
            </a:r>
          </a:p>
          <a:p>
            <a:r>
              <a:rPr lang="en-US" sz="2800" dirty="0"/>
              <a:t>“We must rehear the Bible and reimagine the concept of successful ministry not as necessarily immediately fruitful but as demonstrably faithful to God’s Word.”</a:t>
            </a:r>
          </a:p>
          <a:p>
            <a:r>
              <a:rPr lang="en-US" sz="2800" dirty="0"/>
              <a:t>Let’s look at what we will learn through this class…</a:t>
            </a:r>
          </a:p>
        </p:txBody>
      </p:sp>
    </p:spTree>
    <p:extLst>
      <p:ext uri="{BB962C8B-B14F-4D97-AF65-F5344CB8AC3E}">
        <p14:creationId xmlns:p14="http://schemas.microsoft.com/office/powerpoint/2010/main" val="337808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8150-C541-4EFF-9EE5-B075FF84ECF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0838CAA-3375-4624-8CE9-C8FC53FCB5B6}"/>
              </a:ext>
            </a:extLst>
          </p:cNvPr>
          <p:cNvSpPr>
            <a:spLocks noGrp="1"/>
          </p:cNvSpPr>
          <p:nvPr>
            <p:ph idx="1"/>
          </p:nvPr>
        </p:nvSpPr>
        <p:spPr>
          <a:xfrm>
            <a:off x="838200" y="1825624"/>
            <a:ext cx="10515600" cy="4667249"/>
          </a:xfrm>
        </p:spPr>
        <p:txBody>
          <a:bodyPr>
            <a:normAutofit/>
          </a:bodyPr>
          <a:lstStyle/>
          <a:p>
            <a:r>
              <a:rPr lang="en-US" sz="2800" dirty="0"/>
              <a:t>We will look at ten signs or marks of a healthy church.</a:t>
            </a:r>
          </a:p>
          <a:p>
            <a:r>
              <a:rPr lang="en-US" sz="2800" dirty="0"/>
              <a:t>One half of these marks will concern preaching the word of God correctly.</a:t>
            </a:r>
          </a:p>
          <a:p>
            <a:r>
              <a:rPr lang="en-US" sz="2800" dirty="0"/>
              <a:t>The other half will deal with problems in leading disciples.</a:t>
            </a:r>
          </a:p>
          <a:p>
            <a:r>
              <a:rPr lang="en-US" sz="2800" dirty="0"/>
              <a:t>With each mark, we will consider what we must do as church members to make this happen.</a:t>
            </a:r>
          </a:p>
          <a:p>
            <a:pPr lvl="1"/>
            <a:r>
              <a:rPr lang="en-US" sz="2600" dirty="0"/>
              <a:t>“The health of the local church depends on the willingness of its members to inspect their hearts, correct their thinking, and apply their hands to the work of the ministry.”</a:t>
            </a:r>
          </a:p>
        </p:txBody>
      </p:sp>
    </p:spTree>
    <p:extLst>
      <p:ext uri="{BB962C8B-B14F-4D97-AF65-F5344CB8AC3E}">
        <p14:creationId xmlns:p14="http://schemas.microsoft.com/office/powerpoint/2010/main" val="32887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7B26-E8AA-495F-8ACE-8395D6D3A310}"/>
              </a:ext>
            </a:extLst>
          </p:cNvPr>
          <p:cNvSpPr>
            <a:spLocks noGrp="1"/>
          </p:cNvSpPr>
          <p:nvPr>
            <p:ph type="title"/>
          </p:nvPr>
        </p:nvSpPr>
        <p:spPr/>
        <p:txBody>
          <a:bodyPr/>
          <a:lstStyle/>
          <a:p>
            <a:r>
              <a:rPr lang="en-US" dirty="0"/>
              <a:t>1. Expositional Preaching</a:t>
            </a:r>
          </a:p>
        </p:txBody>
      </p:sp>
      <p:sp>
        <p:nvSpPr>
          <p:cNvPr id="3" name="Text Placeholder 2">
            <a:extLst>
              <a:ext uri="{FF2B5EF4-FFF2-40B4-BE49-F238E27FC236}">
                <a16:creationId xmlns:a16="http://schemas.microsoft.com/office/drawing/2014/main" id="{92A9AB8B-2347-49AC-9814-DAFBDE35F8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09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1452-26F0-46F9-A95C-9D8DA479D8C9}"/>
              </a:ext>
            </a:extLst>
          </p:cNvPr>
          <p:cNvSpPr>
            <a:spLocks noGrp="1"/>
          </p:cNvSpPr>
          <p:nvPr>
            <p:ph type="title"/>
          </p:nvPr>
        </p:nvSpPr>
        <p:spPr/>
        <p:txBody>
          <a:bodyPr/>
          <a:lstStyle/>
          <a:p>
            <a:r>
              <a:rPr lang="en-US" dirty="0"/>
              <a:t>Expositional Preaching</a:t>
            </a:r>
          </a:p>
        </p:txBody>
      </p:sp>
      <p:sp>
        <p:nvSpPr>
          <p:cNvPr id="3" name="Content Placeholder 2">
            <a:extLst>
              <a:ext uri="{FF2B5EF4-FFF2-40B4-BE49-F238E27FC236}">
                <a16:creationId xmlns:a16="http://schemas.microsoft.com/office/drawing/2014/main" id="{319A0CB7-A3C5-4DA9-9715-C6EA1D72691F}"/>
              </a:ext>
            </a:extLst>
          </p:cNvPr>
          <p:cNvSpPr>
            <a:spLocks noGrp="1"/>
          </p:cNvSpPr>
          <p:nvPr>
            <p:ph idx="1"/>
          </p:nvPr>
        </p:nvSpPr>
        <p:spPr/>
        <p:txBody>
          <a:bodyPr>
            <a:normAutofit/>
          </a:bodyPr>
          <a:lstStyle/>
          <a:p>
            <a:r>
              <a:rPr lang="en-US" sz="2800" dirty="0"/>
              <a:t>This is not only the first mark, it is the most important because if you get this right, all others should follow.</a:t>
            </a:r>
          </a:p>
          <a:p>
            <a:r>
              <a:rPr lang="en-US" sz="2800" dirty="0"/>
              <a:t>“Expositional preaching is not simply producing a verbal commentary on some passage of Scripture. Rather, [it] is preaching that takes for the point of a sermon the point of a particular passage of Scripture. That’s it.”</a:t>
            </a:r>
          </a:p>
          <a:p>
            <a:r>
              <a:rPr lang="en-US" sz="2800" dirty="0"/>
              <a:t>This type of preaching serves God’s Word, not the preference of the pastor, and it presumes the authority of Scripture.</a:t>
            </a:r>
          </a:p>
        </p:txBody>
      </p:sp>
    </p:spTree>
    <p:extLst>
      <p:ext uri="{BB962C8B-B14F-4D97-AF65-F5344CB8AC3E}">
        <p14:creationId xmlns:p14="http://schemas.microsoft.com/office/powerpoint/2010/main" val="39939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395</TotalTime>
  <Words>1446</Words>
  <Application>Microsoft Office PowerPoint</Application>
  <PresentationFormat>Widescreen</PresentationFormat>
  <Paragraphs>104</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Schoolbook</vt:lpstr>
      <vt:lpstr>CITY SKETCH 16X9</vt:lpstr>
      <vt:lpstr>What Is A Healthy Church? Part 1</vt:lpstr>
      <vt:lpstr>SOURCE MATERIAL</vt:lpstr>
      <vt:lpstr>INTRODUCTION</vt:lpstr>
      <vt:lpstr>INTRODUCTION</vt:lpstr>
      <vt:lpstr>INTRODUCTION</vt:lpstr>
      <vt:lpstr>INTRODUCTION</vt:lpstr>
      <vt:lpstr>INTRODUCTION</vt:lpstr>
      <vt:lpstr>1. Expositional Preaching</vt:lpstr>
      <vt:lpstr>Expositional Preaching</vt:lpstr>
      <vt:lpstr>Expositional Preaching</vt:lpstr>
      <vt:lpstr>Expositional Preaching</vt:lpstr>
      <vt:lpstr>Expositional Preaching</vt:lpstr>
      <vt:lpstr>Expositional Preaching</vt:lpstr>
      <vt:lpstr>Expositional Preaching</vt:lpstr>
      <vt:lpstr>Expositional Preaching</vt:lpstr>
      <vt:lpstr>2. Biblical Theology</vt:lpstr>
      <vt:lpstr>Biblical Theology</vt:lpstr>
      <vt:lpstr>Biblical Theology</vt:lpstr>
      <vt:lpstr>Biblical Theology</vt:lpstr>
      <vt:lpstr>Biblical Theology</vt:lpstr>
      <vt:lpstr>Biblical Theology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Healthy Church? Part 1</dc:title>
  <dc:creator>Forrest Price</dc:creator>
  <cp:lastModifiedBy>Forrest Price</cp:lastModifiedBy>
  <cp:revision>14</cp:revision>
  <dcterms:created xsi:type="dcterms:W3CDTF">2019-02-14T21:54:23Z</dcterms:created>
  <dcterms:modified xsi:type="dcterms:W3CDTF">2019-02-23T02:11:10Z</dcterms:modified>
</cp:coreProperties>
</file>