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88" r:id="rId3"/>
    <p:sldId id="290" r:id="rId4"/>
    <p:sldId id="287" r:id="rId5"/>
    <p:sldId id="289"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28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4291" autoAdjust="0"/>
  </p:normalViewPr>
  <p:slideViewPr>
    <p:cSldViewPr>
      <p:cViewPr varScale="1">
        <p:scale>
          <a:sx n="65" d="100"/>
          <a:sy n="65" d="100"/>
        </p:scale>
        <p:origin x="732" y="60"/>
      </p:cViewPr>
      <p:guideLst/>
    </p:cSldViewPr>
  </p:slideViewPr>
  <p:notesTextViewPr>
    <p:cViewPr>
      <p:scale>
        <a:sx n="1" d="1"/>
        <a:sy n="1" d="1"/>
      </p:scale>
      <p:origin x="0" y="0"/>
    </p:cViewPr>
  </p:notesTextViewPr>
  <p:notesViewPr>
    <p:cSldViewPr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10/12/2018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10/12/2018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a:p>
        </p:txBody>
      </p:sp>
    </p:spTree>
    <p:extLst>
      <p:ext uri="{BB962C8B-B14F-4D97-AF65-F5344CB8AC3E}">
        <p14:creationId xmlns:p14="http://schemas.microsoft.com/office/powerpoint/2010/main" val="403915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Start in Genesis, Job, and Matthew and read 1 chapter a day.</a:t>
            </a:r>
          </a:p>
          <a:p>
            <a:pPr marL="171450" indent="-171450">
              <a:buFontTx/>
              <a:buChar char="-"/>
            </a:pPr>
            <a:r>
              <a:rPr lang="en-US" dirty="0"/>
              <a:t>Robert L. Sumner: lost eyesight and hands, no feeling in lips, read Bible with tongue using Braille</a:t>
            </a:r>
          </a:p>
        </p:txBody>
      </p:sp>
      <p:sp>
        <p:nvSpPr>
          <p:cNvPr id="4" name="Slide Number Placeholder 3"/>
          <p:cNvSpPr>
            <a:spLocks noGrp="1"/>
          </p:cNvSpPr>
          <p:nvPr>
            <p:ph type="sldNum" sz="quarter" idx="10"/>
          </p:nvPr>
        </p:nvSpPr>
        <p:spPr/>
        <p:txBody>
          <a:bodyPr/>
          <a:lstStyle/>
          <a:p>
            <a:fld id="{8DAEC444-603B-4F09-9A06-5917518DD901}" type="slidenum">
              <a:rPr lang="en-US" smtClean="0"/>
              <a:t>12</a:t>
            </a:fld>
            <a:endParaRPr lang="en-US"/>
          </a:p>
        </p:txBody>
      </p:sp>
    </p:spTree>
    <p:extLst>
      <p:ext uri="{BB962C8B-B14F-4D97-AF65-F5344CB8AC3E}">
        <p14:creationId xmlns:p14="http://schemas.microsoft.com/office/powerpoint/2010/main" val="2822642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Paul who had firsthand knowledge of heaven, Jesus, miracles, and more desired and needed to study God’s Word!</a:t>
            </a:r>
          </a:p>
        </p:txBody>
      </p:sp>
      <p:sp>
        <p:nvSpPr>
          <p:cNvPr id="4" name="Slide Number Placeholder 3"/>
          <p:cNvSpPr>
            <a:spLocks noGrp="1"/>
          </p:cNvSpPr>
          <p:nvPr>
            <p:ph type="sldNum" sz="quarter" idx="10"/>
          </p:nvPr>
        </p:nvSpPr>
        <p:spPr/>
        <p:txBody>
          <a:bodyPr/>
          <a:lstStyle/>
          <a:p>
            <a:fld id="{8DAEC444-603B-4F09-9A06-5917518DD901}" type="slidenum">
              <a:rPr lang="en-US" smtClean="0"/>
              <a:t>14</a:t>
            </a:fld>
            <a:endParaRPr lang="en-US"/>
          </a:p>
        </p:txBody>
      </p:sp>
    </p:spTree>
    <p:extLst>
      <p:ext uri="{BB962C8B-B14F-4D97-AF65-F5344CB8AC3E}">
        <p14:creationId xmlns:p14="http://schemas.microsoft.com/office/powerpoint/2010/main" val="1528287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the Bible can be difficult! How can you remember it all?! How can you begin to understand it?! It really is a daunting task!</a:t>
            </a:r>
          </a:p>
        </p:txBody>
      </p:sp>
      <p:sp>
        <p:nvSpPr>
          <p:cNvPr id="4" name="Slide Number Placeholder 3"/>
          <p:cNvSpPr>
            <a:spLocks noGrp="1"/>
          </p:cNvSpPr>
          <p:nvPr>
            <p:ph type="sldNum" sz="quarter" idx="10"/>
          </p:nvPr>
        </p:nvSpPr>
        <p:spPr/>
        <p:txBody>
          <a:bodyPr/>
          <a:lstStyle/>
          <a:p>
            <a:fld id="{8DAEC444-603B-4F09-9A06-5917518DD901}" type="slidenum">
              <a:rPr lang="en-US" smtClean="0"/>
              <a:t>18</a:t>
            </a:fld>
            <a:endParaRPr lang="en-US"/>
          </a:p>
        </p:txBody>
      </p:sp>
    </p:spTree>
    <p:extLst>
      <p:ext uri="{BB962C8B-B14F-4D97-AF65-F5344CB8AC3E}">
        <p14:creationId xmlns:p14="http://schemas.microsoft.com/office/powerpoint/2010/main" val="2669740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Dipping the tea bag vs. letting it steep</a:t>
            </a:r>
          </a:p>
        </p:txBody>
      </p:sp>
      <p:sp>
        <p:nvSpPr>
          <p:cNvPr id="4" name="Slide Number Placeholder 3"/>
          <p:cNvSpPr>
            <a:spLocks noGrp="1"/>
          </p:cNvSpPr>
          <p:nvPr>
            <p:ph type="sldNum" sz="quarter" idx="10"/>
          </p:nvPr>
        </p:nvSpPr>
        <p:spPr/>
        <p:txBody>
          <a:bodyPr/>
          <a:lstStyle/>
          <a:p>
            <a:fld id="{8DAEC444-603B-4F09-9A06-5917518DD901}" type="slidenum">
              <a:rPr lang="en-US" smtClean="0"/>
              <a:t>24</a:t>
            </a:fld>
            <a:endParaRPr lang="en-US"/>
          </a:p>
        </p:txBody>
      </p:sp>
    </p:spTree>
    <p:extLst>
      <p:ext uri="{BB962C8B-B14F-4D97-AF65-F5344CB8AC3E}">
        <p14:creationId xmlns:p14="http://schemas.microsoft.com/office/powerpoint/2010/main" val="430936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walking toward a fire in the snowy cold and just passing by. Meditation is staying next to the fire and letting it warm you.</a:t>
            </a:r>
          </a:p>
          <a:p>
            <a:r>
              <a:rPr lang="en-US" dirty="0"/>
              <a:t>Are you still “cold” after Bible reading day after day? Have you stayed by the fire?</a:t>
            </a:r>
          </a:p>
          <a:p>
            <a:r>
              <a:rPr lang="en-US" dirty="0"/>
              <a:t>Are you planted by scripture so that it gives you life and fruit?</a:t>
            </a:r>
          </a:p>
        </p:txBody>
      </p:sp>
      <p:sp>
        <p:nvSpPr>
          <p:cNvPr id="4" name="Slide Number Placeholder 3"/>
          <p:cNvSpPr>
            <a:spLocks noGrp="1"/>
          </p:cNvSpPr>
          <p:nvPr>
            <p:ph type="sldNum" sz="quarter" idx="10"/>
          </p:nvPr>
        </p:nvSpPr>
        <p:spPr/>
        <p:txBody>
          <a:bodyPr/>
          <a:lstStyle/>
          <a:p>
            <a:fld id="{8DAEC444-603B-4F09-9A06-5917518DD901}" type="slidenum">
              <a:rPr lang="en-US" smtClean="0"/>
              <a:t>25</a:t>
            </a:fld>
            <a:endParaRPr lang="en-US"/>
          </a:p>
        </p:txBody>
      </p:sp>
    </p:spTree>
    <p:extLst>
      <p:ext uri="{BB962C8B-B14F-4D97-AF65-F5344CB8AC3E}">
        <p14:creationId xmlns:p14="http://schemas.microsoft.com/office/powerpoint/2010/main" val="362615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expect to master the Bible in a day, or a month, or a year. Rather expect to be puzzled by its contents.”</a:t>
            </a:r>
          </a:p>
        </p:txBody>
      </p:sp>
      <p:sp>
        <p:nvSpPr>
          <p:cNvPr id="4" name="Slide Number Placeholder 3"/>
          <p:cNvSpPr>
            <a:spLocks noGrp="1"/>
          </p:cNvSpPr>
          <p:nvPr>
            <p:ph type="sldNum" sz="quarter" idx="10"/>
          </p:nvPr>
        </p:nvSpPr>
        <p:spPr/>
        <p:txBody>
          <a:bodyPr/>
          <a:lstStyle/>
          <a:p>
            <a:fld id="{8DAEC444-603B-4F09-9A06-5917518DD901}" type="slidenum">
              <a:rPr lang="en-US" smtClean="0"/>
              <a:t>32</a:t>
            </a:fld>
            <a:endParaRPr lang="en-US"/>
          </a:p>
        </p:txBody>
      </p:sp>
    </p:spTree>
    <p:extLst>
      <p:ext uri="{BB962C8B-B14F-4D97-AF65-F5344CB8AC3E}">
        <p14:creationId xmlns:p14="http://schemas.microsoft.com/office/powerpoint/2010/main" val="3756138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10/12/2018</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10/12/2018</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10/12/2018</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a:t>Click to edit Master title style</a:t>
            </a:r>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10/12/2018</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11"/>
          </p:nvPr>
        </p:nvSpPr>
        <p:spPr/>
        <p:txBody>
          <a:bodyPr/>
          <a:lstStyle/>
          <a:p>
            <a:endParaRPr lang="en-US"/>
          </a:p>
        </p:txBody>
      </p:sp>
      <p:sp>
        <p:nvSpPr>
          <p:cNvPr id="7" name="Date Placeholder 7"/>
          <p:cNvSpPr>
            <a:spLocks noGrp="1"/>
          </p:cNvSpPr>
          <p:nvPr>
            <p:ph type="dt" sz="half" idx="10"/>
          </p:nvPr>
        </p:nvSpPr>
        <p:spPr/>
        <p:txBody>
          <a:bodyPr/>
          <a:lstStyle/>
          <a:p>
            <a:fld id="{B0FE2824-C2A0-4931-BB32-60B24BDBB3CC}" type="datetimeFigureOut">
              <a:rPr lang="en-US" smtClean="0"/>
              <a:t>10/12/2018</a:t>
            </a:fld>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1"/>
          </p:nvPr>
        </p:nvSpPr>
        <p:spPr/>
        <p:txBody>
          <a:bodyPr/>
          <a:lstStyle/>
          <a:p>
            <a:endParaRPr lang="en-US"/>
          </a:p>
        </p:txBody>
      </p:sp>
      <p:sp>
        <p:nvSpPr>
          <p:cNvPr id="3" name="Date Placeholder 3"/>
          <p:cNvSpPr>
            <a:spLocks noGrp="1"/>
          </p:cNvSpPr>
          <p:nvPr>
            <p:ph type="dt" sz="half" idx="10"/>
          </p:nvPr>
        </p:nvSpPr>
        <p:spPr/>
        <p:txBody>
          <a:bodyPr/>
          <a:lstStyle/>
          <a:p>
            <a:fld id="{B0FE2824-C2A0-4931-BB32-60B24BDBB3CC}" type="datetimeFigureOut">
              <a:rPr lang="en-US" smtClean="0"/>
              <a:t>10/12/2018</a:t>
            </a:fld>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a:p>
        </p:txBody>
      </p:sp>
      <p:sp>
        <p:nvSpPr>
          <p:cNvPr id="2" name="Date Placeholder 2"/>
          <p:cNvSpPr>
            <a:spLocks noGrp="1"/>
          </p:cNvSpPr>
          <p:nvPr>
            <p:ph type="dt" sz="half" idx="10"/>
          </p:nvPr>
        </p:nvSpPr>
        <p:spPr/>
        <p:txBody>
          <a:bodyPr/>
          <a:lstStyle/>
          <a:p>
            <a:fld id="{B0FE2824-C2A0-4931-BB32-60B24BDBB3CC}" type="datetimeFigureOut">
              <a:rPr lang="en-US" smtClean="0"/>
              <a:t>10/12/2018</a:t>
            </a:fld>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10/12/2018</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10/12/2018</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endParaRPr lang="en-US" dirty="0"/>
          </a:p>
        </p:txBody>
      </p:sp>
      <p:sp>
        <p:nvSpPr>
          <p:cNvPr id="4" name="Date Placeholder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0FE2824-C2A0-4931-BB32-60B24BDBB3CC}" type="datetimeFigureOut">
              <a:rPr lang="en-US" smtClean="0"/>
              <a:pPr/>
              <a:t>10/12/2018</a:t>
            </a:fld>
            <a:endParaRPr lang="en-US"/>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13333A4-2EF1-4B79-B68C-AB20E66B4822}" type="slidenum">
              <a:rPr lang="en-US" smtClean="0"/>
              <a:pPr/>
              <a:t>‹#›</a:t>
            </a:fld>
            <a:endParaRPr lang="en-US"/>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1" y="4225458"/>
            <a:ext cx="10515598" cy="1158446"/>
          </a:xfrm>
        </p:spPr>
        <p:txBody>
          <a:bodyPr>
            <a:normAutofit/>
          </a:bodyPr>
          <a:lstStyle/>
          <a:p>
            <a:r>
              <a:rPr lang="en-US" dirty="0"/>
              <a:t>DISCIPLINES OF GOD’S WORD</a:t>
            </a:r>
          </a:p>
        </p:txBody>
      </p:sp>
      <p:sp>
        <p:nvSpPr>
          <p:cNvPr id="3" name="Subtitle 2"/>
          <p:cNvSpPr>
            <a:spLocks noGrp="1"/>
          </p:cNvSpPr>
          <p:nvPr>
            <p:ph type="subTitle" idx="1"/>
          </p:nvPr>
        </p:nvSpPr>
        <p:spPr/>
        <p:txBody>
          <a:bodyPr/>
          <a:lstStyle/>
          <a:p>
            <a:r>
              <a:rPr lang="en-US" dirty="0"/>
              <a:t>CITY SESSIONS: SPIRITUAL DISCIPLINES FOR LIFE</a:t>
            </a:r>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9DDF9-23DF-4C3B-84B9-E81D9B227BF4}"/>
              </a:ext>
            </a:extLst>
          </p:cNvPr>
          <p:cNvSpPr>
            <a:spLocks noGrp="1"/>
          </p:cNvSpPr>
          <p:nvPr>
            <p:ph type="title"/>
          </p:nvPr>
        </p:nvSpPr>
        <p:spPr/>
        <p:txBody>
          <a:bodyPr/>
          <a:lstStyle/>
          <a:p>
            <a:r>
              <a:rPr lang="en-US" dirty="0"/>
              <a:t>READING GOD’S WORD</a:t>
            </a:r>
          </a:p>
        </p:txBody>
      </p:sp>
      <p:sp>
        <p:nvSpPr>
          <p:cNvPr id="3" name="Content Placeholder 2">
            <a:extLst>
              <a:ext uri="{FF2B5EF4-FFF2-40B4-BE49-F238E27FC236}">
                <a16:creationId xmlns:a16="http://schemas.microsoft.com/office/drawing/2014/main" id="{2A9E2D83-0925-4649-B38D-D8237893F59B}"/>
              </a:ext>
            </a:extLst>
          </p:cNvPr>
          <p:cNvSpPr>
            <a:spLocks noGrp="1"/>
          </p:cNvSpPr>
          <p:nvPr>
            <p:ph idx="1"/>
          </p:nvPr>
        </p:nvSpPr>
        <p:spPr/>
        <p:txBody>
          <a:bodyPr>
            <a:normAutofit/>
          </a:bodyPr>
          <a:lstStyle/>
          <a:p>
            <a:r>
              <a:rPr lang="en-US" sz="2800" dirty="0"/>
              <a:t>“Have you not read…?” Matthew 19:4; Mark 12:10</a:t>
            </a:r>
          </a:p>
          <a:p>
            <a:r>
              <a:rPr lang="en-US" sz="2800" dirty="0"/>
              <a:t>“He answered, “It is written: Man must not live on bread alone but on </a:t>
            </a:r>
            <a:r>
              <a:rPr lang="en-US" sz="2800" i="1" dirty="0"/>
              <a:t>every</a:t>
            </a:r>
            <a:r>
              <a:rPr lang="en-US" sz="2800" dirty="0"/>
              <a:t> word that comes from the mouth of God.” Matthew 4:4</a:t>
            </a:r>
          </a:p>
          <a:p>
            <a:r>
              <a:rPr lang="en-US" sz="2800" dirty="0"/>
              <a:t>“</a:t>
            </a:r>
            <a:r>
              <a:rPr lang="en-US" sz="2800" i="1" dirty="0"/>
              <a:t>All</a:t>
            </a:r>
            <a:r>
              <a:rPr lang="en-US" sz="2800" dirty="0"/>
              <a:t> Scripture is inspired by God and is profitable for teaching, for rebuking, for correcting, for training in righteousness, so that the man of God may be complete, equipped for every good work.” 2 Timothy 3:16</a:t>
            </a:r>
          </a:p>
          <a:p>
            <a:r>
              <a:rPr lang="en-US" sz="2800" dirty="0"/>
              <a:t>We need to read ALL of God’s Word!</a:t>
            </a:r>
          </a:p>
        </p:txBody>
      </p:sp>
    </p:spTree>
    <p:extLst>
      <p:ext uri="{BB962C8B-B14F-4D97-AF65-F5344CB8AC3E}">
        <p14:creationId xmlns:p14="http://schemas.microsoft.com/office/powerpoint/2010/main" val="219038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AC3FC-F07A-4EE6-A4AD-EA11BF46FFE4}"/>
              </a:ext>
            </a:extLst>
          </p:cNvPr>
          <p:cNvSpPr>
            <a:spLocks noGrp="1"/>
          </p:cNvSpPr>
          <p:nvPr>
            <p:ph type="title"/>
          </p:nvPr>
        </p:nvSpPr>
        <p:spPr/>
        <p:txBody>
          <a:bodyPr/>
          <a:lstStyle/>
          <a:p>
            <a:r>
              <a:rPr lang="en-US" dirty="0"/>
              <a:t>READING GOD’S WORD</a:t>
            </a:r>
          </a:p>
        </p:txBody>
      </p:sp>
      <p:sp>
        <p:nvSpPr>
          <p:cNvPr id="3" name="Content Placeholder 2">
            <a:extLst>
              <a:ext uri="{FF2B5EF4-FFF2-40B4-BE49-F238E27FC236}">
                <a16:creationId xmlns:a16="http://schemas.microsoft.com/office/drawing/2014/main" id="{FADB0B03-7486-4F0E-B9B0-C3C315124443}"/>
              </a:ext>
            </a:extLst>
          </p:cNvPr>
          <p:cNvSpPr>
            <a:spLocks noGrp="1"/>
          </p:cNvSpPr>
          <p:nvPr>
            <p:ph idx="1"/>
          </p:nvPr>
        </p:nvSpPr>
        <p:spPr/>
        <p:txBody>
          <a:bodyPr>
            <a:normAutofit/>
          </a:bodyPr>
          <a:lstStyle/>
          <a:p>
            <a:pPr marL="0" indent="0">
              <a:buNone/>
            </a:pPr>
            <a:r>
              <a:rPr lang="en-US" sz="2800" dirty="0"/>
              <a:t>“A man can no more take in a supply of grace for the future than he can eat enough for the next six months, or take sufficient air into his lungs at one time to sustain life for a week. We must draw upon God’s boundless store of grace from day to day as we need it.” – D. L. Moody</a:t>
            </a:r>
          </a:p>
          <a:p>
            <a:r>
              <a:rPr lang="en-US" sz="2800" dirty="0"/>
              <a:t>“Give us today our daily bread.” Matthew 6:11</a:t>
            </a:r>
          </a:p>
          <a:p>
            <a:r>
              <a:rPr lang="en-US" sz="2800" dirty="0"/>
              <a:t>We need to read God’s Word EVERY DAY!</a:t>
            </a:r>
          </a:p>
        </p:txBody>
      </p:sp>
    </p:spTree>
    <p:extLst>
      <p:ext uri="{BB962C8B-B14F-4D97-AF65-F5344CB8AC3E}">
        <p14:creationId xmlns:p14="http://schemas.microsoft.com/office/powerpoint/2010/main" val="420361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A3D81-3884-4067-B0DC-3D3E46BC7398}"/>
              </a:ext>
            </a:extLst>
          </p:cNvPr>
          <p:cNvSpPr>
            <a:spLocks noGrp="1"/>
          </p:cNvSpPr>
          <p:nvPr>
            <p:ph type="title"/>
          </p:nvPr>
        </p:nvSpPr>
        <p:spPr/>
        <p:txBody>
          <a:bodyPr/>
          <a:lstStyle/>
          <a:p>
            <a:r>
              <a:rPr lang="en-US" dirty="0"/>
              <a:t>READING GOD’S WORD</a:t>
            </a:r>
          </a:p>
        </p:txBody>
      </p:sp>
      <p:sp>
        <p:nvSpPr>
          <p:cNvPr id="3" name="Content Placeholder 2">
            <a:extLst>
              <a:ext uri="{FF2B5EF4-FFF2-40B4-BE49-F238E27FC236}">
                <a16:creationId xmlns:a16="http://schemas.microsoft.com/office/drawing/2014/main" id="{9447D1FB-3B48-45FA-A8AD-B93B648A58C1}"/>
              </a:ext>
            </a:extLst>
          </p:cNvPr>
          <p:cNvSpPr>
            <a:spLocks noGrp="1"/>
          </p:cNvSpPr>
          <p:nvPr>
            <p:ph idx="1"/>
          </p:nvPr>
        </p:nvSpPr>
        <p:spPr/>
        <p:txBody>
          <a:bodyPr>
            <a:normAutofit/>
          </a:bodyPr>
          <a:lstStyle/>
          <a:p>
            <a:r>
              <a:rPr lang="en-US" sz="2800" dirty="0"/>
              <a:t>Three Practical Suggestions:</a:t>
            </a:r>
          </a:p>
          <a:p>
            <a:pPr lvl="1"/>
            <a:r>
              <a:rPr lang="en-US" sz="2600" dirty="0"/>
              <a:t>Find the time!</a:t>
            </a:r>
          </a:p>
          <a:p>
            <a:pPr lvl="2"/>
            <a:r>
              <a:rPr lang="en-US" sz="2400" dirty="0"/>
              <a:t>Just 15 minutes a day will get you through the Bible in 1 year.</a:t>
            </a:r>
          </a:p>
          <a:p>
            <a:pPr lvl="1"/>
            <a:r>
              <a:rPr lang="en-US" sz="2600" dirty="0"/>
              <a:t>Find a reading plan.</a:t>
            </a:r>
          </a:p>
          <a:p>
            <a:pPr lvl="2"/>
            <a:r>
              <a:rPr lang="en-US" sz="2400" dirty="0"/>
              <a:t>Just 3 chapters a day and 5 on Sundays will get you through the Bible in 1 year. There are many reading plans available.</a:t>
            </a:r>
          </a:p>
          <a:p>
            <a:pPr lvl="2"/>
            <a:r>
              <a:rPr lang="en-US" sz="2400" dirty="0"/>
              <a:t>Try reading a variety of places in Scripture.</a:t>
            </a:r>
          </a:p>
          <a:p>
            <a:pPr lvl="1"/>
            <a:r>
              <a:rPr lang="en-US" sz="2600" dirty="0"/>
              <a:t>Find at least one word or phrase to meditate on each time you read.</a:t>
            </a:r>
          </a:p>
          <a:p>
            <a:pPr lvl="2"/>
            <a:r>
              <a:rPr lang="en-US" sz="2400" dirty="0"/>
              <a:t>This will help keep this discipline from being a mundane chore.</a:t>
            </a:r>
          </a:p>
        </p:txBody>
      </p:sp>
    </p:spTree>
    <p:extLst>
      <p:ext uri="{BB962C8B-B14F-4D97-AF65-F5344CB8AC3E}">
        <p14:creationId xmlns:p14="http://schemas.microsoft.com/office/powerpoint/2010/main" val="283480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8008-45D8-42FF-967A-8FBB7BA95BAE}"/>
              </a:ext>
            </a:extLst>
          </p:cNvPr>
          <p:cNvSpPr>
            <a:spLocks noGrp="1"/>
          </p:cNvSpPr>
          <p:nvPr>
            <p:ph type="title"/>
          </p:nvPr>
        </p:nvSpPr>
        <p:spPr/>
        <p:txBody>
          <a:bodyPr/>
          <a:lstStyle/>
          <a:p>
            <a:r>
              <a:rPr lang="en-US" dirty="0"/>
              <a:t>STUDYING GOD’S WORD</a:t>
            </a:r>
          </a:p>
        </p:txBody>
      </p:sp>
      <p:sp>
        <p:nvSpPr>
          <p:cNvPr id="3" name="Text Placeholder 2">
            <a:extLst>
              <a:ext uri="{FF2B5EF4-FFF2-40B4-BE49-F238E27FC236}">
                <a16:creationId xmlns:a16="http://schemas.microsoft.com/office/drawing/2014/main" id="{FD34F80A-5A91-4956-94A0-93905C128D6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7021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982FF-5B0D-4B07-8C3D-4123CE18B4A2}"/>
              </a:ext>
            </a:extLst>
          </p:cNvPr>
          <p:cNvSpPr>
            <a:spLocks noGrp="1"/>
          </p:cNvSpPr>
          <p:nvPr>
            <p:ph type="title"/>
          </p:nvPr>
        </p:nvSpPr>
        <p:spPr>
          <a:xfrm>
            <a:off x="838200" y="365126"/>
            <a:ext cx="10515600" cy="701674"/>
          </a:xfrm>
        </p:spPr>
        <p:txBody>
          <a:bodyPr/>
          <a:lstStyle/>
          <a:p>
            <a:r>
              <a:rPr lang="en-US" dirty="0"/>
              <a:t>STUDYING GOD’S WORD</a:t>
            </a:r>
          </a:p>
        </p:txBody>
      </p:sp>
      <p:sp>
        <p:nvSpPr>
          <p:cNvPr id="3" name="Content Placeholder 2">
            <a:extLst>
              <a:ext uri="{FF2B5EF4-FFF2-40B4-BE49-F238E27FC236}">
                <a16:creationId xmlns:a16="http://schemas.microsoft.com/office/drawing/2014/main" id="{E498CEAD-3213-4961-862D-5F4F44B328EE}"/>
              </a:ext>
            </a:extLst>
          </p:cNvPr>
          <p:cNvSpPr>
            <a:spLocks noGrp="1"/>
          </p:cNvSpPr>
          <p:nvPr>
            <p:ph idx="1"/>
          </p:nvPr>
        </p:nvSpPr>
        <p:spPr>
          <a:xfrm>
            <a:off x="838200" y="1066800"/>
            <a:ext cx="10972800" cy="5426074"/>
          </a:xfrm>
        </p:spPr>
        <p:txBody>
          <a:bodyPr>
            <a:normAutofit/>
          </a:bodyPr>
          <a:lstStyle/>
          <a:p>
            <a:r>
              <a:rPr lang="en-US" sz="2800" dirty="0"/>
              <a:t>“Reading gives us breadth, but study gives us depth.” – Jerry Bridges</a:t>
            </a:r>
          </a:p>
          <a:p>
            <a:r>
              <a:rPr lang="en-US" sz="2800" dirty="0"/>
              <a:t>“Now Ezra had determined in his heart to study the law of the Lord, obey it, and teach its statutes and ordinances in Israel.” Ezra 7:10</a:t>
            </a:r>
          </a:p>
          <a:p>
            <a:r>
              <a:rPr lang="en-US" sz="2800" dirty="0"/>
              <a:t>“The people here were of more noble character than those in Thessalonica, since they received the word with eagerness and examined the Scriptures daily to see if these things were so.” Acts 17:11</a:t>
            </a:r>
          </a:p>
          <a:p>
            <a:r>
              <a:rPr lang="en-US" sz="2800" dirty="0"/>
              <a:t>“When you come, bring the cloak I left in Troas with Carpus, as well as the scrolls, especially the parchments.” 2 Timothy 4:13</a:t>
            </a:r>
          </a:p>
        </p:txBody>
      </p:sp>
    </p:spTree>
    <p:extLst>
      <p:ext uri="{BB962C8B-B14F-4D97-AF65-F5344CB8AC3E}">
        <p14:creationId xmlns:p14="http://schemas.microsoft.com/office/powerpoint/2010/main" val="263606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23172-CB81-4526-9CC3-A0A441469615}"/>
              </a:ext>
            </a:extLst>
          </p:cNvPr>
          <p:cNvSpPr>
            <a:spLocks noGrp="1"/>
          </p:cNvSpPr>
          <p:nvPr>
            <p:ph type="title"/>
          </p:nvPr>
        </p:nvSpPr>
        <p:spPr/>
        <p:txBody>
          <a:bodyPr/>
          <a:lstStyle/>
          <a:p>
            <a:r>
              <a:rPr lang="en-US" dirty="0"/>
              <a:t>STUDYING GOD’S WORD</a:t>
            </a:r>
          </a:p>
        </p:txBody>
      </p:sp>
      <p:sp>
        <p:nvSpPr>
          <p:cNvPr id="3" name="Content Placeholder 2">
            <a:extLst>
              <a:ext uri="{FF2B5EF4-FFF2-40B4-BE49-F238E27FC236}">
                <a16:creationId xmlns:a16="http://schemas.microsoft.com/office/drawing/2014/main" id="{BB59F869-7C57-457D-B9E5-BA001DCE1A24}"/>
              </a:ext>
            </a:extLst>
          </p:cNvPr>
          <p:cNvSpPr>
            <a:spLocks noGrp="1"/>
          </p:cNvSpPr>
          <p:nvPr>
            <p:ph idx="1"/>
          </p:nvPr>
        </p:nvSpPr>
        <p:spPr>
          <a:xfrm>
            <a:off x="838200" y="1825625"/>
            <a:ext cx="10744200" cy="4351338"/>
          </a:xfrm>
        </p:spPr>
        <p:txBody>
          <a:bodyPr>
            <a:normAutofit/>
          </a:bodyPr>
          <a:lstStyle/>
          <a:p>
            <a:pPr marL="0" indent="0">
              <a:buNone/>
            </a:pPr>
            <a:r>
              <a:rPr lang="en-US" sz="3600" dirty="0"/>
              <a:t>“Here the, is the real problem of our negligence. We fail in our duty to God’s Word not so much because it is difficult to understand, not so much because it is dull and boring, but because it is work. Our problem is not a lack of intelligence or a lack of passion. Our problem is that we are lazy.” </a:t>
            </a:r>
          </a:p>
          <a:p>
            <a:pPr marL="0" indent="0">
              <a:buNone/>
            </a:pPr>
            <a:r>
              <a:rPr lang="en-US" sz="3600" dirty="0"/>
              <a:t>– R. C. Sproul</a:t>
            </a:r>
          </a:p>
        </p:txBody>
      </p:sp>
    </p:spTree>
    <p:extLst>
      <p:ext uri="{BB962C8B-B14F-4D97-AF65-F5344CB8AC3E}">
        <p14:creationId xmlns:p14="http://schemas.microsoft.com/office/powerpoint/2010/main" val="222171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B3800-9166-4348-A6A5-BB8BADB1FEAB}"/>
              </a:ext>
            </a:extLst>
          </p:cNvPr>
          <p:cNvSpPr>
            <a:spLocks noGrp="1"/>
          </p:cNvSpPr>
          <p:nvPr>
            <p:ph type="title"/>
          </p:nvPr>
        </p:nvSpPr>
        <p:spPr>
          <a:xfrm>
            <a:off x="838200" y="365126"/>
            <a:ext cx="10515600" cy="777874"/>
          </a:xfrm>
        </p:spPr>
        <p:txBody>
          <a:bodyPr/>
          <a:lstStyle/>
          <a:p>
            <a:r>
              <a:rPr lang="en-US" dirty="0"/>
              <a:t>STUDYING GOD’S WORD</a:t>
            </a:r>
          </a:p>
        </p:txBody>
      </p:sp>
      <p:sp>
        <p:nvSpPr>
          <p:cNvPr id="3" name="Content Placeholder 2">
            <a:extLst>
              <a:ext uri="{FF2B5EF4-FFF2-40B4-BE49-F238E27FC236}">
                <a16:creationId xmlns:a16="http://schemas.microsoft.com/office/drawing/2014/main" id="{0868A47C-0458-44CD-8C2A-5BC715F82889}"/>
              </a:ext>
            </a:extLst>
          </p:cNvPr>
          <p:cNvSpPr>
            <a:spLocks noGrp="1"/>
          </p:cNvSpPr>
          <p:nvPr>
            <p:ph idx="1"/>
          </p:nvPr>
        </p:nvSpPr>
        <p:spPr>
          <a:xfrm>
            <a:off x="838200" y="1524000"/>
            <a:ext cx="10515600" cy="4968874"/>
          </a:xfrm>
        </p:spPr>
        <p:txBody>
          <a:bodyPr>
            <a:normAutofit/>
          </a:bodyPr>
          <a:lstStyle/>
          <a:p>
            <a:r>
              <a:rPr lang="en-US" sz="2800" dirty="0"/>
              <a:t>“The basic difference between Bible reading and Bible study is simply a pen and paper.” – Whitney </a:t>
            </a:r>
          </a:p>
          <a:p>
            <a:r>
              <a:rPr lang="en-US" sz="2800" dirty="0"/>
              <a:t>Write down observations, insights, and questions as you read.</a:t>
            </a:r>
          </a:p>
          <a:p>
            <a:r>
              <a:rPr lang="en-US" sz="2800" dirty="0"/>
              <a:t>Find key words and cross-references.</a:t>
            </a:r>
          </a:p>
          <a:p>
            <a:r>
              <a:rPr lang="en-US" sz="2800" dirty="0"/>
              <a:t>Outline a chapter paragraph-by-paragraph.</a:t>
            </a:r>
          </a:p>
          <a:p>
            <a:r>
              <a:rPr lang="en-US" sz="2800" dirty="0"/>
              <a:t>Do word, character, topical, and book studies.</a:t>
            </a:r>
          </a:p>
          <a:p>
            <a:r>
              <a:rPr lang="en-US" sz="2800" dirty="0"/>
              <a:t>Study the Bible with other people!</a:t>
            </a:r>
          </a:p>
          <a:p>
            <a:r>
              <a:rPr lang="en-US" sz="2800" dirty="0"/>
              <a:t>Find good study Bibles, commentaries, and books for help.</a:t>
            </a:r>
          </a:p>
        </p:txBody>
      </p:sp>
    </p:spTree>
    <p:extLst>
      <p:ext uri="{BB962C8B-B14F-4D97-AF65-F5344CB8AC3E}">
        <p14:creationId xmlns:p14="http://schemas.microsoft.com/office/powerpoint/2010/main" val="38688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9290-1353-42B2-8FB4-4F2255E456D7}"/>
              </a:ext>
            </a:extLst>
          </p:cNvPr>
          <p:cNvSpPr>
            <a:spLocks noGrp="1"/>
          </p:cNvSpPr>
          <p:nvPr>
            <p:ph type="title"/>
          </p:nvPr>
        </p:nvSpPr>
        <p:spPr/>
        <p:txBody>
          <a:bodyPr/>
          <a:lstStyle/>
          <a:p>
            <a:r>
              <a:rPr lang="en-US" dirty="0"/>
              <a:t>STUDYING GOD’S WORD</a:t>
            </a:r>
          </a:p>
        </p:txBody>
      </p:sp>
      <p:sp>
        <p:nvSpPr>
          <p:cNvPr id="3" name="Content Placeholder 2">
            <a:extLst>
              <a:ext uri="{FF2B5EF4-FFF2-40B4-BE49-F238E27FC236}">
                <a16:creationId xmlns:a16="http://schemas.microsoft.com/office/drawing/2014/main" id="{685076C2-C169-46F9-B216-96343941F87D}"/>
              </a:ext>
            </a:extLst>
          </p:cNvPr>
          <p:cNvSpPr>
            <a:spLocks noGrp="1"/>
          </p:cNvSpPr>
          <p:nvPr>
            <p:ph idx="1"/>
          </p:nvPr>
        </p:nvSpPr>
        <p:spPr/>
        <p:txBody>
          <a:bodyPr>
            <a:normAutofit/>
          </a:bodyPr>
          <a:lstStyle/>
          <a:p>
            <a:pPr marL="0" indent="0">
              <a:buNone/>
            </a:pPr>
            <a:r>
              <a:rPr lang="en-US" sz="2800" dirty="0"/>
              <a:t>Remember…</a:t>
            </a:r>
          </a:p>
          <a:p>
            <a:pPr marL="0" indent="0">
              <a:buNone/>
            </a:pPr>
            <a:r>
              <a:rPr lang="en-US" sz="2800" dirty="0"/>
              <a:t>“Our desire to know more, read more, and study more can be another expression of our culture and its acquisitive nature. Knowing God, not knowing more, is the goal.” – Richard Rohr</a:t>
            </a:r>
          </a:p>
          <a:p>
            <a:r>
              <a:rPr lang="en-US" sz="2800" dirty="0"/>
              <a:t>…the goal of Bible study is not simply to know more, but to know God and to become more like him.</a:t>
            </a:r>
          </a:p>
        </p:txBody>
      </p:sp>
    </p:spTree>
    <p:extLst>
      <p:ext uri="{BB962C8B-B14F-4D97-AF65-F5344CB8AC3E}">
        <p14:creationId xmlns:p14="http://schemas.microsoft.com/office/powerpoint/2010/main" val="245928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7B2EA-CA0E-4565-AEAE-18A8A4AC0085}"/>
              </a:ext>
            </a:extLst>
          </p:cNvPr>
          <p:cNvSpPr>
            <a:spLocks noGrp="1"/>
          </p:cNvSpPr>
          <p:nvPr>
            <p:ph type="title"/>
          </p:nvPr>
        </p:nvSpPr>
        <p:spPr/>
        <p:txBody>
          <a:bodyPr/>
          <a:lstStyle/>
          <a:p>
            <a:r>
              <a:rPr lang="en-US" dirty="0"/>
              <a:t>METHODS FOR TAKING IN GOD’S WORD</a:t>
            </a:r>
          </a:p>
        </p:txBody>
      </p:sp>
      <p:sp>
        <p:nvSpPr>
          <p:cNvPr id="3" name="Text Placeholder 2">
            <a:extLst>
              <a:ext uri="{FF2B5EF4-FFF2-40B4-BE49-F238E27FC236}">
                <a16:creationId xmlns:a16="http://schemas.microsoft.com/office/drawing/2014/main" id="{F36A25BD-0B58-4A9F-B4F9-41394CD2982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9378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D2A74-3C65-4D33-ABFB-62D08FB3B3FC}"/>
              </a:ext>
            </a:extLst>
          </p:cNvPr>
          <p:cNvSpPr>
            <a:spLocks noGrp="1"/>
          </p:cNvSpPr>
          <p:nvPr>
            <p:ph type="title"/>
          </p:nvPr>
        </p:nvSpPr>
        <p:spPr/>
        <p:txBody>
          <a:bodyPr/>
          <a:lstStyle/>
          <a:p>
            <a:r>
              <a:rPr lang="en-US" dirty="0"/>
              <a:t>METHODS FOR TAKING IN GOD’S WORD</a:t>
            </a:r>
          </a:p>
        </p:txBody>
      </p:sp>
      <p:sp>
        <p:nvSpPr>
          <p:cNvPr id="3" name="Content Placeholder 2">
            <a:extLst>
              <a:ext uri="{FF2B5EF4-FFF2-40B4-BE49-F238E27FC236}">
                <a16:creationId xmlns:a16="http://schemas.microsoft.com/office/drawing/2014/main" id="{231D1949-ED13-4DC5-83BE-6816EEE66C5F}"/>
              </a:ext>
            </a:extLst>
          </p:cNvPr>
          <p:cNvSpPr>
            <a:spLocks noGrp="1"/>
          </p:cNvSpPr>
          <p:nvPr>
            <p:ph idx="1"/>
          </p:nvPr>
        </p:nvSpPr>
        <p:spPr>
          <a:xfrm>
            <a:off x="838200" y="1825624"/>
            <a:ext cx="10515600" cy="4667249"/>
          </a:xfrm>
        </p:spPr>
        <p:txBody>
          <a:bodyPr>
            <a:normAutofit/>
          </a:bodyPr>
          <a:lstStyle/>
          <a:p>
            <a:r>
              <a:rPr lang="en-US" sz="2800" dirty="0"/>
              <a:t>Do you have to be a Bible scholar? Can ordinary people really dive into the depths of God’s Word?</a:t>
            </a:r>
          </a:p>
          <a:p>
            <a:r>
              <a:rPr lang="en-US" sz="2800" dirty="0"/>
              <a:t>“Brothers and sisters, consider your calling: Not many were wise from a human perspective, not many powerful, not many of noble birth.” 1 Corinthians 1:26</a:t>
            </a:r>
          </a:p>
          <a:p>
            <a:r>
              <a:rPr lang="en-US" sz="2800" dirty="0"/>
              <a:t>Likely, the methods are the problem, not you!</a:t>
            </a:r>
          </a:p>
          <a:p>
            <a:r>
              <a:rPr lang="en-US" sz="2800" dirty="0"/>
              <a:t>“While hearing and reading plant the seed of Scripture into the soil of our souls, other disciplines are the water and sun God uses to bring the growth and fruit of Christlikeness in our lives.” – Whitney </a:t>
            </a:r>
          </a:p>
        </p:txBody>
      </p:sp>
    </p:spTree>
    <p:extLst>
      <p:ext uri="{BB962C8B-B14F-4D97-AF65-F5344CB8AC3E}">
        <p14:creationId xmlns:p14="http://schemas.microsoft.com/office/powerpoint/2010/main" val="344571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64073-D63D-444C-92AF-0D18915DE3E2}"/>
              </a:ext>
            </a:extLst>
          </p:cNvPr>
          <p:cNvSpPr>
            <a:spLocks noGrp="1"/>
          </p:cNvSpPr>
          <p:nvPr>
            <p:ph type="title"/>
          </p:nvPr>
        </p:nvSpPr>
        <p:spPr/>
        <p:txBody>
          <a:bodyPr/>
          <a:lstStyle/>
          <a:p>
            <a:r>
              <a:rPr lang="en-US" dirty="0"/>
              <a:t>DISCIPLINES OF GOD’S WORD</a:t>
            </a:r>
          </a:p>
        </p:txBody>
      </p:sp>
      <p:sp>
        <p:nvSpPr>
          <p:cNvPr id="3" name="Content Placeholder 2">
            <a:extLst>
              <a:ext uri="{FF2B5EF4-FFF2-40B4-BE49-F238E27FC236}">
                <a16:creationId xmlns:a16="http://schemas.microsoft.com/office/drawing/2014/main" id="{B5E4FA6B-6C39-40C8-98EC-4E0E3B8F5C6A}"/>
              </a:ext>
            </a:extLst>
          </p:cNvPr>
          <p:cNvSpPr>
            <a:spLocks noGrp="1"/>
          </p:cNvSpPr>
          <p:nvPr>
            <p:ph idx="1"/>
          </p:nvPr>
        </p:nvSpPr>
        <p:spPr/>
        <p:txBody>
          <a:bodyPr>
            <a:normAutofit/>
          </a:bodyPr>
          <a:lstStyle/>
          <a:p>
            <a:r>
              <a:rPr lang="en-US" sz="2800" dirty="0"/>
              <a:t>Nothing is more important than that intake of God’s Word, and no other discipline can substitute for it.</a:t>
            </a:r>
          </a:p>
          <a:p>
            <a:r>
              <a:rPr lang="en-US" sz="2800" dirty="0"/>
              <a:t>It is the primary way that God speaks to us today.</a:t>
            </a:r>
          </a:p>
          <a:p>
            <a:r>
              <a:rPr lang="en-US" sz="2800" dirty="0"/>
              <a:t>Remembering that the goal of the disciplines is godliness and Christlikeness, to know God and Christ, we must intimately know the Word of God.</a:t>
            </a:r>
          </a:p>
          <a:p>
            <a:r>
              <a:rPr lang="en-US" sz="2800" dirty="0"/>
              <a:t>Thus, it is fitting for us to start with spiritual disciplines centered around taking in God’s Word, the Bible.</a:t>
            </a:r>
          </a:p>
        </p:txBody>
      </p:sp>
    </p:spTree>
    <p:extLst>
      <p:ext uri="{BB962C8B-B14F-4D97-AF65-F5344CB8AC3E}">
        <p14:creationId xmlns:p14="http://schemas.microsoft.com/office/powerpoint/2010/main" val="345492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E925B-7E76-4D7C-A578-9B5DD46BA6AD}"/>
              </a:ext>
            </a:extLst>
          </p:cNvPr>
          <p:cNvSpPr>
            <a:spLocks noGrp="1"/>
          </p:cNvSpPr>
          <p:nvPr>
            <p:ph type="title"/>
          </p:nvPr>
        </p:nvSpPr>
        <p:spPr/>
        <p:txBody>
          <a:bodyPr/>
          <a:lstStyle/>
          <a:p>
            <a:r>
              <a:rPr lang="en-US" dirty="0"/>
              <a:t>METHODS: MEMORIZING GOD’S WORD</a:t>
            </a:r>
          </a:p>
        </p:txBody>
      </p:sp>
      <p:sp>
        <p:nvSpPr>
          <p:cNvPr id="3" name="Content Placeholder 2">
            <a:extLst>
              <a:ext uri="{FF2B5EF4-FFF2-40B4-BE49-F238E27FC236}">
                <a16:creationId xmlns:a16="http://schemas.microsoft.com/office/drawing/2014/main" id="{D071647C-8437-4126-A4C5-647662E93528}"/>
              </a:ext>
            </a:extLst>
          </p:cNvPr>
          <p:cNvSpPr>
            <a:spLocks noGrp="1"/>
          </p:cNvSpPr>
          <p:nvPr>
            <p:ph idx="1"/>
          </p:nvPr>
        </p:nvSpPr>
        <p:spPr/>
        <p:txBody>
          <a:bodyPr>
            <a:normAutofit/>
          </a:bodyPr>
          <a:lstStyle/>
          <a:p>
            <a:pPr marL="0" indent="0">
              <a:buNone/>
            </a:pPr>
            <a:r>
              <a:rPr lang="en-US" sz="3200" dirty="0"/>
              <a:t>“No doubt the ability to read and access to books and computers are wonderful gifts. But a mind so overwhelmed with information that nothing is known by the heart can leave the soul at the mercy of the last mental image that took our fancy. Memorization allows us to choose words and images that shape our minds and hearts.”</a:t>
            </a:r>
          </a:p>
          <a:p>
            <a:pPr marL="0" indent="0">
              <a:buNone/>
            </a:pPr>
            <a:r>
              <a:rPr lang="en-US" sz="3200" dirty="0"/>
              <a:t>- Adele </a:t>
            </a:r>
            <a:r>
              <a:rPr lang="en-US" sz="3200" dirty="0" err="1"/>
              <a:t>Ahlberg</a:t>
            </a:r>
            <a:r>
              <a:rPr lang="en-US" sz="3200" dirty="0"/>
              <a:t> Calhoun</a:t>
            </a:r>
          </a:p>
        </p:txBody>
      </p:sp>
    </p:spTree>
    <p:extLst>
      <p:ext uri="{BB962C8B-B14F-4D97-AF65-F5344CB8AC3E}">
        <p14:creationId xmlns:p14="http://schemas.microsoft.com/office/powerpoint/2010/main" val="328416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5F7A1-E1EB-4594-86AC-DD5C77B2D7BD}"/>
              </a:ext>
            </a:extLst>
          </p:cNvPr>
          <p:cNvSpPr>
            <a:spLocks noGrp="1"/>
          </p:cNvSpPr>
          <p:nvPr>
            <p:ph type="title"/>
          </p:nvPr>
        </p:nvSpPr>
        <p:spPr>
          <a:xfrm>
            <a:off x="838200" y="365126"/>
            <a:ext cx="10515600" cy="777874"/>
          </a:xfrm>
        </p:spPr>
        <p:txBody>
          <a:bodyPr/>
          <a:lstStyle/>
          <a:p>
            <a:r>
              <a:rPr lang="en-US" dirty="0"/>
              <a:t>METHODS: MEMORIZING GOD’S WORD</a:t>
            </a:r>
          </a:p>
        </p:txBody>
      </p:sp>
      <p:sp>
        <p:nvSpPr>
          <p:cNvPr id="3" name="Content Placeholder 2">
            <a:extLst>
              <a:ext uri="{FF2B5EF4-FFF2-40B4-BE49-F238E27FC236}">
                <a16:creationId xmlns:a16="http://schemas.microsoft.com/office/drawing/2014/main" id="{7A405869-17F3-45F5-A4FC-E7447BCD9693}"/>
              </a:ext>
            </a:extLst>
          </p:cNvPr>
          <p:cNvSpPr>
            <a:spLocks noGrp="1"/>
          </p:cNvSpPr>
          <p:nvPr>
            <p:ph idx="1"/>
          </p:nvPr>
        </p:nvSpPr>
        <p:spPr>
          <a:xfrm>
            <a:off x="838200" y="1524000"/>
            <a:ext cx="10515600" cy="4968873"/>
          </a:xfrm>
        </p:spPr>
        <p:txBody>
          <a:bodyPr>
            <a:normAutofit/>
          </a:bodyPr>
          <a:lstStyle/>
          <a:p>
            <a:r>
              <a:rPr lang="en-US" sz="2800" dirty="0"/>
              <a:t>“I have treasured your word in my heart so that I may not sin against you.” Psalm 119:11</a:t>
            </a:r>
          </a:p>
          <a:p>
            <a:pPr lvl="1"/>
            <a:r>
              <a:rPr lang="en-US" sz="2600" dirty="0"/>
              <a:t>With Scripture stored in your mind, the Holy Spirit can bring it to your attention when you need it most. (Eph. 6:17)</a:t>
            </a:r>
          </a:p>
          <a:p>
            <a:r>
              <a:rPr lang="en-US" sz="2800" dirty="0"/>
              <a:t>“Listen closely, pay attention to the words of the wise, and apply your mind to my knowledge. For it is pleasing if you keep them within you and if they are constantly on your lips. I have instructed you today—even you—so that your confidence may be in the Lord.” Proverbs 22:17-19</a:t>
            </a:r>
          </a:p>
          <a:p>
            <a:pPr lvl="1"/>
            <a:r>
              <a:rPr lang="en-US" sz="2600" dirty="0"/>
              <a:t>Memorization strengthens your faith by repeatedly reinforcing God’s truth, often just when you need it.</a:t>
            </a:r>
          </a:p>
        </p:txBody>
      </p:sp>
    </p:spTree>
    <p:extLst>
      <p:ext uri="{BB962C8B-B14F-4D97-AF65-F5344CB8AC3E}">
        <p14:creationId xmlns:p14="http://schemas.microsoft.com/office/powerpoint/2010/main" val="194749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DCAFC-59BE-46BD-A1B0-60242B03CEF1}"/>
              </a:ext>
            </a:extLst>
          </p:cNvPr>
          <p:cNvSpPr>
            <a:spLocks noGrp="1"/>
          </p:cNvSpPr>
          <p:nvPr>
            <p:ph type="title"/>
          </p:nvPr>
        </p:nvSpPr>
        <p:spPr>
          <a:xfrm>
            <a:off x="838200" y="365126"/>
            <a:ext cx="10515600" cy="930274"/>
          </a:xfrm>
        </p:spPr>
        <p:txBody>
          <a:bodyPr/>
          <a:lstStyle/>
          <a:p>
            <a:r>
              <a:rPr lang="en-US" dirty="0"/>
              <a:t>METHODS: MEMORIZING GOD’S WORD</a:t>
            </a:r>
          </a:p>
        </p:txBody>
      </p:sp>
      <p:sp>
        <p:nvSpPr>
          <p:cNvPr id="3" name="Content Placeholder 2">
            <a:extLst>
              <a:ext uri="{FF2B5EF4-FFF2-40B4-BE49-F238E27FC236}">
                <a16:creationId xmlns:a16="http://schemas.microsoft.com/office/drawing/2014/main" id="{5CC14954-34C5-4FBB-9460-F0FDA34526C4}"/>
              </a:ext>
            </a:extLst>
          </p:cNvPr>
          <p:cNvSpPr>
            <a:spLocks noGrp="1"/>
          </p:cNvSpPr>
          <p:nvPr>
            <p:ph idx="1"/>
          </p:nvPr>
        </p:nvSpPr>
        <p:spPr>
          <a:xfrm>
            <a:off x="609600" y="1600200"/>
            <a:ext cx="11049000" cy="4576763"/>
          </a:xfrm>
        </p:spPr>
        <p:txBody>
          <a:bodyPr>
            <a:normAutofit/>
          </a:bodyPr>
          <a:lstStyle/>
          <a:p>
            <a:r>
              <a:rPr lang="en-US" sz="2800" dirty="0"/>
              <a:t>It can prepare you for unexpected witnessing or counseling opportunities that come your way.</a:t>
            </a:r>
          </a:p>
          <a:p>
            <a:r>
              <a:rPr lang="en-US" sz="2800" dirty="0"/>
              <a:t>“Your decrees are my delight and my counselors.” Psalm 119:24</a:t>
            </a:r>
          </a:p>
          <a:p>
            <a:pPr lvl="1"/>
            <a:r>
              <a:rPr lang="en-US" sz="2600" dirty="0"/>
              <a:t>It becomes a means of the Holy Spirit in guiding you.</a:t>
            </a:r>
          </a:p>
          <a:p>
            <a:r>
              <a:rPr lang="en-US" sz="2800" dirty="0"/>
              <a:t>“How I love your instruction! It is my meditation all day long.” Psalm 119:97</a:t>
            </a:r>
          </a:p>
          <a:p>
            <a:pPr lvl="1"/>
            <a:r>
              <a:rPr lang="en-US" sz="2600" dirty="0"/>
              <a:t>It fuels meditation on Scripture no matter when or where!</a:t>
            </a:r>
          </a:p>
        </p:txBody>
      </p:sp>
    </p:spTree>
    <p:extLst>
      <p:ext uri="{BB962C8B-B14F-4D97-AF65-F5344CB8AC3E}">
        <p14:creationId xmlns:p14="http://schemas.microsoft.com/office/powerpoint/2010/main" val="272333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7ACB0-ED8B-49B6-AFE0-FF8A5B305BCE}"/>
              </a:ext>
            </a:extLst>
          </p:cNvPr>
          <p:cNvSpPr>
            <a:spLocks noGrp="1"/>
          </p:cNvSpPr>
          <p:nvPr>
            <p:ph type="title"/>
          </p:nvPr>
        </p:nvSpPr>
        <p:spPr/>
        <p:txBody>
          <a:bodyPr/>
          <a:lstStyle/>
          <a:p>
            <a:r>
              <a:rPr lang="en-US" dirty="0"/>
              <a:t>METHODS: MEMORIZING GOD’S WORD</a:t>
            </a:r>
          </a:p>
        </p:txBody>
      </p:sp>
      <p:sp>
        <p:nvSpPr>
          <p:cNvPr id="3" name="Content Placeholder 2">
            <a:extLst>
              <a:ext uri="{FF2B5EF4-FFF2-40B4-BE49-F238E27FC236}">
                <a16:creationId xmlns:a16="http://schemas.microsoft.com/office/drawing/2014/main" id="{86880926-E956-4C50-8DCC-89C4C1741921}"/>
              </a:ext>
            </a:extLst>
          </p:cNvPr>
          <p:cNvSpPr>
            <a:spLocks noGrp="1"/>
          </p:cNvSpPr>
          <p:nvPr>
            <p:ph idx="1"/>
          </p:nvPr>
        </p:nvSpPr>
        <p:spPr>
          <a:xfrm>
            <a:off x="838200" y="1825624"/>
            <a:ext cx="10515600" cy="4575175"/>
          </a:xfrm>
        </p:spPr>
        <p:txBody>
          <a:bodyPr>
            <a:normAutofit/>
          </a:bodyPr>
          <a:lstStyle/>
          <a:p>
            <a:r>
              <a:rPr lang="en-US" sz="2800" dirty="0"/>
              <a:t>YOU CAN DO IT!</a:t>
            </a:r>
          </a:p>
          <a:p>
            <a:r>
              <a:rPr lang="en-US" sz="2800" dirty="0"/>
              <a:t>Suggestions:</a:t>
            </a:r>
          </a:p>
          <a:p>
            <a:pPr lvl="1"/>
            <a:r>
              <a:rPr lang="en-US" sz="2600" dirty="0"/>
              <a:t>Choose verses relating to where the Lord is working on your life, or choose a section of Scripture (not just a verse).</a:t>
            </a:r>
          </a:p>
          <a:p>
            <a:pPr lvl="1"/>
            <a:r>
              <a:rPr lang="en-US" sz="2600" dirty="0"/>
              <a:t>Write them out or draw pictures to help remember them.</a:t>
            </a:r>
          </a:p>
          <a:p>
            <a:pPr lvl="1"/>
            <a:r>
              <a:rPr lang="en-US" sz="2600" dirty="0"/>
              <a:t>Memorize Scripture word-for-word! (do not settle for less here)</a:t>
            </a:r>
          </a:p>
          <a:p>
            <a:pPr lvl="1"/>
            <a:r>
              <a:rPr lang="en-US" sz="2600" dirty="0"/>
              <a:t>Find a method of accountability.</a:t>
            </a:r>
          </a:p>
          <a:p>
            <a:pPr lvl="1"/>
            <a:r>
              <a:rPr lang="en-US" sz="2600" dirty="0"/>
              <a:t>Review daily! Maybe work it into you regular Bible reading time.</a:t>
            </a:r>
          </a:p>
        </p:txBody>
      </p:sp>
    </p:spTree>
    <p:extLst>
      <p:ext uri="{BB962C8B-B14F-4D97-AF65-F5344CB8AC3E}">
        <p14:creationId xmlns:p14="http://schemas.microsoft.com/office/powerpoint/2010/main" val="341297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563B8-02CA-437D-8418-39DC26646912}"/>
              </a:ext>
            </a:extLst>
          </p:cNvPr>
          <p:cNvSpPr>
            <a:spLocks noGrp="1"/>
          </p:cNvSpPr>
          <p:nvPr>
            <p:ph type="title"/>
          </p:nvPr>
        </p:nvSpPr>
        <p:spPr/>
        <p:txBody>
          <a:bodyPr/>
          <a:lstStyle/>
          <a:p>
            <a:r>
              <a:rPr lang="en-US" dirty="0"/>
              <a:t>METHODS: MEDITATING ON GOD’S WORD</a:t>
            </a:r>
          </a:p>
        </p:txBody>
      </p:sp>
      <p:sp>
        <p:nvSpPr>
          <p:cNvPr id="3" name="Content Placeholder 2">
            <a:extLst>
              <a:ext uri="{FF2B5EF4-FFF2-40B4-BE49-F238E27FC236}">
                <a16:creationId xmlns:a16="http://schemas.microsoft.com/office/drawing/2014/main" id="{3B3AAD2D-C619-46C1-A372-A3D98024DBAD}"/>
              </a:ext>
            </a:extLst>
          </p:cNvPr>
          <p:cNvSpPr>
            <a:spLocks noGrp="1"/>
          </p:cNvSpPr>
          <p:nvPr>
            <p:ph idx="1"/>
          </p:nvPr>
        </p:nvSpPr>
        <p:spPr>
          <a:xfrm>
            <a:off x="838200" y="1825624"/>
            <a:ext cx="10515600" cy="4667249"/>
          </a:xfrm>
        </p:spPr>
        <p:txBody>
          <a:bodyPr>
            <a:normAutofit/>
          </a:bodyPr>
          <a:lstStyle/>
          <a:p>
            <a:r>
              <a:rPr lang="en-US" sz="2800" dirty="0"/>
              <a:t>“While some advocate a kind of meditation in which you do your best to empty your mind, Christian meditation involves filling your mind with God and His truth.” – Whitney </a:t>
            </a:r>
          </a:p>
          <a:p>
            <a:r>
              <a:rPr lang="en-US" sz="2800" dirty="0"/>
              <a:t>Meditation is “deep thinking on the truths and spiritual realities revealed in Scripture, or upon life from a scriptural perspective, for the purposes of understanding, application, and prayer.” – Whitney </a:t>
            </a:r>
          </a:p>
          <a:p>
            <a:r>
              <a:rPr lang="en-US" sz="2800" dirty="0"/>
              <a:t>“Meditation is a way we train the mind to stay put so it can explore appropriate associations.” – Calhoun </a:t>
            </a:r>
          </a:p>
        </p:txBody>
      </p:sp>
    </p:spTree>
    <p:extLst>
      <p:ext uri="{BB962C8B-B14F-4D97-AF65-F5344CB8AC3E}">
        <p14:creationId xmlns:p14="http://schemas.microsoft.com/office/powerpoint/2010/main" val="227847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AF218-B89B-4436-8E28-F855F6600F7F}"/>
              </a:ext>
            </a:extLst>
          </p:cNvPr>
          <p:cNvSpPr>
            <a:spLocks noGrp="1"/>
          </p:cNvSpPr>
          <p:nvPr>
            <p:ph type="title"/>
          </p:nvPr>
        </p:nvSpPr>
        <p:spPr/>
        <p:txBody>
          <a:bodyPr/>
          <a:lstStyle/>
          <a:p>
            <a:r>
              <a:rPr lang="en-US" dirty="0"/>
              <a:t>METHODS: MEDITATING ON GOD’S WORD</a:t>
            </a:r>
          </a:p>
        </p:txBody>
      </p:sp>
      <p:sp>
        <p:nvSpPr>
          <p:cNvPr id="3" name="Content Placeholder 2">
            <a:extLst>
              <a:ext uri="{FF2B5EF4-FFF2-40B4-BE49-F238E27FC236}">
                <a16:creationId xmlns:a16="http://schemas.microsoft.com/office/drawing/2014/main" id="{658366EE-D75F-4211-93DB-06DC215072C2}"/>
              </a:ext>
            </a:extLst>
          </p:cNvPr>
          <p:cNvSpPr>
            <a:spLocks noGrp="1"/>
          </p:cNvSpPr>
          <p:nvPr>
            <p:ph idx="1"/>
          </p:nvPr>
        </p:nvSpPr>
        <p:spPr/>
        <p:txBody>
          <a:bodyPr>
            <a:normAutofit lnSpcReduction="10000"/>
          </a:bodyPr>
          <a:lstStyle/>
          <a:p>
            <a:r>
              <a:rPr lang="en-US" sz="2800" dirty="0"/>
              <a:t>“This book of instruction must not depart from your mouth; you are to meditate on it day and night so that you may carefully observe everything written in it. For then you will prosper and succeed in whatever you do.” Joshua 1:8</a:t>
            </a:r>
          </a:p>
          <a:p>
            <a:r>
              <a:rPr lang="en-US" sz="2800" dirty="0"/>
              <a:t>“How happy is the one who does not walk in the advice of the wicked or stand in the pathway with sinners or sit in the company of mockers! Instead, his delight is in the </a:t>
            </a:r>
            <a:r>
              <a:rPr lang="en-US" sz="2800" cap="small" dirty="0"/>
              <a:t>Lord</a:t>
            </a:r>
            <a:r>
              <a:rPr lang="en-US" sz="2800" dirty="0"/>
              <a:t>’s instruction, and he meditates on it day and night.</a:t>
            </a:r>
            <a:r>
              <a:rPr lang="en-US" sz="2800" b="1" baseline="30000" dirty="0"/>
              <a:t> </a:t>
            </a:r>
            <a:r>
              <a:rPr lang="en-US" sz="2800" dirty="0"/>
              <a:t>He is like a tree planted beside flowing streams</a:t>
            </a:r>
            <a:r>
              <a:rPr lang="en-US" sz="2800" baseline="30000" dirty="0"/>
              <a:t> </a:t>
            </a:r>
            <a:r>
              <a:rPr lang="en-US" sz="2800" dirty="0"/>
              <a:t>that bears its fruit in its season and whose leaf does not wither. Whatever he does prospers.” Psalm 1:1-3</a:t>
            </a:r>
          </a:p>
        </p:txBody>
      </p:sp>
    </p:spTree>
    <p:extLst>
      <p:ext uri="{BB962C8B-B14F-4D97-AF65-F5344CB8AC3E}">
        <p14:creationId xmlns:p14="http://schemas.microsoft.com/office/powerpoint/2010/main" val="279911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B4301-2817-40C7-AEE4-0C8DABAFF882}"/>
              </a:ext>
            </a:extLst>
          </p:cNvPr>
          <p:cNvSpPr>
            <a:spLocks noGrp="1"/>
          </p:cNvSpPr>
          <p:nvPr>
            <p:ph type="title"/>
          </p:nvPr>
        </p:nvSpPr>
        <p:spPr/>
        <p:txBody>
          <a:bodyPr/>
          <a:lstStyle/>
          <a:p>
            <a:r>
              <a:rPr lang="en-US" dirty="0"/>
              <a:t>METHODS: MEDITATING ON GOD’S WORD</a:t>
            </a:r>
          </a:p>
        </p:txBody>
      </p:sp>
      <p:sp>
        <p:nvSpPr>
          <p:cNvPr id="3" name="Content Placeholder 2">
            <a:extLst>
              <a:ext uri="{FF2B5EF4-FFF2-40B4-BE49-F238E27FC236}">
                <a16:creationId xmlns:a16="http://schemas.microsoft.com/office/drawing/2014/main" id="{C9BAEA12-A134-4BCE-965D-31BF58207A1D}"/>
              </a:ext>
            </a:extLst>
          </p:cNvPr>
          <p:cNvSpPr>
            <a:spLocks noGrp="1"/>
          </p:cNvSpPr>
          <p:nvPr>
            <p:ph idx="1"/>
          </p:nvPr>
        </p:nvSpPr>
        <p:spPr/>
        <p:txBody>
          <a:bodyPr>
            <a:normAutofit/>
          </a:bodyPr>
          <a:lstStyle/>
          <a:p>
            <a:r>
              <a:rPr lang="en-US" sz="2800" dirty="0"/>
              <a:t>“But the one who looks intently into the perfect law of freedom and perseveres in it, and is not a forgetful hearer but a doer who works—this person will be blessed in what he does.” James 1:25</a:t>
            </a:r>
          </a:p>
          <a:p>
            <a:r>
              <a:rPr lang="en-US" sz="2800" dirty="0"/>
              <a:t>What do all of these passages have in common?</a:t>
            </a:r>
          </a:p>
          <a:p>
            <a:pPr lvl="1"/>
            <a:r>
              <a:rPr lang="en-US" sz="2600" dirty="0"/>
              <a:t>Meditation leads to action and to blessing.</a:t>
            </a:r>
          </a:p>
        </p:txBody>
      </p:sp>
    </p:spTree>
    <p:extLst>
      <p:ext uri="{BB962C8B-B14F-4D97-AF65-F5344CB8AC3E}">
        <p14:creationId xmlns:p14="http://schemas.microsoft.com/office/powerpoint/2010/main" val="328005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479DB-4819-400D-A9D0-D92D7D739053}"/>
              </a:ext>
            </a:extLst>
          </p:cNvPr>
          <p:cNvSpPr>
            <a:spLocks noGrp="1"/>
          </p:cNvSpPr>
          <p:nvPr>
            <p:ph type="title"/>
          </p:nvPr>
        </p:nvSpPr>
        <p:spPr>
          <a:xfrm>
            <a:off x="838200" y="365126"/>
            <a:ext cx="10515600" cy="777874"/>
          </a:xfrm>
        </p:spPr>
        <p:txBody>
          <a:bodyPr/>
          <a:lstStyle/>
          <a:p>
            <a:r>
              <a:rPr lang="en-US" dirty="0"/>
              <a:t>METHODS: MEDITATING ON GOD’S WORD</a:t>
            </a:r>
          </a:p>
        </p:txBody>
      </p:sp>
      <p:sp>
        <p:nvSpPr>
          <p:cNvPr id="3" name="Content Placeholder 2">
            <a:extLst>
              <a:ext uri="{FF2B5EF4-FFF2-40B4-BE49-F238E27FC236}">
                <a16:creationId xmlns:a16="http://schemas.microsoft.com/office/drawing/2014/main" id="{C6D8384E-EA65-4AE2-8F1B-8FF91604BF69}"/>
              </a:ext>
            </a:extLst>
          </p:cNvPr>
          <p:cNvSpPr>
            <a:spLocks noGrp="1"/>
          </p:cNvSpPr>
          <p:nvPr>
            <p:ph idx="1"/>
          </p:nvPr>
        </p:nvSpPr>
        <p:spPr>
          <a:xfrm>
            <a:off x="609600" y="1143000"/>
            <a:ext cx="10972800" cy="5349874"/>
          </a:xfrm>
        </p:spPr>
        <p:txBody>
          <a:bodyPr>
            <a:normAutofit/>
          </a:bodyPr>
          <a:lstStyle/>
          <a:p>
            <a:r>
              <a:rPr lang="en-US" sz="2800" dirty="0"/>
              <a:t>Read Big; Meditate Small</a:t>
            </a:r>
          </a:p>
          <a:p>
            <a:pPr lvl="1"/>
            <a:r>
              <a:rPr lang="en-US" sz="2600" dirty="0"/>
              <a:t>Try choosing a passage from your reading that stood out to you and reflect on it. Whenever your mind wanders, return to the passage and focus your attention back to it.</a:t>
            </a:r>
          </a:p>
          <a:p>
            <a:r>
              <a:rPr lang="en-US" sz="2800" dirty="0"/>
              <a:t>There are many methods of meditation. Here are just a few:</a:t>
            </a:r>
          </a:p>
          <a:p>
            <a:pPr lvl="1"/>
            <a:r>
              <a:rPr lang="en-US" sz="2600" dirty="0"/>
              <a:t>Rewrite the passage in your own words.</a:t>
            </a:r>
          </a:p>
          <a:p>
            <a:pPr lvl="1"/>
            <a:r>
              <a:rPr lang="en-US" sz="2600" dirty="0"/>
              <a:t>Ask: What does it teach? or How does this apply to me?</a:t>
            </a:r>
          </a:p>
          <a:p>
            <a:pPr lvl="1"/>
            <a:r>
              <a:rPr lang="en-US" sz="2600" dirty="0"/>
              <a:t>Pray through the text.</a:t>
            </a:r>
          </a:p>
          <a:p>
            <a:pPr lvl="1"/>
            <a:r>
              <a:rPr lang="en-US" sz="2600" dirty="0"/>
              <a:t>Create an artistic expression of it, or draw symbols representing it.</a:t>
            </a:r>
          </a:p>
          <a:p>
            <a:pPr lvl="1"/>
            <a:r>
              <a:rPr lang="en-US" sz="2600" dirty="0"/>
              <a:t>Ask questions from Philippians 4:8</a:t>
            </a:r>
          </a:p>
          <a:p>
            <a:pPr lvl="1"/>
            <a:r>
              <a:rPr lang="en-US" sz="2600" dirty="0"/>
              <a:t>Find applications of the text!</a:t>
            </a:r>
          </a:p>
        </p:txBody>
      </p:sp>
    </p:spTree>
    <p:extLst>
      <p:ext uri="{BB962C8B-B14F-4D97-AF65-F5344CB8AC3E}">
        <p14:creationId xmlns:p14="http://schemas.microsoft.com/office/powerpoint/2010/main" val="110274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DA1BE-0490-46F8-AE7E-3793F60419A8}"/>
              </a:ext>
            </a:extLst>
          </p:cNvPr>
          <p:cNvSpPr>
            <a:spLocks noGrp="1"/>
          </p:cNvSpPr>
          <p:nvPr>
            <p:ph type="title"/>
          </p:nvPr>
        </p:nvSpPr>
        <p:spPr>
          <a:xfrm>
            <a:off x="838200" y="365126"/>
            <a:ext cx="10515600" cy="854074"/>
          </a:xfrm>
        </p:spPr>
        <p:txBody>
          <a:bodyPr/>
          <a:lstStyle/>
          <a:p>
            <a:r>
              <a:rPr lang="en-US" dirty="0"/>
              <a:t>METHODS: APPLYING GOD’S WORD</a:t>
            </a:r>
          </a:p>
        </p:txBody>
      </p:sp>
      <p:sp>
        <p:nvSpPr>
          <p:cNvPr id="3" name="Content Placeholder 2">
            <a:extLst>
              <a:ext uri="{FF2B5EF4-FFF2-40B4-BE49-F238E27FC236}">
                <a16:creationId xmlns:a16="http://schemas.microsoft.com/office/drawing/2014/main" id="{D00F6660-B1AD-412B-A394-890FB121543A}"/>
              </a:ext>
            </a:extLst>
          </p:cNvPr>
          <p:cNvSpPr>
            <a:spLocks noGrp="1"/>
          </p:cNvSpPr>
          <p:nvPr>
            <p:ph idx="1"/>
          </p:nvPr>
        </p:nvSpPr>
        <p:spPr>
          <a:xfrm>
            <a:off x="838200" y="1524000"/>
            <a:ext cx="10515600" cy="4968874"/>
          </a:xfrm>
        </p:spPr>
        <p:txBody>
          <a:bodyPr>
            <a:normAutofit/>
          </a:bodyPr>
          <a:lstStyle/>
          <a:p>
            <a:r>
              <a:rPr lang="en-US" sz="2800" i="1" dirty="0"/>
              <a:t>Remember!</a:t>
            </a:r>
            <a:r>
              <a:rPr lang="en-US" sz="2800" dirty="0"/>
              <a:t> This is for the purpose of godliness.</a:t>
            </a:r>
          </a:p>
          <a:p>
            <a:r>
              <a:rPr lang="en-US" sz="2800" dirty="0"/>
              <a:t>Recall the instructions from the Scripture above in Joshua 1, Psalm 1, and James 1. We meditate on God’s word so that we can apply it, and when we do, we will be blessed.</a:t>
            </a:r>
          </a:p>
          <a:p>
            <a:r>
              <a:rPr lang="en-US" sz="2800" dirty="0"/>
              <a:t>So, expect to discover an application in the text!</a:t>
            </a:r>
          </a:p>
          <a:p>
            <a:pPr lvl="1"/>
            <a:r>
              <a:rPr lang="en-US" sz="2600" dirty="0"/>
              <a:t>“Prover yourselves to be doers of the word…” James 1:22</a:t>
            </a:r>
          </a:p>
          <a:p>
            <a:r>
              <a:rPr lang="en-US" sz="2800" dirty="0"/>
              <a:t>Also, study to understand the text so it isn’t misapplied!</a:t>
            </a:r>
          </a:p>
          <a:p>
            <a:r>
              <a:rPr lang="en-US" sz="2800" dirty="0"/>
              <a:t>Do this by meditating on the Word, asking application-oriented questions of it, and making sure to name a response you will make to what you have read.</a:t>
            </a:r>
          </a:p>
        </p:txBody>
      </p:sp>
    </p:spTree>
    <p:extLst>
      <p:ext uri="{BB962C8B-B14F-4D97-AF65-F5344CB8AC3E}">
        <p14:creationId xmlns:p14="http://schemas.microsoft.com/office/powerpoint/2010/main" val="85383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EE6C0-38AA-4904-95B8-A4229FECC096}"/>
              </a:ext>
            </a:extLst>
          </p:cNvPr>
          <p:cNvSpPr>
            <a:spLocks noGrp="1"/>
          </p:cNvSpPr>
          <p:nvPr>
            <p:ph type="title"/>
          </p:nvPr>
        </p:nvSpPr>
        <p:spPr/>
        <p:txBody>
          <a:bodyPr/>
          <a:lstStyle/>
          <a:p>
            <a:r>
              <a:rPr lang="en-US" dirty="0"/>
              <a:t>METHODS: APPLYING GOD’S WORD</a:t>
            </a:r>
          </a:p>
        </p:txBody>
      </p:sp>
      <p:sp>
        <p:nvSpPr>
          <p:cNvPr id="3" name="Content Placeholder 2">
            <a:extLst>
              <a:ext uri="{FF2B5EF4-FFF2-40B4-BE49-F238E27FC236}">
                <a16:creationId xmlns:a16="http://schemas.microsoft.com/office/drawing/2014/main" id="{E6A21995-95C1-4B9B-9E1E-D78909FB997B}"/>
              </a:ext>
            </a:extLst>
          </p:cNvPr>
          <p:cNvSpPr>
            <a:spLocks noGrp="1"/>
          </p:cNvSpPr>
          <p:nvPr>
            <p:ph idx="1"/>
          </p:nvPr>
        </p:nvSpPr>
        <p:spPr/>
        <p:txBody>
          <a:bodyPr>
            <a:normAutofit/>
          </a:bodyPr>
          <a:lstStyle/>
          <a:p>
            <a:pPr marL="0" indent="0">
              <a:buNone/>
            </a:pPr>
            <a:r>
              <a:rPr lang="en-US" sz="3200" dirty="0"/>
              <a:t>“Take every word as spoken to yourselves. When the word thunders against sin, think thus: “God means my sins”; when it </a:t>
            </a:r>
            <a:r>
              <a:rPr lang="en-US" sz="3200" dirty="0" err="1"/>
              <a:t>presseth</a:t>
            </a:r>
            <a:r>
              <a:rPr lang="en-US" sz="3200" dirty="0"/>
              <a:t> any duty, “God intends me in this.” Many put off Scripture from themselves, as it only concerned those who lived in the time when it was written; but if you intend to profit by the word, bring it home to yourselves: a medicine will do no good, unless it be applied.”</a:t>
            </a:r>
          </a:p>
          <a:p>
            <a:pPr marL="0" indent="0">
              <a:buNone/>
            </a:pPr>
            <a:r>
              <a:rPr lang="en-US" sz="3200" dirty="0"/>
              <a:t>- Thomas Watson </a:t>
            </a:r>
          </a:p>
        </p:txBody>
      </p:sp>
    </p:spTree>
    <p:extLst>
      <p:ext uri="{BB962C8B-B14F-4D97-AF65-F5344CB8AC3E}">
        <p14:creationId xmlns:p14="http://schemas.microsoft.com/office/powerpoint/2010/main" val="195371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93D9D4-206F-4EE5-9B76-C4937F66B7BE}"/>
              </a:ext>
            </a:extLst>
          </p:cNvPr>
          <p:cNvSpPr>
            <a:spLocks noGrp="1"/>
          </p:cNvSpPr>
          <p:nvPr>
            <p:ph idx="1"/>
          </p:nvPr>
        </p:nvSpPr>
        <p:spPr>
          <a:xfrm>
            <a:off x="838200" y="457200"/>
            <a:ext cx="10515600" cy="5719763"/>
          </a:xfrm>
        </p:spPr>
        <p:txBody>
          <a:bodyPr>
            <a:normAutofit/>
          </a:bodyPr>
          <a:lstStyle/>
          <a:p>
            <a:pPr marL="0" indent="0">
              <a:buNone/>
            </a:pPr>
            <a:r>
              <a:rPr lang="en-US" sz="4000" dirty="0"/>
              <a:t>“Our world of printed as well as verbal noise can drown out the reality and wonder of God’s Word. There are always other books to read and speakers to listen to. Of course God does use books and people to speak to us. But Scripture is a primary way that the Holy Spirit opens us up to the God who is beyond us.”</a:t>
            </a:r>
          </a:p>
          <a:p>
            <a:pPr marL="0" indent="0">
              <a:buNone/>
            </a:pPr>
            <a:r>
              <a:rPr lang="en-US" sz="3200" dirty="0"/>
              <a:t>Adele </a:t>
            </a:r>
            <a:r>
              <a:rPr lang="en-US" sz="3200" dirty="0" err="1"/>
              <a:t>Ahlberg</a:t>
            </a:r>
            <a:r>
              <a:rPr lang="en-US" sz="3200" dirty="0"/>
              <a:t> Calhoun</a:t>
            </a:r>
          </a:p>
        </p:txBody>
      </p:sp>
    </p:spTree>
    <p:extLst>
      <p:ext uri="{BB962C8B-B14F-4D97-AF65-F5344CB8AC3E}">
        <p14:creationId xmlns:p14="http://schemas.microsoft.com/office/powerpoint/2010/main" val="861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FC7A2-2E76-4909-B7C0-89F0F206B07D}"/>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3F82A421-89E3-4879-AEF5-818676F8F7E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642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C46A04-0E57-4CD0-9313-25803D36C75B}"/>
              </a:ext>
            </a:extLst>
          </p:cNvPr>
          <p:cNvSpPr>
            <a:spLocks noGrp="1"/>
          </p:cNvSpPr>
          <p:nvPr>
            <p:ph idx="1"/>
          </p:nvPr>
        </p:nvSpPr>
        <p:spPr>
          <a:xfrm>
            <a:off x="838200" y="533400"/>
            <a:ext cx="10515600" cy="5643563"/>
          </a:xfrm>
        </p:spPr>
        <p:txBody>
          <a:bodyPr>
            <a:normAutofit/>
          </a:bodyPr>
          <a:lstStyle/>
          <a:p>
            <a:pPr marL="0" indent="0">
              <a:buNone/>
            </a:pPr>
            <a:r>
              <a:rPr lang="en-US" sz="3600" dirty="0"/>
              <a:t>“Jesus exemplified the love of God’s Word in every area of his life. He used Scripture to answer those who tested him, resist temptation, find guidance, encourage his hear, comfort others, explain his actions, and ultimately face his own death.” – Calhoun </a:t>
            </a:r>
          </a:p>
          <a:p>
            <a:r>
              <a:rPr lang="en-US" sz="2800" dirty="0"/>
              <a:t>Since our goal is Christlikeness, let us look to Christ as the example of taking in and using God’s Word, and let the Holy Spirit guide us and empower us as we do.</a:t>
            </a:r>
          </a:p>
        </p:txBody>
      </p:sp>
    </p:spTree>
    <p:extLst>
      <p:ext uri="{BB962C8B-B14F-4D97-AF65-F5344CB8AC3E}">
        <p14:creationId xmlns:p14="http://schemas.microsoft.com/office/powerpoint/2010/main" val="141687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A8201B-A365-47A0-AE52-017608894161}"/>
              </a:ext>
            </a:extLst>
          </p:cNvPr>
          <p:cNvSpPr>
            <a:spLocks noGrp="1"/>
          </p:cNvSpPr>
          <p:nvPr>
            <p:ph idx="1"/>
          </p:nvPr>
        </p:nvSpPr>
        <p:spPr>
          <a:xfrm>
            <a:off x="533400" y="457200"/>
            <a:ext cx="11125200" cy="5867400"/>
          </a:xfrm>
        </p:spPr>
        <p:txBody>
          <a:bodyPr>
            <a:normAutofit lnSpcReduction="10000"/>
          </a:bodyPr>
          <a:lstStyle/>
          <a:p>
            <a:pPr marL="0" indent="0">
              <a:buNone/>
            </a:pPr>
            <a:r>
              <a:rPr lang="en-US" sz="3200" dirty="0"/>
              <a:t>“Let the Word break over your heart and mind again and again as the years go by, and imperceptibly there will come great changes in your attitude and outlook and conduct. You will probably be the last to recognize these. Often you will feel very, very small because increasingly the God of the Bible will become to you so wonderfully great. So go on reading until you can read no longer, and then you will not need the Bible anymore, because when your eyes close for the last time in death, and never again read the Word of God in Scripture you will open them to the Word of God in the flesh, that same Jesus of the Bible whom you have know for so long, standing before you to take you forever to His eternal home.”</a:t>
            </a:r>
          </a:p>
          <a:p>
            <a:pPr marL="0" indent="0">
              <a:buNone/>
            </a:pPr>
            <a:r>
              <a:rPr lang="en-US" sz="2800" dirty="0"/>
              <a:t>- </a:t>
            </a:r>
            <a:r>
              <a:rPr lang="en-US" sz="2800" dirty="0" err="1"/>
              <a:t>Geoffery</a:t>
            </a:r>
            <a:r>
              <a:rPr lang="en-US" sz="2800" dirty="0"/>
              <a:t> Thomas</a:t>
            </a:r>
          </a:p>
        </p:txBody>
      </p:sp>
    </p:spTree>
    <p:extLst>
      <p:ext uri="{BB962C8B-B14F-4D97-AF65-F5344CB8AC3E}">
        <p14:creationId xmlns:p14="http://schemas.microsoft.com/office/powerpoint/2010/main" val="231356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EB0E2-01E1-4648-87D2-1416057E3BD2}"/>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63674E7F-EAF7-4D2E-A54D-0B11AD9829C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7147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5A32-2632-4428-9A43-75EE3ED4607C}"/>
              </a:ext>
            </a:extLst>
          </p:cNvPr>
          <p:cNvSpPr>
            <a:spLocks noGrp="1"/>
          </p:cNvSpPr>
          <p:nvPr>
            <p:ph type="title"/>
          </p:nvPr>
        </p:nvSpPr>
        <p:spPr/>
        <p:txBody>
          <a:bodyPr/>
          <a:lstStyle/>
          <a:p>
            <a:r>
              <a:rPr lang="en-US" dirty="0"/>
              <a:t>HEARING GOD’S WORD</a:t>
            </a:r>
          </a:p>
        </p:txBody>
      </p:sp>
      <p:sp>
        <p:nvSpPr>
          <p:cNvPr id="3" name="Text Placeholder 2">
            <a:extLst>
              <a:ext uri="{FF2B5EF4-FFF2-40B4-BE49-F238E27FC236}">
                <a16:creationId xmlns:a16="http://schemas.microsoft.com/office/drawing/2014/main" id="{379EBF23-2355-4BCC-9AA0-9F2F11588C5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1133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30604-60D7-4E6A-8CE4-A55EB1825274}"/>
              </a:ext>
            </a:extLst>
          </p:cNvPr>
          <p:cNvSpPr>
            <a:spLocks noGrp="1"/>
          </p:cNvSpPr>
          <p:nvPr>
            <p:ph type="title"/>
          </p:nvPr>
        </p:nvSpPr>
        <p:spPr/>
        <p:txBody>
          <a:bodyPr/>
          <a:lstStyle/>
          <a:p>
            <a:r>
              <a:rPr lang="en-US" dirty="0"/>
              <a:t>HEARING GOD’S WORD</a:t>
            </a:r>
          </a:p>
        </p:txBody>
      </p:sp>
      <p:sp>
        <p:nvSpPr>
          <p:cNvPr id="3" name="Content Placeholder 2">
            <a:extLst>
              <a:ext uri="{FF2B5EF4-FFF2-40B4-BE49-F238E27FC236}">
                <a16:creationId xmlns:a16="http://schemas.microsoft.com/office/drawing/2014/main" id="{3151EAA0-7B96-4C64-802C-1D4BC18B536D}"/>
              </a:ext>
            </a:extLst>
          </p:cNvPr>
          <p:cNvSpPr>
            <a:spLocks noGrp="1"/>
          </p:cNvSpPr>
          <p:nvPr>
            <p:ph idx="1"/>
          </p:nvPr>
        </p:nvSpPr>
        <p:spPr/>
        <p:txBody>
          <a:bodyPr>
            <a:normAutofit/>
          </a:bodyPr>
          <a:lstStyle/>
          <a:p>
            <a:pPr marL="0" indent="0">
              <a:buNone/>
            </a:pPr>
            <a:r>
              <a:rPr lang="en-US" sz="2800" dirty="0"/>
              <a:t>“If we don’t discipline ourselves to hear God’s Word regularly, we may hear it only accidentally, just when we feel like it, or never hear it at all. For most of us, disciplining ourselves to hear God’s Word means primarily developing the practice of steadfastly attending a Bible-believing church where the Word of God is faithfully preached.” </a:t>
            </a:r>
          </a:p>
          <a:p>
            <a:pPr marL="0" indent="0">
              <a:buNone/>
            </a:pPr>
            <a:r>
              <a:rPr lang="en-US" sz="2800" dirty="0"/>
              <a:t>Donald S. Whitney</a:t>
            </a:r>
          </a:p>
          <a:p>
            <a:r>
              <a:rPr lang="en-US" sz="2800" dirty="0"/>
              <a:t>This also means steadfastly attending Community Groups where the Word of God is read aloud every week.</a:t>
            </a:r>
          </a:p>
        </p:txBody>
      </p:sp>
    </p:spTree>
    <p:extLst>
      <p:ext uri="{BB962C8B-B14F-4D97-AF65-F5344CB8AC3E}">
        <p14:creationId xmlns:p14="http://schemas.microsoft.com/office/powerpoint/2010/main" val="344226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3A69B-D77F-43A7-9817-F33E98117347}"/>
              </a:ext>
            </a:extLst>
          </p:cNvPr>
          <p:cNvSpPr>
            <a:spLocks noGrp="1"/>
          </p:cNvSpPr>
          <p:nvPr>
            <p:ph type="title"/>
          </p:nvPr>
        </p:nvSpPr>
        <p:spPr>
          <a:xfrm>
            <a:off x="838200" y="365126"/>
            <a:ext cx="10515600" cy="777874"/>
          </a:xfrm>
        </p:spPr>
        <p:txBody>
          <a:bodyPr/>
          <a:lstStyle/>
          <a:p>
            <a:r>
              <a:rPr lang="en-US" dirty="0"/>
              <a:t>HEARING GOD’S WORD</a:t>
            </a:r>
          </a:p>
        </p:txBody>
      </p:sp>
      <p:sp>
        <p:nvSpPr>
          <p:cNvPr id="3" name="Content Placeholder 2">
            <a:extLst>
              <a:ext uri="{FF2B5EF4-FFF2-40B4-BE49-F238E27FC236}">
                <a16:creationId xmlns:a16="http://schemas.microsoft.com/office/drawing/2014/main" id="{C65922CC-93C6-4156-95CA-8A3CE5286274}"/>
              </a:ext>
            </a:extLst>
          </p:cNvPr>
          <p:cNvSpPr>
            <a:spLocks noGrp="1"/>
          </p:cNvSpPr>
          <p:nvPr>
            <p:ph idx="1"/>
          </p:nvPr>
        </p:nvSpPr>
        <p:spPr>
          <a:xfrm>
            <a:off x="838200" y="1371600"/>
            <a:ext cx="10515600" cy="5029200"/>
          </a:xfrm>
        </p:spPr>
        <p:txBody>
          <a:bodyPr>
            <a:normAutofit/>
          </a:bodyPr>
          <a:lstStyle/>
          <a:p>
            <a:r>
              <a:rPr lang="en-US" sz="2800" dirty="0"/>
              <a:t>“He said, “Rather, blessed are those who hear the word of God and keep it.” Luke 11:28</a:t>
            </a:r>
          </a:p>
          <a:p>
            <a:pPr lvl="1"/>
            <a:r>
              <a:rPr lang="en-US" sz="2600" dirty="0"/>
              <a:t>The purpose is never merely listening. It is always to “keep it.”</a:t>
            </a:r>
          </a:p>
          <a:p>
            <a:r>
              <a:rPr lang="en-US" sz="2800" dirty="0"/>
              <a:t>“So faith comes from what is heard, and what is heard comes through the message about Christ.” Romans 10:17</a:t>
            </a:r>
          </a:p>
          <a:p>
            <a:pPr lvl="1"/>
            <a:r>
              <a:rPr lang="en-US" sz="2600" dirty="0"/>
              <a:t>“…much of the faith we need for day-to-day living 	after conversion comes from hearing the Bible’s message.” – Whitney </a:t>
            </a:r>
          </a:p>
          <a:p>
            <a:r>
              <a:rPr lang="en-US" sz="2800" dirty="0"/>
              <a:t>“Until I come, give your attention to public reading, exhortation, and teaching.” 1 Timothy 4:13</a:t>
            </a:r>
          </a:p>
          <a:p>
            <a:pPr lvl="1"/>
            <a:r>
              <a:rPr lang="en-US" sz="2600" dirty="0"/>
              <a:t>We must commit ourselves to coming together to hear God’s Word regularly.</a:t>
            </a:r>
          </a:p>
        </p:txBody>
      </p:sp>
    </p:spTree>
    <p:extLst>
      <p:ext uri="{BB962C8B-B14F-4D97-AF65-F5344CB8AC3E}">
        <p14:creationId xmlns:p14="http://schemas.microsoft.com/office/powerpoint/2010/main" val="73510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93E23-4FD0-4C44-8055-EACFC97AE528}"/>
              </a:ext>
            </a:extLst>
          </p:cNvPr>
          <p:cNvSpPr>
            <a:spLocks noGrp="1"/>
          </p:cNvSpPr>
          <p:nvPr>
            <p:ph type="title"/>
          </p:nvPr>
        </p:nvSpPr>
        <p:spPr/>
        <p:txBody>
          <a:bodyPr/>
          <a:lstStyle/>
          <a:p>
            <a:r>
              <a:rPr lang="en-US" dirty="0"/>
              <a:t>HEARING GOD’S WORD</a:t>
            </a:r>
          </a:p>
        </p:txBody>
      </p:sp>
      <p:sp>
        <p:nvSpPr>
          <p:cNvPr id="3" name="Content Placeholder 2">
            <a:extLst>
              <a:ext uri="{FF2B5EF4-FFF2-40B4-BE49-F238E27FC236}">
                <a16:creationId xmlns:a16="http://schemas.microsoft.com/office/drawing/2014/main" id="{72C52476-10A0-46B2-8AF9-914A77C0DCE2}"/>
              </a:ext>
            </a:extLst>
          </p:cNvPr>
          <p:cNvSpPr>
            <a:spLocks noGrp="1"/>
          </p:cNvSpPr>
          <p:nvPr>
            <p:ph idx="1"/>
          </p:nvPr>
        </p:nvSpPr>
        <p:spPr/>
        <p:txBody>
          <a:bodyPr>
            <a:normAutofit/>
          </a:bodyPr>
          <a:lstStyle/>
          <a:p>
            <a:r>
              <a:rPr lang="en-US" sz="2800" dirty="0"/>
              <a:t>Additional Points:</a:t>
            </a:r>
          </a:p>
          <a:p>
            <a:pPr lvl="1"/>
            <a:r>
              <a:rPr lang="en-US" sz="2600" dirty="0"/>
              <a:t>The Bible is the </a:t>
            </a:r>
            <a:r>
              <a:rPr lang="en-US" sz="2600" b="1" i="1" dirty="0"/>
              <a:t>living </a:t>
            </a:r>
            <a:r>
              <a:rPr lang="en-US" sz="2600" dirty="0"/>
              <a:t>Word of God. We should read it this way.</a:t>
            </a:r>
          </a:p>
          <a:p>
            <a:pPr lvl="1"/>
            <a:r>
              <a:rPr lang="en-US" sz="2600" dirty="0"/>
              <a:t>Practice reading it aloud.</a:t>
            </a:r>
          </a:p>
          <a:p>
            <a:pPr lvl="1"/>
            <a:r>
              <a:rPr lang="en-US" sz="2600" dirty="0"/>
              <a:t>Prepare ourselves before we read or hear it.</a:t>
            </a:r>
          </a:p>
          <a:p>
            <a:r>
              <a:rPr lang="en-US" sz="2800" dirty="0"/>
              <a:t>“This is why we constantly thank God, because when you received the word of God that you heard from us, you welcomed it not as a human message, but as it truly is, the word of God, which also works effectively in you who believe.” 1 Thessalonians 2:13</a:t>
            </a:r>
          </a:p>
        </p:txBody>
      </p:sp>
    </p:spTree>
    <p:extLst>
      <p:ext uri="{BB962C8B-B14F-4D97-AF65-F5344CB8AC3E}">
        <p14:creationId xmlns:p14="http://schemas.microsoft.com/office/powerpoint/2010/main" val="166729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FF87-0817-4527-92D9-7F533B93EF8B}"/>
              </a:ext>
            </a:extLst>
          </p:cNvPr>
          <p:cNvSpPr>
            <a:spLocks noGrp="1"/>
          </p:cNvSpPr>
          <p:nvPr>
            <p:ph type="title"/>
          </p:nvPr>
        </p:nvSpPr>
        <p:spPr/>
        <p:txBody>
          <a:bodyPr/>
          <a:lstStyle/>
          <a:p>
            <a:r>
              <a:rPr lang="en-US" dirty="0"/>
              <a:t>READING GOD’S WORD</a:t>
            </a:r>
          </a:p>
        </p:txBody>
      </p:sp>
      <p:sp>
        <p:nvSpPr>
          <p:cNvPr id="3" name="Text Placeholder 2">
            <a:extLst>
              <a:ext uri="{FF2B5EF4-FFF2-40B4-BE49-F238E27FC236}">
                <a16:creationId xmlns:a16="http://schemas.microsoft.com/office/drawing/2014/main" id="{16767562-187B-4EE4-A0A6-0801707528B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6277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F359B-9C91-4494-9016-B9357F8EE204}"/>
              </a:ext>
            </a:extLst>
          </p:cNvPr>
          <p:cNvSpPr>
            <a:spLocks noGrp="1"/>
          </p:cNvSpPr>
          <p:nvPr>
            <p:ph type="title"/>
          </p:nvPr>
        </p:nvSpPr>
        <p:spPr/>
        <p:txBody>
          <a:bodyPr/>
          <a:lstStyle/>
          <a:p>
            <a:r>
              <a:rPr lang="en-US" dirty="0"/>
              <a:t>READING GOD’S WORD</a:t>
            </a:r>
          </a:p>
        </p:txBody>
      </p:sp>
      <p:sp>
        <p:nvSpPr>
          <p:cNvPr id="3" name="Content Placeholder 2">
            <a:extLst>
              <a:ext uri="{FF2B5EF4-FFF2-40B4-BE49-F238E27FC236}">
                <a16:creationId xmlns:a16="http://schemas.microsoft.com/office/drawing/2014/main" id="{490EBC65-AD5A-4EF3-B255-37E8B0C88248}"/>
              </a:ext>
            </a:extLst>
          </p:cNvPr>
          <p:cNvSpPr>
            <a:spLocks noGrp="1"/>
          </p:cNvSpPr>
          <p:nvPr>
            <p:ph idx="1"/>
          </p:nvPr>
        </p:nvSpPr>
        <p:spPr/>
        <p:txBody>
          <a:bodyPr>
            <a:normAutofit/>
          </a:bodyPr>
          <a:lstStyle/>
          <a:p>
            <a:r>
              <a:rPr lang="en-US" sz="2800" dirty="0"/>
              <a:t>Only 11% of Americans read the Bible every day. More than half read it less than once a month or ever at all.</a:t>
            </a:r>
          </a:p>
          <a:p>
            <a:r>
              <a:rPr lang="en-US" sz="2800" dirty="0"/>
              <a:t>Of “born-again-Christians” only 18% read it every day. 23% never read it at all.</a:t>
            </a:r>
          </a:p>
          <a:p>
            <a:r>
              <a:rPr lang="en-US" sz="2800" dirty="0"/>
              <a:t>How much of God’s Word should we read?</a:t>
            </a:r>
          </a:p>
          <a:p>
            <a:r>
              <a:rPr lang="en-US" sz="2800" dirty="0"/>
              <a:t>How often should we read God’s Word?</a:t>
            </a:r>
          </a:p>
        </p:txBody>
      </p:sp>
    </p:spTree>
    <p:extLst>
      <p:ext uri="{BB962C8B-B14F-4D97-AF65-F5344CB8AC3E}">
        <p14:creationId xmlns:p14="http://schemas.microsoft.com/office/powerpoint/2010/main" val="110246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3.potx" id="{55B65C5C-2110-41C9-9432-67D739EC5CFC}" vid="{FDE12540-4521-4F30-863D-D54DD2EE1C3B}"/>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office city sketch presentation background (widescreen)</Template>
  <TotalTime>2267</TotalTime>
  <Words>2521</Words>
  <Application>Microsoft Office PowerPoint</Application>
  <PresentationFormat>Widescreen</PresentationFormat>
  <Paragraphs>153</Paragraphs>
  <Slides>33</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Century Schoolbook</vt:lpstr>
      <vt:lpstr>CITY SKETCH 16X9</vt:lpstr>
      <vt:lpstr>DISCIPLINES OF GOD’S WORD</vt:lpstr>
      <vt:lpstr>DISCIPLINES OF GOD’S WORD</vt:lpstr>
      <vt:lpstr>PowerPoint Presentation</vt:lpstr>
      <vt:lpstr>HEARING GOD’S WORD</vt:lpstr>
      <vt:lpstr>HEARING GOD’S WORD</vt:lpstr>
      <vt:lpstr>HEARING GOD’S WORD</vt:lpstr>
      <vt:lpstr>HEARING GOD’S WORD</vt:lpstr>
      <vt:lpstr>READING GOD’S WORD</vt:lpstr>
      <vt:lpstr>READING GOD’S WORD</vt:lpstr>
      <vt:lpstr>READING GOD’S WORD</vt:lpstr>
      <vt:lpstr>READING GOD’S WORD</vt:lpstr>
      <vt:lpstr>READING GOD’S WORD</vt:lpstr>
      <vt:lpstr>STUDYING GOD’S WORD</vt:lpstr>
      <vt:lpstr>STUDYING GOD’S WORD</vt:lpstr>
      <vt:lpstr>STUDYING GOD’S WORD</vt:lpstr>
      <vt:lpstr>STUDYING GOD’S WORD</vt:lpstr>
      <vt:lpstr>STUDYING GOD’S WORD</vt:lpstr>
      <vt:lpstr>METHODS FOR TAKING IN GOD’S WORD</vt:lpstr>
      <vt:lpstr>METHODS FOR TAKING IN GOD’S WORD</vt:lpstr>
      <vt:lpstr>METHODS: MEMORIZING GOD’S WORD</vt:lpstr>
      <vt:lpstr>METHODS: MEMORIZING GOD’S WORD</vt:lpstr>
      <vt:lpstr>METHODS: MEMORIZING GOD’S WORD</vt:lpstr>
      <vt:lpstr>METHODS: MEMORIZING GOD’S WORD</vt:lpstr>
      <vt:lpstr>METHODS: MEDITATING ON GOD’S WORD</vt:lpstr>
      <vt:lpstr>METHODS: MEDITATING ON GOD’S WORD</vt:lpstr>
      <vt:lpstr>METHODS: MEDITATING ON GOD’S WORD</vt:lpstr>
      <vt:lpstr>METHODS: MEDITATING ON GOD’S WORD</vt:lpstr>
      <vt:lpstr>METHODS: APPLYING GOD’S WORD</vt:lpstr>
      <vt:lpstr>METHODS: APPLYING GOD’S WORD</vt:lpstr>
      <vt:lpstr>CONCLUSION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 DISCIPLINES  FOR LIFE: INTRODUCTION</dc:title>
  <dc:creator>Forrest Price</dc:creator>
  <cp:lastModifiedBy>Forrest Price</cp:lastModifiedBy>
  <cp:revision>45</cp:revision>
  <dcterms:created xsi:type="dcterms:W3CDTF">2018-10-06T16:30:43Z</dcterms:created>
  <dcterms:modified xsi:type="dcterms:W3CDTF">2018-10-13T03:29:38Z</dcterms:modified>
</cp:coreProperties>
</file>