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4" r:id="rId18"/>
    <p:sldId id="275" r:id="rId19"/>
    <p:sldId id="273" r:id="rId20"/>
    <p:sldId id="272"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706" autoAdjust="0"/>
  </p:normalViewPr>
  <p:slideViewPr>
    <p:cSldViewPr>
      <p:cViewPr varScale="1">
        <p:scale>
          <a:sx n="65" d="100"/>
          <a:sy n="65" d="100"/>
        </p:scale>
        <p:origin x="858" y="60"/>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8/12/2018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8/12/2018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Twain: “I can live for two months on a good compliment.”</a:t>
            </a:r>
          </a:p>
        </p:txBody>
      </p:sp>
      <p:sp>
        <p:nvSpPr>
          <p:cNvPr id="4" name="Slide Number Placeholder 3"/>
          <p:cNvSpPr>
            <a:spLocks noGrp="1"/>
          </p:cNvSpPr>
          <p:nvPr>
            <p:ph type="sldNum" sz="quarter" idx="10"/>
          </p:nvPr>
        </p:nvSpPr>
        <p:spPr/>
        <p:txBody>
          <a:bodyPr/>
          <a:lstStyle/>
          <a:p>
            <a:fld id="{8DAEC444-603B-4F09-9A06-5917518DD901}" type="slidenum">
              <a:rPr lang="en-US" smtClean="0"/>
              <a:t>5</a:t>
            </a:fld>
            <a:endParaRPr lang="en-US"/>
          </a:p>
        </p:txBody>
      </p:sp>
    </p:spTree>
    <p:extLst>
      <p:ext uri="{BB962C8B-B14F-4D97-AF65-F5344CB8AC3E}">
        <p14:creationId xmlns:p14="http://schemas.microsoft.com/office/powerpoint/2010/main" val="305992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Doing an act of kindness will help strengthen your bond with someone.</a:t>
            </a:r>
          </a:p>
          <a:p>
            <a:pPr marL="171450" indent="-171450">
              <a:buFontTx/>
              <a:buChar char="-"/>
            </a:pPr>
            <a:r>
              <a:rPr lang="en-US" dirty="0"/>
              <a:t>You can do gifts for special occasions, but you should also do completely random gifts.</a:t>
            </a:r>
          </a:p>
          <a:p>
            <a:pPr marL="171450" indent="-171450">
              <a:buFontTx/>
              <a:buChar char="-"/>
            </a:pPr>
            <a:r>
              <a:rPr lang="en-US" dirty="0"/>
              <a:t>Missionaries in Thailand: </a:t>
            </a:r>
            <a:r>
              <a:rPr lang="en-US" dirty="0" err="1"/>
              <a:t>blessers</a:t>
            </a:r>
            <a:r>
              <a:rPr lang="en-US" dirty="0"/>
              <a:t> vs. converters: </a:t>
            </a:r>
            <a:r>
              <a:rPr lang="en-US" dirty="0" err="1"/>
              <a:t>blessers</a:t>
            </a:r>
            <a:r>
              <a:rPr lang="en-US" dirty="0"/>
              <a:t> had almost 50 times as many converts.</a:t>
            </a:r>
          </a:p>
        </p:txBody>
      </p:sp>
      <p:sp>
        <p:nvSpPr>
          <p:cNvPr id="4" name="Slide Number Placeholder 3"/>
          <p:cNvSpPr>
            <a:spLocks noGrp="1"/>
          </p:cNvSpPr>
          <p:nvPr>
            <p:ph type="sldNum" sz="quarter" idx="10"/>
          </p:nvPr>
        </p:nvSpPr>
        <p:spPr/>
        <p:txBody>
          <a:bodyPr/>
          <a:lstStyle/>
          <a:p>
            <a:fld id="{8DAEC444-603B-4F09-9A06-5917518DD901}" type="slidenum">
              <a:rPr lang="en-US" smtClean="0"/>
              <a:t>7</a:t>
            </a:fld>
            <a:endParaRPr lang="en-US"/>
          </a:p>
        </p:txBody>
      </p:sp>
    </p:spTree>
    <p:extLst>
      <p:ext uri="{BB962C8B-B14F-4D97-AF65-F5344CB8AC3E}">
        <p14:creationId xmlns:p14="http://schemas.microsoft.com/office/powerpoint/2010/main" val="86004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Blessers</a:t>
            </a:r>
            <a:r>
              <a:rPr lang="en-US" dirty="0"/>
              <a:t> should become students of those whom they bless.</a:t>
            </a:r>
          </a:p>
        </p:txBody>
      </p:sp>
      <p:sp>
        <p:nvSpPr>
          <p:cNvPr id="4" name="Slide Number Placeholder 3"/>
          <p:cNvSpPr>
            <a:spLocks noGrp="1"/>
          </p:cNvSpPr>
          <p:nvPr>
            <p:ph type="sldNum" sz="quarter" idx="10"/>
          </p:nvPr>
        </p:nvSpPr>
        <p:spPr/>
        <p:txBody>
          <a:bodyPr/>
          <a:lstStyle/>
          <a:p>
            <a:fld id="{8DAEC444-603B-4F09-9A06-5917518DD901}" type="slidenum">
              <a:rPr lang="en-US" smtClean="0"/>
              <a:t>9</a:t>
            </a:fld>
            <a:endParaRPr lang="en-US"/>
          </a:p>
        </p:txBody>
      </p:sp>
    </p:spTree>
    <p:extLst>
      <p:ext uri="{BB962C8B-B14F-4D97-AF65-F5344CB8AC3E}">
        <p14:creationId xmlns:p14="http://schemas.microsoft.com/office/powerpoint/2010/main" val="290360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Remember Julian again, what was he mad about? Their hospitality!</a:t>
            </a:r>
          </a:p>
          <a:p>
            <a:pPr marL="171450" indent="-171450">
              <a:buFontTx/>
              <a:buChar char="-"/>
            </a:pPr>
            <a:r>
              <a:rPr lang="en-US" dirty="0"/>
              <a:t>Pliny the Younger also mentions it in 112AD</a:t>
            </a:r>
          </a:p>
        </p:txBody>
      </p:sp>
      <p:sp>
        <p:nvSpPr>
          <p:cNvPr id="4" name="Slide Number Placeholder 3"/>
          <p:cNvSpPr>
            <a:spLocks noGrp="1"/>
          </p:cNvSpPr>
          <p:nvPr>
            <p:ph type="sldNum" sz="quarter" idx="10"/>
          </p:nvPr>
        </p:nvSpPr>
        <p:spPr/>
        <p:txBody>
          <a:bodyPr/>
          <a:lstStyle/>
          <a:p>
            <a:fld id="{8DAEC444-603B-4F09-9A06-5917518DD901}" type="slidenum">
              <a:rPr lang="en-US" smtClean="0"/>
              <a:t>12</a:t>
            </a:fld>
            <a:endParaRPr lang="en-US"/>
          </a:p>
        </p:txBody>
      </p:sp>
    </p:spTree>
    <p:extLst>
      <p:ext uri="{BB962C8B-B14F-4D97-AF65-F5344CB8AC3E}">
        <p14:creationId xmlns:p14="http://schemas.microsoft.com/office/powerpoint/2010/main" val="168856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Read 1 Corinthians 11:23-28</a:t>
            </a:r>
          </a:p>
          <a:p>
            <a:pPr marL="171450" indent="-171450">
              <a:buFontTx/>
              <a:buChar char="-"/>
            </a:pPr>
            <a:r>
              <a:rPr lang="en-US" dirty="0"/>
              <a:t>Paul believes that observing the habit of remembering the sacrifice of Christ every time they eat will countermand the impulse to exclude the poor or the outsider.</a:t>
            </a:r>
          </a:p>
          <a:p>
            <a:pPr marL="171450" indent="-171450">
              <a:buFontTx/>
              <a:buChar char="-"/>
            </a:pPr>
            <a:r>
              <a:rPr lang="en-US" dirty="0"/>
              <a:t>He is asking them to examine themselves to consider whom they’ve excluded from fellowship.</a:t>
            </a:r>
          </a:p>
          <a:p>
            <a:pPr marL="171450" indent="-171450">
              <a:buFontTx/>
              <a:buChar char="-"/>
            </a:pPr>
            <a:r>
              <a:rPr lang="en-US" dirty="0"/>
              <a:t>Example of Baptist pastor and margarita-poker night.</a:t>
            </a:r>
          </a:p>
        </p:txBody>
      </p:sp>
      <p:sp>
        <p:nvSpPr>
          <p:cNvPr id="4" name="Slide Number Placeholder 3"/>
          <p:cNvSpPr>
            <a:spLocks noGrp="1"/>
          </p:cNvSpPr>
          <p:nvPr>
            <p:ph type="sldNum" sz="quarter" idx="10"/>
          </p:nvPr>
        </p:nvSpPr>
        <p:spPr/>
        <p:txBody>
          <a:bodyPr/>
          <a:lstStyle/>
          <a:p>
            <a:fld id="{8DAEC444-603B-4F09-9A06-5917518DD901}" type="slidenum">
              <a:rPr lang="en-US" smtClean="0"/>
              <a:t>20</a:t>
            </a:fld>
            <a:endParaRPr lang="en-US"/>
          </a:p>
        </p:txBody>
      </p:sp>
    </p:spTree>
    <p:extLst>
      <p:ext uri="{BB962C8B-B14F-4D97-AF65-F5344CB8AC3E}">
        <p14:creationId xmlns:p14="http://schemas.microsoft.com/office/powerpoint/2010/main" val="4090750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8/12/2018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8/12/2018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8/12/2018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8/12/2018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8/12/2018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8/12/2018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8/12/2018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8/12/2018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8/12/2018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8/12/2018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4114800"/>
            <a:ext cx="10515598" cy="1524000"/>
          </a:xfrm>
        </p:spPr>
        <p:txBody>
          <a:bodyPr>
            <a:normAutofit/>
          </a:bodyPr>
          <a:lstStyle/>
          <a:p>
            <a:r>
              <a:rPr lang="en-US" dirty="0"/>
              <a:t>MISSIONAL LIVING:</a:t>
            </a:r>
            <a:br>
              <a:rPr lang="en-US" dirty="0"/>
            </a:br>
            <a:r>
              <a:rPr lang="en-US" dirty="0"/>
              <a:t>BLESS &amp; EAT</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071B-1A25-4D9A-831A-5EB63F971813}"/>
              </a:ext>
            </a:extLst>
          </p:cNvPr>
          <p:cNvSpPr>
            <a:spLocks noGrp="1"/>
          </p:cNvSpPr>
          <p:nvPr>
            <p:ph type="title"/>
          </p:nvPr>
        </p:nvSpPr>
        <p:spPr/>
        <p:txBody>
          <a:bodyPr/>
          <a:lstStyle/>
          <a:p>
            <a:r>
              <a:rPr lang="en-US" dirty="0"/>
              <a:t>BLESS</a:t>
            </a:r>
          </a:p>
        </p:txBody>
      </p:sp>
      <p:sp>
        <p:nvSpPr>
          <p:cNvPr id="3" name="Content Placeholder 2">
            <a:extLst>
              <a:ext uri="{FF2B5EF4-FFF2-40B4-BE49-F238E27FC236}">
                <a16:creationId xmlns:a16="http://schemas.microsoft.com/office/drawing/2014/main" id="{F6374A50-02E0-4210-8C37-72191CAEBA34}"/>
              </a:ext>
            </a:extLst>
          </p:cNvPr>
          <p:cNvSpPr>
            <a:spLocks noGrp="1"/>
          </p:cNvSpPr>
          <p:nvPr>
            <p:ph idx="1"/>
          </p:nvPr>
        </p:nvSpPr>
        <p:spPr/>
        <p:txBody>
          <a:bodyPr>
            <a:normAutofit lnSpcReduction="10000"/>
          </a:bodyPr>
          <a:lstStyle/>
          <a:p>
            <a:r>
              <a:rPr lang="en-US" altLang="en-US" sz="2800" dirty="0"/>
              <a:t>Lastly, be prepared for people to misunderstand and assume the worst about you. </a:t>
            </a:r>
          </a:p>
          <a:p>
            <a:pPr lvl="1"/>
            <a:r>
              <a:rPr lang="en-US" altLang="en-US" sz="2600" dirty="0"/>
              <a:t>Even the best blessings and the purest motivations will not stop people from misunderstanding us or hating us for our faith.</a:t>
            </a:r>
          </a:p>
          <a:p>
            <a:pPr lvl="1"/>
            <a:r>
              <a:rPr lang="en-US" altLang="en-US" sz="2600" dirty="0"/>
              <a:t>“…But do this with gentleness and respect, keeping a clear conscious, so that those who speak maliciously against your good behavior in Christ may be ashamed of their slander.” 1 Pet. 3:15-16</a:t>
            </a:r>
          </a:p>
          <a:p>
            <a:pPr lvl="1"/>
            <a:r>
              <a:rPr lang="en-US" altLang="en-US" sz="2600" dirty="0"/>
              <a:t>So keep a clear conscious. If you are reviled for your faith, humility, and love, then so be it. But if you’re being a jerk, then that’s on you.</a:t>
            </a:r>
          </a:p>
        </p:txBody>
      </p:sp>
    </p:spTree>
    <p:extLst>
      <p:ext uri="{BB962C8B-B14F-4D97-AF65-F5344CB8AC3E}">
        <p14:creationId xmlns:p14="http://schemas.microsoft.com/office/powerpoint/2010/main" val="349467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2494C-510C-4112-8B17-62ED954EC6B2}"/>
              </a:ext>
            </a:extLst>
          </p:cNvPr>
          <p:cNvSpPr>
            <a:spLocks noGrp="1"/>
          </p:cNvSpPr>
          <p:nvPr>
            <p:ph type="title"/>
          </p:nvPr>
        </p:nvSpPr>
        <p:spPr>
          <a:xfrm>
            <a:off x="841248" y="3429001"/>
            <a:ext cx="9601200" cy="1447800"/>
          </a:xfrm>
        </p:spPr>
        <p:txBody>
          <a:bodyPr/>
          <a:lstStyle/>
          <a:p>
            <a:r>
              <a:rPr lang="en-US" dirty="0"/>
              <a:t>EAT</a:t>
            </a:r>
          </a:p>
        </p:txBody>
      </p:sp>
      <p:sp>
        <p:nvSpPr>
          <p:cNvPr id="3" name="Text Placeholder 2">
            <a:extLst>
              <a:ext uri="{FF2B5EF4-FFF2-40B4-BE49-F238E27FC236}">
                <a16:creationId xmlns:a16="http://schemas.microsoft.com/office/drawing/2014/main" id="{C6FDAE28-1E1E-435A-9A07-C7C693705A26}"/>
              </a:ext>
            </a:extLst>
          </p:cNvPr>
          <p:cNvSpPr>
            <a:spLocks noGrp="1"/>
          </p:cNvSpPr>
          <p:nvPr>
            <p:ph type="body" idx="1"/>
          </p:nvPr>
        </p:nvSpPr>
        <p:spPr>
          <a:xfrm>
            <a:off x="841248" y="5029200"/>
            <a:ext cx="9601200" cy="786384"/>
          </a:xfrm>
        </p:spPr>
        <p:txBody>
          <a:bodyPr>
            <a:noAutofit/>
          </a:bodyPr>
          <a:lstStyle/>
          <a:p>
            <a:r>
              <a:rPr lang="en-US" sz="2800" dirty="0"/>
              <a:t>I will eat with 3 people this week, 1 of whom is not a member of my church.</a:t>
            </a:r>
          </a:p>
        </p:txBody>
      </p:sp>
    </p:spTree>
    <p:extLst>
      <p:ext uri="{BB962C8B-B14F-4D97-AF65-F5344CB8AC3E}">
        <p14:creationId xmlns:p14="http://schemas.microsoft.com/office/powerpoint/2010/main" val="138688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4F06-CFA5-4F6D-A7F9-A7597C9DFAD4}"/>
              </a:ext>
            </a:extLst>
          </p:cNvPr>
          <p:cNvSpPr>
            <a:spLocks noGrp="1"/>
          </p:cNvSpPr>
          <p:nvPr>
            <p:ph type="title"/>
          </p:nvPr>
        </p:nvSpPr>
        <p:spPr/>
        <p:txBody>
          <a:bodyPr/>
          <a:lstStyle/>
          <a:p>
            <a:r>
              <a:rPr lang="en-US" dirty="0"/>
              <a:t>EAT</a:t>
            </a:r>
          </a:p>
        </p:txBody>
      </p:sp>
      <p:sp>
        <p:nvSpPr>
          <p:cNvPr id="3" name="Content Placeholder 2">
            <a:extLst>
              <a:ext uri="{FF2B5EF4-FFF2-40B4-BE49-F238E27FC236}">
                <a16:creationId xmlns:a16="http://schemas.microsoft.com/office/drawing/2014/main" id="{31A54E90-C8E9-4FCD-B807-7392C5FF5F88}"/>
              </a:ext>
            </a:extLst>
          </p:cNvPr>
          <p:cNvSpPr>
            <a:spLocks noGrp="1"/>
          </p:cNvSpPr>
          <p:nvPr>
            <p:ph idx="1"/>
          </p:nvPr>
        </p:nvSpPr>
        <p:spPr/>
        <p:txBody>
          <a:bodyPr/>
          <a:lstStyle/>
          <a:p>
            <a:r>
              <a:rPr lang="en-US" altLang="en-US" sz="2800" dirty="0"/>
              <a:t>Let’s begin with the importance of eating in Christianity…</a:t>
            </a:r>
          </a:p>
          <a:p>
            <a:r>
              <a:rPr lang="en-US" altLang="en-US" sz="2800" dirty="0"/>
              <a:t>Nearly every mention of Christianity in ancient literature says something about their feasts and dinners.</a:t>
            </a:r>
          </a:p>
          <a:p>
            <a:pPr lvl="1"/>
            <a:r>
              <a:rPr lang="en-US" altLang="en-US" sz="2600" dirty="0"/>
              <a:t>We also know this from the New Testament (Acts 2:42, 46; 1 Cor. 11:17-22).</a:t>
            </a:r>
          </a:p>
          <a:p>
            <a:r>
              <a:rPr lang="en-US" altLang="en-US" sz="2800" dirty="0"/>
              <a:t>Eating together has been a central practice of Christianity since its very beginning. </a:t>
            </a:r>
          </a:p>
          <a:p>
            <a:pPr lvl="1"/>
            <a:r>
              <a:rPr lang="en-US" altLang="en-US" sz="2600" dirty="0"/>
              <a:t>More than just a social practice, it is a spiritual and even </a:t>
            </a:r>
            <a:r>
              <a:rPr lang="en-US" altLang="en-US" sz="2600" i="1" dirty="0">
                <a:latin typeface="Avenir Next" charset="0"/>
                <a:ea typeface="Avenir Next" charset="0"/>
                <a:cs typeface="Avenir Next" charset="0"/>
                <a:sym typeface="Avenir Next" charset="0"/>
              </a:rPr>
              <a:t>theological</a:t>
            </a:r>
            <a:r>
              <a:rPr lang="en-US" altLang="en-US" sz="2600" dirty="0"/>
              <a:t> practice.</a:t>
            </a:r>
          </a:p>
        </p:txBody>
      </p:sp>
    </p:spTree>
    <p:extLst>
      <p:ext uri="{BB962C8B-B14F-4D97-AF65-F5344CB8AC3E}">
        <p14:creationId xmlns:p14="http://schemas.microsoft.com/office/powerpoint/2010/main" val="254131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4E63E-316C-4357-BEE1-8A05994C14E8}"/>
              </a:ext>
            </a:extLst>
          </p:cNvPr>
          <p:cNvSpPr>
            <a:spLocks noGrp="1"/>
          </p:cNvSpPr>
          <p:nvPr>
            <p:ph idx="1"/>
          </p:nvPr>
        </p:nvSpPr>
        <p:spPr>
          <a:xfrm>
            <a:off x="838200" y="457200"/>
            <a:ext cx="10515600" cy="5719763"/>
          </a:xfrm>
        </p:spPr>
        <p:txBody>
          <a:bodyPr/>
          <a:lstStyle/>
          <a:p>
            <a:pPr marL="0" indent="0">
              <a:buNone/>
            </a:pPr>
            <a:r>
              <a:rPr lang="en-US" altLang="en-US" sz="3200" dirty="0">
                <a:solidFill>
                  <a:srgbClr val="FFFFFF"/>
                </a:solidFill>
                <a:latin typeface="DIN Condensed" charset="0"/>
                <a:ea typeface="DIN Condensed" charset="0"/>
                <a:cs typeface="DIN Condensed" charset="0"/>
                <a:sym typeface="DIN Condensed" charset="0"/>
              </a:rPr>
              <a:t>“Hospitality, as the mutual indwelling one with another, becomes the modus operandi of mission as those in common participation in the life and mission of god meet and receive from each other… Hospitality is an attitude of the heart which is about openness to the other… This mirrors the hospitality of the trinity as God chooses to open himself to the other through the incarnation and to subject himself to the created order… It is about a generous acknowledgement and meeting of common humanity, emotional, spiritual and physical, with generosity. As such it mirrors the activity of God towards creation.”</a:t>
            </a:r>
          </a:p>
          <a:p>
            <a:pPr marL="0" indent="0">
              <a:buNone/>
            </a:pPr>
            <a:r>
              <a:rPr lang="en-US" altLang="en-US" sz="2800" dirty="0">
                <a:solidFill>
                  <a:srgbClr val="FFFFFF"/>
                </a:solidFill>
                <a:latin typeface="DIN Condensed" charset="0"/>
                <a:ea typeface="DIN Condensed" charset="0"/>
                <a:cs typeface="DIN Condensed" charset="0"/>
                <a:sym typeface="DIN Condensed" charset="0"/>
              </a:rPr>
              <a:t>-</a:t>
            </a:r>
            <a:r>
              <a:rPr lang="en-US" altLang="en-US" sz="2800" dirty="0">
                <a:latin typeface="DIN Condensed" charset="0"/>
                <a:ea typeface="DIN Condensed" charset="0"/>
                <a:cs typeface="DIN Condensed" charset="0"/>
                <a:sym typeface="DIN Condensed" charset="0"/>
              </a:rPr>
              <a:t>Janice Price, Church of England World Mission Panel</a:t>
            </a:r>
          </a:p>
        </p:txBody>
      </p:sp>
    </p:spTree>
    <p:extLst>
      <p:ext uri="{BB962C8B-B14F-4D97-AF65-F5344CB8AC3E}">
        <p14:creationId xmlns:p14="http://schemas.microsoft.com/office/powerpoint/2010/main" val="310844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36B3-A6BF-4BAB-A40D-63F7D3D1271E}"/>
              </a:ext>
            </a:extLst>
          </p:cNvPr>
          <p:cNvSpPr>
            <a:spLocks noGrp="1"/>
          </p:cNvSpPr>
          <p:nvPr>
            <p:ph type="title"/>
          </p:nvPr>
        </p:nvSpPr>
        <p:spPr/>
        <p:txBody>
          <a:bodyPr/>
          <a:lstStyle/>
          <a:p>
            <a:r>
              <a:rPr lang="en-US" dirty="0"/>
              <a:t>EAT</a:t>
            </a:r>
          </a:p>
        </p:txBody>
      </p:sp>
      <p:sp>
        <p:nvSpPr>
          <p:cNvPr id="3" name="Content Placeholder 2">
            <a:extLst>
              <a:ext uri="{FF2B5EF4-FFF2-40B4-BE49-F238E27FC236}">
                <a16:creationId xmlns:a16="http://schemas.microsoft.com/office/drawing/2014/main" id="{FB1F305D-38AC-4B88-BA8F-C3A1DB2A0013}"/>
              </a:ext>
            </a:extLst>
          </p:cNvPr>
          <p:cNvSpPr>
            <a:spLocks noGrp="1"/>
          </p:cNvSpPr>
          <p:nvPr>
            <p:ph idx="1"/>
          </p:nvPr>
        </p:nvSpPr>
        <p:spPr/>
        <p:txBody>
          <a:bodyPr>
            <a:normAutofit/>
          </a:bodyPr>
          <a:lstStyle/>
          <a:p>
            <a:r>
              <a:rPr lang="en-US" altLang="en-US" sz="4000" dirty="0"/>
              <a:t>Tim Chester asked this question, “How would you complete the following sentence: </a:t>
            </a:r>
          </a:p>
          <a:p>
            <a:pPr marL="0" indent="0">
              <a:buNone/>
            </a:pPr>
            <a:r>
              <a:rPr lang="en-US" altLang="en-US" sz="4000" dirty="0"/>
              <a:t>‘The Son of Man came…’?”</a:t>
            </a:r>
          </a:p>
        </p:txBody>
      </p:sp>
    </p:spTree>
    <p:extLst>
      <p:ext uri="{BB962C8B-B14F-4D97-AF65-F5344CB8AC3E}">
        <p14:creationId xmlns:p14="http://schemas.microsoft.com/office/powerpoint/2010/main" val="4486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59C7-EF9E-454D-AEA4-66B0784DF6EE}"/>
              </a:ext>
            </a:extLst>
          </p:cNvPr>
          <p:cNvSpPr>
            <a:spLocks noGrp="1"/>
          </p:cNvSpPr>
          <p:nvPr>
            <p:ph type="title"/>
          </p:nvPr>
        </p:nvSpPr>
        <p:spPr/>
        <p:txBody>
          <a:bodyPr/>
          <a:lstStyle/>
          <a:p>
            <a:r>
              <a:rPr lang="en-US" dirty="0"/>
              <a:t>EAT</a:t>
            </a:r>
          </a:p>
        </p:txBody>
      </p:sp>
      <p:sp>
        <p:nvSpPr>
          <p:cNvPr id="3" name="Content Placeholder 2">
            <a:extLst>
              <a:ext uri="{FF2B5EF4-FFF2-40B4-BE49-F238E27FC236}">
                <a16:creationId xmlns:a16="http://schemas.microsoft.com/office/drawing/2014/main" id="{DD4BEF8D-4312-49F5-A167-3C2243307F64}"/>
              </a:ext>
            </a:extLst>
          </p:cNvPr>
          <p:cNvSpPr>
            <a:spLocks noGrp="1"/>
          </p:cNvSpPr>
          <p:nvPr>
            <p:ph idx="1"/>
          </p:nvPr>
        </p:nvSpPr>
        <p:spPr/>
        <p:txBody>
          <a:bodyPr>
            <a:normAutofit/>
          </a:bodyPr>
          <a:lstStyle/>
          <a:p>
            <a:r>
              <a:rPr lang="en-US" altLang="en-US" sz="3200" dirty="0"/>
              <a:t>“The Son of Man came not to be served but to serve, and to give his life as a ransom for many” (Mk. 10:45). </a:t>
            </a:r>
          </a:p>
          <a:p>
            <a:r>
              <a:rPr lang="en-US" altLang="en-US" sz="3200" dirty="0"/>
              <a:t>“The Son of Man came to seek and save the lost” (Lk. 19:10). </a:t>
            </a:r>
          </a:p>
          <a:p>
            <a:r>
              <a:rPr lang="en-US" altLang="en-US" sz="3200" dirty="0"/>
              <a:t>“The Son of Man has come eating and drinking…” (Lk. 7:34).</a:t>
            </a:r>
          </a:p>
        </p:txBody>
      </p:sp>
    </p:spTree>
    <p:extLst>
      <p:ext uri="{BB962C8B-B14F-4D97-AF65-F5344CB8AC3E}">
        <p14:creationId xmlns:p14="http://schemas.microsoft.com/office/powerpoint/2010/main" val="10435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4BAE-BE14-4F1D-B2F0-8F40C3AA00F5}"/>
              </a:ext>
            </a:extLst>
          </p:cNvPr>
          <p:cNvSpPr>
            <a:spLocks noGrp="1"/>
          </p:cNvSpPr>
          <p:nvPr>
            <p:ph type="title"/>
          </p:nvPr>
        </p:nvSpPr>
        <p:spPr/>
        <p:txBody>
          <a:bodyPr/>
          <a:lstStyle/>
          <a:p>
            <a:r>
              <a:rPr lang="en-US" dirty="0"/>
              <a:t>EAT</a:t>
            </a:r>
          </a:p>
        </p:txBody>
      </p:sp>
      <p:sp>
        <p:nvSpPr>
          <p:cNvPr id="3" name="Content Placeholder 2">
            <a:extLst>
              <a:ext uri="{FF2B5EF4-FFF2-40B4-BE49-F238E27FC236}">
                <a16:creationId xmlns:a16="http://schemas.microsoft.com/office/drawing/2014/main" id="{0D51397F-7F7C-4B9A-B270-416F1224E418}"/>
              </a:ext>
            </a:extLst>
          </p:cNvPr>
          <p:cNvSpPr>
            <a:spLocks noGrp="1"/>
          </p:cNvSpPr>
          <p:nvPr>
            <p:ph idx="1"/>
          </p:nvPr>
        </p:nvSpPr>
        <p:spPr/>
        <p:txBody>
          <a:bodyPr/>
          <a:lstStyle/>
          <a:p>
            <a:r>
              <a:rPr lang="en-US" altLang="en-US" sz="2800" dirty="0"/>
              <a:t>Jesus’ eating habits caused him to be accused of being a “drunkard” and a “glutton.” Obviously, these are false accusations, but Jesus’ company gave the Pharisees plenty of ammunition. </a:t>
            </a:r>
          </a:p>
          <a:p>
            <a:pPr lvl="1"/>
            <a:r>
              <a:rPr lang="en-US" altLang="en-US" sz="2600" dirty="0"/>
              <a:t>He did not choose to eat with the upper echelon of Jewish society…</a:t>
            </a:r>
          </a:p>
          <a:p>
            <a:r>
              <a:rPr lang="en-US" altLang="en-US" sz="2800" dirty="0"/>
              <a:t>“The table ought to be the primary symbol of the Christian gathering. It represents hospitality, inclusivity, generosity, and grace.” Michael Frost</a:t>
            </a:r>
          </a:p>
        </p:txBody>
      </p:sp>
    </p:spTree>
    <p:extLst>
      <p:ext uri="{BB962C8B-B14F-4D97-AF65-F5344CB8AC3E}">
        <p14:creationId xmlns:p14="http://schemas.microsoft.com/office/powerpoint/2010/main" val="347684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87D39-6CCA-45DB-AF84-FAC656DDEDC3}"/>
              </a:ext>
            </a:extLst>
          </p:cNvPr>
          <p:cNvSpPr>
            <a:spLocks noGrp="1"/>
          </p:cNvSpPr>
          <p:nvPr>
            <p:ph idx="1"/>
          </p:nvPr>
        </p:nvSpPr>
        <p:spPr>
          <a:xfrm>
            <a:off x="838200" y="457200"/>
            <a:ext cx="10515600" cy="5719763"/>
          </a:xfrm>
        </p:spPr>
        <p:txBody>
          <a:bodyPr/>
          <a:lstStyle/>
          <a:p>
            <a:pPr marL="0" indent="0">
              <a:buNone/>
            </a:pPr>
            <a:r>
              <a:rPr lang="en-US" sz="3200" dirty="0"/>
              <a:t>“The act of Jesus was to reverse this structure: communion first, conversion second. His table fellowship with sinners implied no acquiescence in their sins, for the gratuity of the reign of God cancelled none of its demands. But in a world in which sinners stood ineluctably condemned, Jesus’ openness to them was irresistible. Contact triggered repentance; conversion flowered from communion. In the tense little world of ancient Palestine, where religious meanings were the warp and woof of the social order, this was a potent phenomenon.”</a:t>
            </a:r>
          </a:p>
          <a:p>
            <a:pPr marL="0" indent="0">
              <a:buNone/>
            </a:pPr>
            <a:r>
              <a:rPr lang="en-US" sz="2800" dirty="0"/>
              <a:t>- Ben Meyer, </a:t>
            </a:r>
            <a:r>
              <a:rPr lang="en-US" sz="2800" i="1" dirty="0"/>
              <a:t>The Aims of Jesus</a:t>
            </a:r>
            <a:endParaRPr lang="en-US" sz="2800" dirty="0"/>
          </a:p>
        </p:txBody>
      </p:sp>
    </p:spTree>
    <p:extLst>
      <p:ext uri="{BB962C8B-B14F-4D97-AF65-F5344CB8AC3E}">
        <p14:creationId xmlns:p14="http://schemas.microsoft.com/office/powerpoint/2010/main" val="16350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FEDF-00F5-44C4-8801-56B8ED2A8BE9}"/>
              </a:ext>
            </a:extLst>
          </p:cNvPr>
          <p:cNvSpPr>
            <a:spLocks noGrp="1"/>
          </p:cNvSpPr>
          <p:nvPr>
            <p:ph type="title"/>
          </p:nvPr>
        </p:nvSpPr>
        <p:spPr/>
        <p:txBody>
          <a:bodyPr/>
          <a:lstStyle/>
          <a:p>
            <a:r>
              <a:rPr lang="en-US" dirty="0"/>
              <a:t>EAT</a:t>
            </a:r>
          </a:p>
        </p:txBody>
      </p:sp>
      <p:sp>
        <p:nvSpPr>
          <p:cNvPr id="3" name="Content Placeholder 2">
            <a:extLst>
              <a:ext uri="{FF2B5EF4-FFF2-40B4-BE49-F238E27FC236}">
                <a16:creationId xmlns:a16="http://schemas.microsoft.com/office/drawing/2014/main" id="{FC6793FA-7A4D-44E9-97A3-7828E76FD489}"/>
              </a:ext>
            </a:extLst>
          </p:cNvPr>
          <p:cNvSpPr>
            <a:spLocks noGrp="1"/>
          </p:cNvSpPr>
          <p:nvPr>
            <p:ph idx="1"/>
          </p:nvPr>
        </p:nvSpPr>
        <p:spPr/>
        <p:txBody>
          <a:bodyPr/>
          <a:lstStyle/>
          <a:p>
            <a:r>
              <a:rPr lang="en-US" sz="3200" dirty="0"/>
              <a:t>Belong Before Belief</a:t>
            </a:r>
          </a:p>
          <a:p>
            <a:pPr lvl="1"/>
            <a:r>
              <a:rPr lang="en-US" sz="2800" dirty="0"/>
              <a:t>This principle says that we bring people into our lives, seeking for them to belong before expecting them to believe.</a:t>
            </a:r>
          </a:p>
          <a:p>
            <a:pPr lvl="1"/>
            <a:r>
              <a:rPr lang="en-US" sz="2800" dirty="0"/>
              <a:t>We cannot expect to understand others until we are part of their lives, and we cannot expect others to understand us until they are part of our lives.</a:t>
            </a:r>
          </a:p>
        </p:txBody>
      </p:sp>
    </p:spTree>
    <p:extLst>
      <p:ext uri="{BB962C8B-B14F-4D97-AF65-F5344CB8AC3E}">
        <p14:creationId xmlns:p14="http://schemas.microsoft.com/office/powerpoint/2010/main" val="74521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814BF-69B6-4A60-BFCE-D64EB9A09EF1}"/>
              </a:ext>
            </a:extLst>
          </p:cNvPr>
          <p:cNvSpPr>
            <a:spLocks noGrp="1"/>
          </p:cNvSpPr>
          <p:nvPr>
            <p:ph idx="1"/>
          </p:nvPr>
        </p:nvSpPr>
        <p:spPr>
          <a:xfrm>
            <a:off x="838200" y="533400"/>
            <a:ext cx="10515600" cy="5643563"/>
          </a:xfrm>
        </p:spPr>
        <p:txBody>
          <a:bodyPr/>
          <a:lstStyle/>
          <a:p>
            <a:pPr marL="0" indent="0">
              <a:buNone/>
            </a:pPr>
            <a:r>
              <a:rPr lang="en-US" altLang="en-US" sz="4000" dirty="0">
                <a:solidFill>
                  <a:srgbClr val="FFFFFF"/>
                </a:solidFill>
                <a:latin typeface="DIN Condensed" charset="0"/>
                <a:ea typeface="DIN Condensed" charset="0"/>
                <a:cs typeface="DIN Condensed" charset="0"/>
                <a:sym typeface="DIN Condensed" charset="0"/>
              </a:rPr>
              <a:t>“Sharing meals together on a regular basis is one of the most sacred practices we can engage in as believers. Missional hospitality is a tremendous opportunity to extend the kingdom of God…. If every Christian household regularly invited a stranger or a poor person into their home once a week, we would literally change the world by eating!”</a:t>
            </a:r>
          </a:p>
          <a:p>
            <a:pPr marL="0" indent="0">
              <a:buNone/>
            </a:pPr>
            <a:r>
              <a:rPr lang="en-US" altLang="en-US" sz="3200" dirty="0">
                <a:latin typeface="DIN Condensed" charset="0"/>
                <a:ea typeface="DIN Condensed" charset="0"/>
                <a:cs typeface="DIN Condensed" charset="0"/>
                <a:sym typeface="DIN Condensed" charset="0"/>
              </a:rPr>
              <a:t>Alan Hirsch and Lance Ford, “Right Here, Right Now”</a:t>
            </a:r>
          </a:p>
        </p:txBody>
      </p:sp>
    </p:spTree>
    <p:extLst>
      <p:ext uri="{BB962C8B-B14F-4D97-AF65-F5344CB8AC3E}">
        <p14:creationId xmlns:p14="http://schemas.microsoft.com/office/powerpoint/2010/main" val="283408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2746-5317-4F6B-B6EA-5FD155E1767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E8BB4DF7-22A5-4F7E-B2E7-C20ED0EB67B3}"/>
              </a:ext>
            </a:extLst>
          </p:cNvPr>
          <p:cNvSpPr>
            <a:spLocks noGrp="1"/>
          </p:cNvSpPr>
          <p:nvPr>
            <p:ph idx="1"/>
          </p:nvPr>
        </p:nvSpPr>
        <p:spPr/>
        <p:txBody>
          <a:bodyPr/>
          <a:lstStyle/>
          <a:p>
            <a:r>
              <a:rPr lang="en-US" altLang="en-US" sz="2800" dirty="0"/>
              <a:t>Remember that our goal for this class is to develop a missionary </a:t>
            </a:r>
            <a:r>
              <a:rPr lang="en-US" altLang="en-US" sz="2800" i="1" dirty="0">
                <a:latin typeface="Avenir Next" charset="0"/>
                <a:ea typeface="Avenir Next" charset="0"/>
                <a:cs typeface="Avenir Next" charset="0"/>
                <a:sym typeface="Avenir Next" charset="0"/>
              </a:rPr>
              <a:t>lifestyle</a:t>
            </a:r>
            <a:r>
              <a:rPr lang="en-US" altLang="en-US" sz="2800" dirty="0"/>
              <a:t>, not learn a method or presentation.</a:t>
            </a:r>
          </a:p>
          <a:p>
            <a:pPr lvl="1"/>
            <a:r>
              <a:rPr lang="en-US" altLang="en-US" sz="2600" dirty="0"/>
              <a:t>Since we want to live a missionary lifestyle we must develop the character and habits of a missionary. </a:t>
            </a:r>
          </a:p>
          <a:p>
            <a:r>
              <a:rPr lang="en-US" altLang="en-US" sz="2800" dirty="0"/>
              <a:t>At the end of our last class we briefly introduced the BELLS missional habits. Today we will cover the first two in depth. </a:t>
            </a:r>
          </a:p>
        </p:txBody>
      </p:sp>
    </p:spTree>
    <p:extLst>
      <p:ext uri="{BB962C8B-B14F-4D97-AF65-F5344CB8AC3E}">
        <p14:creationId xmlns:p14="http://schemas.microsoft.com/office/powerpoint/2010/main" val="386421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C8364-9F4B-4493-9CC7-9815C5FB428A}"/>
              </a:ext>
            </a:extLst>
          </p:cNvPr>
          <p:cNvSpPr>
            <a:spLocks noGrp="1"/>
          </p:cNvSpPr>
          <p:nvPr>
            <p:ph type="title"/>
          </p:nvPr>
        </p:nvSpPr>
        <p:spPr/>
        <p:txBody>
          <a:bodyPr/>
          <a:lstStyle/>
          <a:p>
            <a:r>
              <a:rPr lang="en-US" dirty="0"/>
              <a:t>EAT</a:t>
            </a:r>
          </a:p>
        </p:txBody>
      </p:sp>
      <p:sp>
        <p:nvSpPr>
          <p:cNvPr id="3" name="Content Placeholder 2">
            <a:extLst>
              <a:ext uri="{FF2B5EF4-FFF2-40B4-BE49-F238E27FC236}">
                <a16:creationId xmlns:a16="http://schemas.microsoft.com/office/drawing/2014/main" id="{5A32D8E9-ECEA-49CA-8F2F-06950E4A0C66}"/>
              </a:ext>
            </a:extLst>
          </p:cNvPr>
          <p:cNvSpPr>
            <a:spLocks noGrp="1"/>
          </p:cNvSpPr>
          <p:nvPr>
            <p:ph idx="1"/>
          </p:nvPr>
        </p:nvSpPr>
        <p:spPr>
          <a:xfrm>
            <a:off x="838200" y="1600200"/>
            <a:ext cx="10515600" cy="4724400"/>
          </a:xfrm>
        </p:spPr>
        <p:txBody>
          <a:bodyPr>
            <a:normAutofit lnSpcReduction="10000"/>
          </a:bodyPr>
          <a:lstStyle/>
          <a:p>
            <a:r>
              <a:rPr lang="en-US" altLang="en-US" sz="3000" dirty="0"/>
              <a:t>A couple of pointers:</a:t>
            </a:r>
          </a:p>
          <a:p>
            <a:r>
              <a:rPr lang="en-US" altLang="en-US" sz="3000" dirty="0"/>
              <a:t>First, challenge yourself by eating with people who are very different from you.</a:t>
            </a:r>
          </a:p>
          <a:p>
            <a:pPr lvl="1"/>
            <a:r>
              <a:rPr lang="en-US" altLang="en-US" sz="2800" dirty="0"/>
              <a:t>Anyone can share meals with their friends… </a:t>
            </a:r>
          </a:p>
          <a:p>
            <a:r>
              <a:rPr lang="en-US" altLang="en-US" sz="3000" dirty="0"/>
              <a:t>Second, remember that hospitality is a powerful tool to share the gospel.</a:t>
            </a:r>
          </a:p>
          <a:p>
            <a:r>
              <a:rPr lang="en-US" altLang="en-US" sz="3200" dirty="0"/>
              <a:t>Third, remind yourself that hospitality is not about impressing your guest.</a:t>
            </a:r>
          </a:p>
          <a:p>
            <a:r>
              <a:rPr lang="en-US" altLang="en-US" sz="3000" dirty="0"/>
              <a:t>Fourth, if you can’t do a meal then share a cup of coffee.</a:t>
            </a:r>
          </a:p>
        </p:txBody>
      </p:sp>
    </p:spTree>
    <p:extLst>
      <p:ext uri="{BB962C8B-B14F-4D97-AF65-F5344CB8AC3E}">
        <p14:creationId xmlns:p14="http://schemas.microsoft.com/office/powerpoint/2010/main" val="140853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10F7-492A-4572-A443-EDDBE107156E}"/>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E1B5994B-6A7E-43D8-BFBE-0FF5AB5433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4527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110F-402F-4319-AF23-26147A5022CA}"/>
              </a:ext>
            </a:extLst>
          </p:cNvPr>
          <p:cNvSpPr>
            <a:spLocks noGrp="1"/>
          </p:cNvSpPr>
          <p:nvPr>
            <p:ph type="title"/>
          </p:nvPr>
        </p:nvSpPr>
        <p:spPr>
          <a:xfrm>
            <a:off x="841248" y="3124200"/>
            <a:ext cx="9601200" cy="1838519"/>
          </a:xfrm>
        </p:spPr>
        <p:txBody>
          <a:bodyPr/>
          <a:lstStyle/>
          <a:p>
            <a:r>
              <a:rPr lang="en-US" dirty="0"/>
              <a:t>BLESS</a:t>
            </a:r>
          </a:p>
        </p:txBody>
      </p:sp>
      <p:sp>
        <p:nvSpPr>
          <p:cNvPr id="3" name="Text Placeholder 2">
            <a:extLst>
              <a:ext uri="{FF2B5EF4-FFF2-40B4-BE49-F238E27FC236}">
                <a16:creationId xmlns:a16="http://schemas.microsoft.com/office/drawing/2014/main" id="{B23E0487-7D08-4574-B0F0-053505BCD923}"/>
              </a:ext>
            </a:extLst>
          </p:cNvPr>
          <p:cNvSpPr>
            <a:spLocks noGrp="1"/>
          </p:cNvSpPr>
          <p:nvPr>
            <p:ph type="body" idx="1"/>
          </p:nvPr>
        </p:nvSpPr>
        <p:spPr>
          <a:xfrm>
            <a:off x="841248" y="4962719"/>
            <a:ext cx="10969752" cy="980881"/>
          </a:xfrm>
        </p:spPr>
        <p:txBody>
          <a:bodyPr>
            <a:noAutofit/>
          </a:bodyPr>
          <a:lstStyle/>
          <a:p>
            <a:r>
              <a:rPr lang="en-US" sz="2800" dirty="0"/>
              <a:t>I will bless 3 people this week, 1 of whom is not a member of my church</a:t>
            </a:r>
          </a:p>
        </p:txBody>
      </p:sp>
    </p:spTree>
    <p:extLst>
      <p:ext uri="{BB962C8B-B14F-4D97-AF65-F5344CB8AC3E}">
        <p14:creationId xmlns:p14="http://schemas.microsoft.com/office/powerpoint/2010/main" val="165727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0DC7-CECF-444F-A0F3-C3A87E5304E5}"/>
              </a:ext>
            </a:extLst>
          </p:cNvPr>
          <p:cNvSpPr>
            <a:spLocks noGrp="1"/>
          </p:cNvSpPr>
          <p:nvPr>
            <p:ph type="title"/>
          </p:nvPr>
        </p:nvSpPr>
        <p:spPr/>
        <p:txBody>
          <a:bodyPr/>
          <a:lstStyle/>
          <a:p>
            <a:r>
              <a:rPr lang="en-US" dirty="0"/>
              <a:t>BLESS</a:t>
            </a:r>
          </a:p>
        </p:txBody>
      </p:sp>
      <p:sp>
        <p:nvSpPr>
          <p:cNvPr id="3" name="Content Placeholder 2">
            <a:extLst>
              <a:ext uri="{FF2B5EF4-FFF2-40B4-BE49-F238E27FC236}">
                <a16:creationId xmlns:a16="http://schemas.microsoft.com/office/drawing/2014/main" id="{FCD27E7F-AF5A-4FBD-86E6-365531014AC3}"/>
              </a:ext>
            </a:extLst>
          </p:cNvPr>
          <p:cNvSpPr>
            <a:spLocks noGrp="1"/>
          </p:cNvSpPr>
          <p:nvPr>
            <p:ph idx="1"/>
          </p:nvPr>
        </p:nvSpPr>
        <p:spPr/>
        <p:txBody>
          <a:bodyPr/>
          <a:lstStyle/>
          <a:p>
            <a:r>
              <a:rPr lang="en-US" altLang="en-US" sz="2800" dirty="0"/>
              <a:t>Your goal should be to bless </a:t>
            </a:r>
            <a:r>
              <a:rPr lang="en-US" altLang="en-US" sz="2800" i="1" dirty="0">
                <a:latin typeface="Avenir Next" charset="0"/>
                <a:ea typeface="Avenir Next" charset="0"/>
                <a:cs typeface="Avenir Next" charset="0"/>
                <a:sym typeface="Avenir Next" charset="0"/>
              </a:rPr>
              <a:t>at least</a:t>
            </a:r>
            <a:r>
              <a:rPr lang="en-US" altLang="en-US" sz="2800" dirty="0"/>
              <a:t> three people. At least one should be a member of our church. And at least one should be a non-Christian. </a:t>
            </a:r>
          </a:p>
          <a:p>
            <a:r>
              <a:rPr lang="en-US" altLang="en-US" sz="2800" dirty="0"/>
              <a:t>What does it mean to bless?</a:t>
            </a:r>
          </a:p>
          <a:p>
            <a:pPr lvl="1"/>
            <a:r>
              <a:rPr lang="en-US" altLang="en-US" sz="2600" dirty="0"/>
              <a:t>There’s a variety of definitions. But ‘to bless’ typically means to add value to someone’s life through either positive giving or relieving of a negative burden.</a:t>
            </a:r>
          </a:p>
        </p:txBody>
      </p:sp>
    </p:spTree>
    <p:extLst>
      <p:ext uri="{BB962C8B-B14F-4D97-AF65-F5344CB8AC3E}">
        <p14:creationId xmlns:p14="http://schemas.microsoft.com/office/powerpoint/2010/main" val="109165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F3E2-DCDB-4716-BE9B-32098D71CED2}"/>
              </a:ext>
            </a:extLst>
          </p:cNvPr>
          <p:cNvSpPr>
            <a:spLocks noGrp="1"/>
          </p:cNvSpPr>
          <p:nvPr>
            <p:ph type="title"/>
          </p:nvPr>
        </p:nvSpPr>
        <p:spPr/>
        <p:txBody>
          <a:bodyPr/>
          <a:lstStyle/>
          <a:p>
            <a:r>
              <a:rPr lang="en-US" dirty="0"/>
              <a:t>BLESS</a:t>
            </a:r>
          </a:p>
        </p:txBody>
      </p:sp>
      <p:sp>
        <p:nvSpPr>
          <p:cNvPr id="3" name="Content Placeholder 2">
            <a:extLst>
              <a:ext uri="{FF2B5EF4-FFF2-40B4-BE49-F238E27FC236}">
                <a16:creationId xmlns:a16="http://schemas.microsoft.com/office/drawing/2014/main" id="{85644AE4-2949-45EE-8E2A-AF7987564CF6}"/>
              </a:ext>
            </a:extLst>
          </p:cNvPr>
          <p:cNvSpPr>
            <a:spLocks noGrp="1"/>
          </p:cNvSpPr>
          <p:nvPr>
            <p:ph idx="1"/>
          </p:nvPr>
        </p:nvSpPr>
        <p:spPr/>
        <p:txBody>
          <a:bodyPr/>
          <a:lstStyle/>
          <a:p>
            <a:r>
              <a:rPr lang="en-US" altLang="en-US" sz="2800" dirty="0"/>
              <a:t>Let’s look at three ways that you can bless someone:</a:t>
            </a:r>
          </a:p>
          <a:p>
            <a:r>
              <a:rPr lang="en-US" altLang="en-US" sz="2800" dirty="0"/>
              <a:t>First, through </a:t>
            </a:r>
            <a:r>
              <a:rPr lang="en-US" altLang="en-US" sz="2800" i="1" dirty="0">
                <a:latin typeface="Avenir Next" charset="0"/>
                <a:ea typeface="Avenir Next" charset="0"/>
                <a:cs typeface="Avenir Next" charset="0"/>
                <a:sym typeface="Avenir Next" charset="0"/>
              </a:rPr>
              <a:t>words of affirmation</a:t>
            </a:r>
            <a:r>
              <a:rPr lang="en-US" altLang="en-US" sz="2800" dirty="0"/>
              <a:t>.</a:t>
            </a:r>
          </a:p>
          <a:p>
            <a:pPr lvl="1"/>
            <a:r>
              <a:rPr lang="en-US" altLang="en-US" sz="2600" dirty="0"/>
              <a:t>“Words of affirmation” is a broad term for any speech that is encouraging or consoling. </a:t>
            </a:r>
          </a:p>
          <a:p>
            <a:pPr lvl="1"/>
            <a:r>
              <a:rPr lang="en-US" altLang="en-US" sz="2600" dirty="0"/>
              <a:t>Michael Frost recommends, “Send them a note, write them an e-mail, or text them. Send them some words of affirmation and encouragement. Let them know you’ve noticed something worthwhile about them.”</a:t>
            </a:r>
          </a:p>
        </p:txBody>
      </p:sp>
    </p:spTree>
    <p:extLst>
      <p:ext uri="{BB962C8B-B14F-4D97-AF65-F5344CB8AC3E}">
        <p14:creationId xmlns:p14="http://schemas.microsoft.com/office/powerpoint/2010/main" val="87473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A83E4B2-7C9F-4F0C-A577-5D9D6B9D8A9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1" y="17048"/>
            <a:ext cx="6019801" cy="6842509"/>
          </a:xfrm>
        </p:spPr>
      </p:pic>
      <p:sp>
        <p:nvSpPr>
          <p:cNvPr id="4" name="Content Placeholder 3">
            <a:extLst>
              <a:ext uri="{FF2B5EF4-FFF2-40B4-BE49-F238E27FC236}">
                <a16:creationId xmlns:a16="http://schemas.microsoft.com/office/drawing/2014/main" id="{12D5250B-15FA-444A-AAC8-A9A3AF420F44}"/>
              </a:ext>
            </a:extLst>
          </p:cNvPr>
          <p:cNvSpPr>
            <a:spLocks noGrp="1"/>
          </p:cNvSpPr>
          <p:nvPr>
            <p:ph sz="half" idx="2"/>
          </p:nvPr>
        </p:nvSpPr>
        <p:spPr>
          <a:xfrm>
            <a:off x="6096000" y="228600"/>
            <a:ext cx="5562600" cy="6172200"/>
          </a:xfrm>
        </p:spPr>
        <p:txBody>
          <a:bodyPr/>
          <a:lstStyle/>
          <a:p>
            <a:pPr marL="0" indent="0">
              <a:buNone/>
            </a:pPr>
            <a:r>
              <a:rPr lang="en-US" altLang="en-US" sz="2800" dirty="0">
                <a:solidFill>
                  <a:srgbClr val="FFFFFF"/>
                </a:solidFill>
                <a:latin typeface="DIN Condensed" charset="0"/>
                <a:ea typeface="DIN Condensed" charset="0"/>
                <a:cs typeface="DIN Condensed" charset="0"/>
                <a:sym typeface="DIN Condensed" charset="0"/>
              </a:rPr>
              <a:t>“Encouragement requires empathy and seeing the world from [another’s] perspective. we must first learn what is important to [the other]. Only then can we give encouragement. With verbal encouragement, we are trying to communicate, ‘I know. I care. I am with you. How can I help?’ We are trying to show that we believe in [the person] and in [his or her] abilities. We are giving credit and praise.”</a:t>
            </a:r>
          </a:p>
          <a:p>
            <a:pPr marL="0" indent="0">
              <a:buNone/>
            </a:pPr>
            <a:r>
              <a:rPr lang="en-US" sz="2800" dirty="0"/>
              <a:t>-Gary </a:t>
            </a:r>
            <a:r>
              <a:rPr lang="en-US" sz="2800" dirty="0" err="1"/>
              <a:t>Champman</a:t>
            </a:r>
            <a:r>
              <a:rPr lang="en-US" sz="2800" dirty="0"/>
              <a:t>, </a:t>
            </a:r>
            <a:r>
              <a:rPr lang="en-US" sz="2800" i="1" dirty="0"/>
              <a:t>The Five Love Languages</a:t>
            </a:r>
            <a:endParaRPr lang="en-US" sz="2800" dirty="0"/>
          </a:p>
        </p:txBody>
      </p:sp>
    </p:spTree>
    <p:extLst>
      <p:ext uri="{BB962C8B-B14F-4D97-AF65-F5344CB8AC3E}">
        <p14:creationId xmlns:p14="http://schemas.microsoft.com/office/powerpoint/2010/main" val="120270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2B34-A04F-470B-BF73-F1E15F49F2E6}"/>
              </a:ext>
            </a:extLst>
          </p:cNvPr>
          <p:cNvSpPr>
            <a:spLocks noGrp="1"/>
          </p:cNvSpPr>
          <p:nvPr>
            <p:ph type="title"/>
          </p:nvPr>
        </p:nvSpPr>
        <p:spPr/>
        <p:txBody>
          <a:bodyPr/>
          <a:lstStyle/>
          <a:p>
            <a:r>
              <a:rPr lang="en-US" dirty="0"/>
              <a:t>BLESS</a:t>
            </a:r>
          </a:p>
        </p:txBody>
      </p:sp>
      <p:sp>
        <p:nvSpPr>
          <p:cNvPr id="3" name="Content Placeholder 2">
            <a:extLst>
              <a:ext uri="{FF2B5EF4-FFF2-40B4-BE49-F238E27FC236}">
                <a16:creationId xmlns:a16="http://schemas.microsoft.com/office/drawing/2014/main" id="{DD8C9892-72A9-43D1-9E06-C0DF40D4729B}"/>
              </a:ext>
            </a:extLst>
          </p:cNvPr>
          <p:cNvSpPr>
            <a:spLocks noGrp="1"/>
          </p:cNvSpPr>
          <p:nvPr>
            <p:ph idx="1"/>
          </p:nvPr>
        </p:nvSpPr>
        <p:spPr/>
        <p:txBody>
          <a:bodyPr/>
          <a:lstStyle/>
          <a:p>
            <a:r>
              <a:rPr lang="en-US" altLang="en-US" sz="2800" dirty="0"/>
              <a:t>Second, through </a:t>
            </a:r>
            <a:r>
              <a:rPr lang="en-US" altLang="en-US" sz="2800" i="1" dirty="0">
                <a:latin typeface="Avenir Next" charset="0"/>
                <a:ea typeface="Avenir Next" charset="0"/>
                <a:cs typeface="Avenir Next" charset="0"/>
                <a:sym typeface="Avenir Next" charset="0"/>
              </a:rPr>
              <a:t>acts of kindness</a:t>
            </a:r>
            <a:r>
              <a:rPr lang="en-US" altLang="en-US" sz="2800" dirty="0"/>
              <a:t>. </a:t>
            </a:r>
          </a:p>
          <a:p>
            <a:pPr lvl="1"/>
            <a:r>
              <a:rPr lang="en-US" altLang="en-US" sz="2600" dirty="0"/>
              <a:t>Do something that lightens someone’s load.</a:t>
            </a:r>
          </a:p>
          <a:p>
            <a:r>
              <a:rPr lang="en-US" altLang="en-US" sz="2800" dirty="0"/>
              <a:t>Third, through </a:t>
            </a:r>
            <a:r>
              <a:rPr lang="en-US" altLang="en-US" sz="2800" i="1" dirty="0">
                <a:latin typeface="Avenir Next" charset="0"/>
                <a:ea typeface="Avenir Next" charset="0"/>
                <a:cs typeface="Avenir Next" charset="0"/>
                <a:sym typeface="Avenir Next" charset="0"/>
              </a:rPr>
              <a:t>giving gifts</a:t>
            </a:r>
            <a:r>
              <a:rPr lang="en-US" altLang="en-US" sz="2800" dirty="0"/>
              <a:t>.</a:t>
            </a:r>
          </a:p>
          <a:p>
            <a:pPr lvl="1"/>
            <a:r>
              <a:rPr lang="en-US" altLang="en-US" sz="2600" dirty="0"/>
              <a:t>Don’t give them just anything. Give them something that communicates thoughtfulness and love. Give them something that shows them that they are known, cared for, and valued.</a:t>
            </a:r>
          </a:p>
          <a:p>
            <a:r>
              <a:rPr lang="en-US" altLang="en-US" sz="2800" dirty="0"/>
              <a:t>Missionaries who take the initial step of blessing and then share the gospel have been found to be more effective than those who do not begin with blessing.</a:t>
            </a:r>
          </a:p>
        </p:txBody>
      </p:sp>
    </p:spTree>
    <p:extLst>
      <p:ext uri="{BB962C8B-B14F-4D97-AF65-F5344CB8AC3E}">
        <p14:creationId xmlns:p14="http://schemas.microsoft.com/office/powerpoint/2010/main" val="309400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659A-1A56-4AE8-A4E8-33DC9A5CF817}"/>
              </a:ext>
            </a:extLst>
          </p:cNvPr>
          <p:cNvSpPr>
            <a:spLocks noGrp="1"/>
          </p:cNvSpPr>
          <p:nvPr>
            <p:ph type="title"/>
          </p:nvPr>
        </p:nvSpPr>
        <p:spPr/>
        <p:txBody>
          <a:bodyPr/>
          <a:lstStyle/>
          <a:p>
            <a:r>
              <a:rPr lang="en-US" dirty="0"/>
              <a:t>BLESS</a:t>
            </a:r>
          </a:p>
        </p:txBody>
      </p:sp>
      <p:sp>
        <p:nvSpPr>
          <p:cNvPr id="3" name="Content Placeholder 2">
            <a:extLst>
              <a:ext uri="{FF2B5EF4-FFF2-40B4-BE49-F238E27FC236}">
                <a16:creationId xmlns:a16="http://schemas.microsoft.com/office/drawing/2014/main" id="{4477756B-B99F-41AB-8E4F-73C8E26D7F90}"/>
              </a:ext>
            </a:extLst>
          </p:cNvPr>
          <p:cNvSpPr>
            <a:spLocks noGrp="1"/>
          </p:cNvSpPr>
          <p:nvPr>
            <p:ph idx="1"/>
          </p:nvPr>
        </p:nvSpPr>
        <p:spPr/>
        <p:txBody>
          <a:bodyPr/>
          <a:lstStyle/>
          <a:p>
            <a:r>
              <a:rPr lang="en-US" altLang="en-US" sz="2800" dirty="0"/>
              <a:t>A few cautions about blessing:</a:t>
            </a:r>
          </a:p>
          <a:p>
            <a:r>
              <a:rPr lang="en-US" altLang="en-US" sz="2800" dirty="0"/>
              <a:t>First, don’t be generous merely so that you will get a chance to convert the person. </a:t>
            </a:r>
          </a:p>
          <a:p>
            <a:pPr lvl="1"/>
            <a:r>
              <a:rPr lang="en-US" altLang="en-US" sz="2600" dirty="0"/>
              <a:t>Sharing the gospel is the hoped-for goal. But you should be willing to bless someone for the sake of the blessing itself.</a:t>
            </a:r>
          </a:p>
          <a:p>
            <a:pPr lvl="1"/>
            <a:r>
              <a:rPr lang="en-US" altLang="en-US" sz="2600" dirty="0"/>
              <a:t>Remember Julian’s complaint against the “impious Galileans”?</a:t>
            </a:r>
          </a:p>
          <a:p>
            <a:pPr lvl="1"/>
            <a:r>
              <a:rPr lang="en-US" altLang="en-US" sz="2600" dirty="0"/>
              <a:t>They were living a lifestyle. It was habitual.</a:t>
            </a:r>
          </a:p>
        </p:txBody>
      </p:sp>
    </p:spTree>
    <p:extLst>
      <p:ext uri="{BB962C8B-B14F-4D97-AF65-F5344CB8AC3E}">
        <p14:creationId xmlns:p14="http://schemas.microsoft.com/office/powerpoint/2010/main" val="318084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E621-62BB-4022-A1E4-4B6FB13B3B57}"/>
              </a:ext>
            </a:extLst>
          </p:cNvPr>
          <p:cNvSpPr>
            <a:spLocks noGrp="1"/>
          </p:cNvSpPr>
          <p:nvPr>
            <p:ph type="title"/>
          </p:nvPr>
        </p:nvSpPr>
        <p:spPr/>
        <p:txBody>
          <a:bodyPr/>
          <a:lstStyle/>
          <a:p>
            <a:r>
              <a:rPr lang="en-US" dirty="0"/>
              <a:t>BLESS</a:t>
            </a:r>
          </a:p>
        </p:txBody>
      </p:sp>
      <p:sp>
        <p:nvSpPr>
          <p:cNvPr id="3" name="Content Placeholder 2">
            <a:extLst>
              <a:ext uri="{FF2B5EF4-FFF2-40B4-BE49-F238E27FC236}">
                <a16:creationId xmlns:a16="http://schemas.microsoft.com/office/drawing/2014/main" id="{EA1446B9-6A6F-4953-A20C-0679D3E5F72B}"/>
              </a:ext>
            </a:extLst>
          </p:cNvPr>
          <p:cNvSpPr>
            <a:spLocks noGrp="1"/>
          </p:cNvSpPr>
          <p:nvPr>
            <p:ph idx="1"/>
          </p:nvPr>
        </p:nvSpPr>
        <p:spPr/>
        <p:txBody>
          <a:bodyPr/>
          <a:lstStyle/>
          <a:p>
            <a:r>
              <a:rPr lang="en-US" altLang="en-US" sz="2800" dirty="0"/>
              <a:t>Second, remember that a good blessing causes the recipient to </a:t>
            </a:r>
            <a:r>
              <a:rPr lang="en-US" altLang="en-US" sz="2800" i="1" dirty="0">
                <a:latin typeface="Avenir Next" charset="0"/>
                <a:ea typeface="Avenir Next" charset="0"/>
                <a:cs typeface="Avenir Next" charset="0"/>
                <a:sym typeface="Avenir Next" charset="0"/>
              </a:rPr>
              <a:t>feel blessed</a:t>
            </a:r>
            <a:r>
              <a:rPr lang="en-US" altLang="en-US" sz="2800" dirty="0"/>
              <a:t>.</a:t>
            </a:r>
          </a:p>
          <a:p>
            <a:pPr lvl="1"/>
            <a:r>
              <a:rPr lang="en-US" altLang="en-US" sz="2600" dirty="0"/>
              <a:t>The person should not feel manipulated or used by the blessing (Phil. 2:3-4).</a:t>
            </a:r>
          </a:p>
          <a:p>
            <a:pPr lvl="1"/>
            <a:r>
              <a:rPr lang="en-US" altLang="en-US" sz="2600" dirty="0"/>
              <a:t>“When the missionaries arrived, the Africans had the land and the missionaries had the Bible. They taught us how to pray with our eyes closed. When we opened them, they had the land and we had the Bible.” </a:t>
            </a:r>
            <a:r>
              <a:rPr lang="en-US" altLang="en-US" sz="2600" dirty="0" err="1"/>
              <a:t>Jomo</a:t>
            </a:r>
            <a:r>
              <a:rPr lang="en-US" altLang="en-US" sz="2600" dirty="0"/>
              <a:t> Kenyatta. Don’t be a colonizer!</a:t>
            </a:r>
          </a:p>
        </p:txBody>
      </p:sp>
    </p:spTree>
    <p:extLst>
      <p:ext uri="{BB962C8B-B14F-4D97-AF65-F5344CB8AC3E}">
        <p14:creationId xmlns:p14="http://schemas.microsoft.com/office/powerpoint/2010/main" val="393533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1900</TotalTime>
  <Words>1527</Words>
  <Application>Microsoft Office PowerPoint</Application>
  <PresentationFormat>Widescreen</PresentationFormat>
  <Paragraphs>93</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vt:lpstr>
      <vt:lpstr>Century Schoolbook</vt:lpstr>
      <vt:lpstr>DIN Condensed</vt:lpstr>
      <vt:lpstr>CITY SKETCH 16X9</vt:lpstr>
      <vt:lpstr>MISSIONAL LIVING: BLESS &amp; EAT</vt:lpstr>
      <vt:lpstr>INTRODUCTION</vt:lpstr>
      <vt:lpstr>BLESS</vt:lpstr>
      <vt:lpstr>BLESS</vt:lpstr>
      <vt:lpstr>BLESS</vt:lpstr>
      <vt:lpstr>PowerPoint Presentation</vt:lpstr>
      <vt:lpstr>BLESS</vt:lpstr>
      <vt:lpstr>BLESS</vt:lpstr>
      <vt:lpstr>BLESS</vt:lpstr>
      <vt:lpstr>BLESS</vt:lpstr>
      <vt:lpstr>EAT</vt:lpstr>
      <vt:lpstr>EAT</vt:lpstr>
      <vt:lpstr>PowerPoint Presentation</vt:lpstr>
      <vt:lpstr>EAT</vt:lpstr>
      <vt:lpstr>EAT</vt:lpstr>
      <vt:lpstr>EAT</vt:lpstr>
      <vt:lpstr>PowerPoint Presentation</vt:lpstr>
      <vt:lpstr>EAT</vt:lpstr>
      <vt:lpstr>PowerPoint Presentation</vt:lpstr>
      <vt:lpstr>EAT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MISSIONAL LIVING: INTRODUCTION</dc:title>
  <dc:creator>Forrest Price</dc:creator>
  <cp:lastModifiedBy>Forrest Price</cp:lastModifiedBy>
  <cp:revision>23</cp:revision>
  <dcterms:created xsi:type="dcterms:W3CDTF">2018-08-01T16:45:38Z</dcterms:created>
  <dcterms:modified xsi:type="dcterms:W3CDTF">2018-08-12T15:07:03Z</dcterms:modified>
</cp:coreProperties>
</file>