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9" r:id="rId3"/>
    <p:sldId id="257" r:id="rId4"/>
    <p:sldId id="279" r:id="rId5"/>
    <p:sldId id="281" r:id="rId6"/>
    <p:sldId id="282" r:id="rId7"/>
    <p:sldId id="283" r:id="rId8"/>
    <p:sldId id="284" r:id="rId9"/>
    <p:sldId id="285" r:id="rId10"/>
    <p:sldId id="286" r:id="rId11"/>
    <p:sldId id="278" r:id="rId12"/>
    <p:sldId id="280" r:id="rId13"/>
    <p:sldId id="287" r:id="rId14"/>
    <p:sldId id="288" r:id="rId15"/>
    <p:sldId id="289" r:id="rId16"/>
    <p:sldId id="290" r:id="rId17"/>
    <p:sldId id="291" r:id="rId18"/>
    <p:sldId id="292" r:id="rId19"/>
    <p:sldId id="293" r:id="rId20"/>
    <p:sldId id="294" r:id="rId21"/>
    <p:sldId id="295" r:id="rId22"/>
    <p:sldId id="29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91" autoAdjust="0"/>
  </p:normalViewPr>
  <p:slideViewPr>
    <p:cSldViewPr>
      <p:cViewPr varScale="1">
        <p:scale>
          <a:sx n="69" d="100"/>
          <a:sy n="69" d="100"/>
        </p:scale>
        <p:origin x="696" y="66"/>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2/22/2019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2/22/2019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20</a:t>
            </a:fld>
            <a:endParaRPr lang="en-US"/>
          </a:p>
        </p:txBody>
      </p:sp>
    </p:spTree>
    <p:extLst>
      <p:ext uri="{BB962C8B-B14F-4D97-AF65-F5344CB8AC3E}">
        <p14:creationId xmlns:p14="http://schemas.microsoft.com/office/powerpoint/2010/main" val="849147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2/22/2019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2/22/2019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2/22/2019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2/22/2019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2/22/2019</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2/22/2019</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2/22/2019</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2/22/2019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2/22/2019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2/22/2019</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What Is A Healthy Church? Part 2</a:t>
            </a:r>
          </a:p>
        </p:txBody>
      </p:sp>
      <p:sp>
        <p:nvSpPr>
          <p:cNvPr id="3" name="Subtitle 2"/>
          <p:cNvSpPr>
            <a:spLocks noGrp="1"/>
          </p:cNvSpPr>
          <p:nvPr>
            <p:ph type="subTitle" idx="1"/>
          </p:nvPr>
        </p:nvSpPr>
        <p:spPr/>
        <p:txBody>
          <a:bodyPr/>
          <a:lstStyle/>
          <a:p>
            <a:r>
              <a:rPr lang="en-US" dirty="0"/>
              <a:t>CITY SESSIONS</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93D6-B7B2-4CE2-B3A9-0CE9C30396F1}"/>
              </a:ext>
            </a:extLst>
          </p:cNvPr>
          <p:cNvSpPr>
            <a:spLocks noGrp="1"/>
          </p:cNvSpPr>
          <p:nvPr>
            <p:ph type="title"/>
          </p:nvPr>
        </p:nvSpPr>
        <p:spPr/>
        <p:txBody>
          <a:bodyPr/>
          <a:lstStyle/>
          <a:p>
            <a:r>
              <a:rPr lang="en-US" dirty="0"/>
              <a:t>Biblical Understanding of the Gospel</a:t>
            </a:r>
          </a:p>
        </p:txBody>
      </p:sp>
      <p:sp>
        <p:nvSpPr>
          <p:cNvPr id="3" name="Content Placeholder 2">
            <a:extLst>
              <a:ext uri="{FF2B5EF4-FFF2-40B4-BE49-F238E27FC236}">
                <a16:creationId xmlns:a16="http://schemas.microsoft.com/office/drawing/2014/main" id="{73579D1C-ED7C-40D6-94C3-9B9C0279794D}"/>
              </a:ext>
            </a:extLst>
          </p:cNvPr>
          <p:cNvSpPr>
            <a:spLocks noGrp="1"/>
          </p:cNvSpPr>
          <p:nvPr>
            <p:ph idx="1"/>
          </p:nvPr>
        </p:nvSpPr>
        <p:spPr/>
        <p:txBody>
          <a:bodyPr>
            <a:normAutofit/>
          </a:bodyPr>
          <a:lstStyle/>
          <a:p>
            <a:r>
              <a:rPr lang="en-US" sz="2800" dirty="0"/>
              <a:t>Sixth, and last, we must guard the gospel.</a:t>
            </a:r>
          </a:p>
          <a:p>
            <a:pPr lvl="1"/>
            <a:r>
              <a:rPr lang="en-US" sz="2600" dirty="0"/>
              <a:t>The New Testament places this responsibility more on the congregation than even the pastors.</a:t>
            </a:r>
          </a:p>
          <a:p>
            <a:pPr lvl="1"/>
            <a:r>
              <a:rPr lang="en-US" sz="2600" dirty="0"/>
              <a:t>“But even if we or an angel from heaven should preach to you a gospel contrary to the one we preached to you, let him be accursed. As we have said before, so now I say again: If anybody is preaching to you a gospel contrary to the one you received, let him be eternally accursed.” Galatians 1:8-9</a:t>
            </a:r>
          </a:p>
          <a:p>
            <a:r>
              <a:rPr lang="en-US" sz="2800" dirty="0"/>
              <a:t>The gospel calls for a radical response. It calls for both faith and repentance.</a:t>
            </a:r>
          </a:p>
        </p:txBody>
      </p:sp>
    </p:spTree>
    <p:extLst>
      <p:ext uri="{BB962C8B-B14F-4D97-AF65-F5344CB8AC3E}">
        <p14:creationId xmlns:p14="http://schemas.microsoft.com/office/powerpoint/2010/main" val="220366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E8B9-1DC0-4048-9071-86FBA9EC288C}"/>
              </a:ext>
            </a:extLst>
          </p:cNvPr>
          <p:cNvSpPr>
            <a:spLocks noGrp="1"/>
          </p:cNvSpPr>
          <p:nvPr>
            <p:ph type="title"/>
          </p:nvPr>
        </p:nvSpPr>
        <p:spPr/>
        <p:txBody>
          <a:bodyPr/>
          <a:lstStyle/>
          <a:p>
            <a:r>
              <a:rPr lang="en-US" dirty="0"/>
              <a:t>4. Biblical Understanding of Conversion</a:t>
            </a:r>
          </a:p>
        </p:txBody>
      </p:sp>
      <p:sp>
        <p:nvSpPr>
          <p:cNvPr id="3" name="Text Placeholder 2">
            <a:extLst>
              <a:ext uri="{FF2B5EF4-FFF2-40B4-BE49-F238E27FC236}">
                <a16:creationId xmlns:a16="http://schemas.microsoft.com/office/drawing/2014/main" id="{75EF3D32-C5AB-4244-B25F-7978D78C41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477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B1C50-2EC9-4BD4-A86E-EA22EA975D91}"/>
              </a:ext>
            </a:extLst>
          </p:cNvPr>
          <p:cNvSpPr>
            <a:spLocks noGrp="1"/>
          </p:cNvSpPr>
          <p:nvPr>
            <p:ph type="title"/>
          </p:nvPr>
        </p:nvSpPr>
        <p:spPr/>
        <p:txBody>
          <a:bodyPr/>
          <a:lstStyle/>
          <a:p>
            <a:r>
              <a:rPr lang="en-US" dirty="0"/>
              <a:t>Biblical Understanding of Conversion</a:t>
            </a:r>
          </a:p>
        </p:txBody>
      </p:sp>
      <p:sp>
        <p:nvSpPr>
          <p:cNvPr id="3" name="Content Placeholder 2">
            <a:extLst>
              <a:ext uri="{FF2B5EF4-FFF2-40B4-BE49-F238E27FC236}">
                <a16:creationId xmlns:a16="http://schemas.microsoft.com/office/drawing/2014/main" id="{AD0E29B8-E177-491C-98C5-872E2FED0A8D}"/>
              </a:ext>
            </a:extLst>
          </p:cNvPr>
          <p:cNvSpPr>
            <a:spLocks noGrp="1"/>
          </p:cNvSpPr>
          <p:nvPr>
            <p:ph idx="1"/>
          </p:nvPr>
        </p:nvSpPr>
        <p:spPr/>
        <p:txBody>
          <a:bodyPr>
            <a:normAutofit lnSpcReduction="10000"/>
          </a:bodyPr>
          <a:lstStyle/>
          <a:p>
            <a:r>
              <a:rPr lang="en-US" sz="2800" dirty="0"/>
              <a:t>The world treats a need to change with great suspicion, but every human being feels a deep need for change.</a:t>
            </a:r>
          </a:p>
          <a:p>
            <a:r>
              <a:rPr lang="en-US" sz="2800" dirty="0"/>
              <a:t>“Human nature…is in a formative state. It is being changed into the image of the thing it loves.” – A. W. Tozer</a:t>
            </a:r>
          </a:p>
          <a:p>
            <a:r>
              <a:rPr lang="en-US" sz="2800" dirty="0"/>
              <a:t>When we encounter the true gospel, we must (and will) change.</a:t>
            </a:r>
          </a:p>
          <a:p>
            <a:pPr lvl="1"/>
            <a:r>
              <a:rPr lang="en-US" sz="2600" dirty="0"/>
              <a:t>This change is possible despite the world’s skepticism.</a:t>
            </a:r>
          </a:p>
          <a:p>
            <a:pPr lvl="1"/>
            <a:r>
              <a:rPr lang="en-US" sz="2600" dirty="0"/>
              <a:t>This change is possible by the power of the gospel message.</a:t>
            </a:r>
          </a:p>
          <a:p>
            <a:pPr lvl="1"/>
            <a:r>
              <a:rPr lang="en-US" sz="2600" dirty="0"/>
              <a:t>This change is not just an adjustment, but a full turn, a new life of worshipping God instead of ourselves.</a:t>
            </a:r>
          </a:p>
        </p:txBody>
      </p:sp>
    </p:spTree>
    <p:extLst>
      <p:ext uri="{BB962C8B-B14F-4D97-AF65-F5344CB8AC3E}">
        <p14:creationId xmlns:p14="http://schemas.microsoft.com/office/powerpoint/2010/main" val="170320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82D3B-9DFD-4AF4-A1FE-F2CA315A31DB}"/>
              </a:ext>
            </a:extLst>
          </p:cNvPr>
          <p:cNvSpPr>
            <a:spLocks noGrp="1"/>
          </p:cNvSpPr>
          <p:nvPr>
            <p:ph type="title"/>
          </p:nvPr>
        </p:nvSpPr>
        <p:spPr/>
        <p:txBody>
          <a:bodyPr/>
          <a:lstStyle/>
          <a:p>
            <a:r>
              <a:rPr lang="en-US" dirty="0"/>
              <a:t>Biblical Understanding of Conversion</a:t>
            </a:r>
          </a:p>
        </p:txBody>
      </p:sp>
      <p:sp>
        <p:nvSpPr>
          <p:cNvPr id="3" name="Content Placeholder 2">
            <a:extLst>
              <a:ext uri="{FF2B5EF4-FFF2-40B4-BE49-F238E27FC236}">
                <a16:creationId xmlns:a16="http://schemas.microsoft.com/office/drawing/2014/main" id="{88E07053-F6D6-4D41-AACA-20DAAF15075D}"/>
              </a:ext>
            </a:extLst>
          </p:cNvPr>
          <p:cNvSpPr>
            <a:spLocks noGrp="1"/>
          </p:cNvSpPr>
          <p:nvPr>
            <p:ph idx="1"/>
          </p:nvPr>
        </p:nvSpPr>
        <p:spPr/>
        <p:txBody>
          <a:bodyPr>
            <a:normAutofit/>
          </a:bodyPr>
          <a:lstStyle/>
          <a:p>
            <a:r>
              <a:rPr lang="en-US" sz="2800" dirty="0"/>
              <a:t>What will this change involve?</a:t>
            </a:r>
          </a:p>
          <a:p>
            <a:pPr lvl="1"/>
            <a:r>
              <a:rPr lang="en-US" sz="2600" dirty="0"/>
              <a:t>It is not merely mental acceptance.</a:t>
            </a:r>
          </a:p>
          <a:p>
            <a:pPr lvl="2"/>
            <a:r>
              <a:rPr lang="en-US" sz="2400" dirty="0"/>
              <a:t>There are two problems here: those who don’t think they are converted when they are and those who think they are converted when they are not.</a:t>
            </a:r>
          </a:p>
          <a:p>
            <a:pPr lvl="1"/>
            <a:r>
              <a:rPr lang="en-US" sz="2600" dirty="0"/>
              <a:t>It is not merely moral resolve.</a:t>
            </a:r>
          </a:p>
          <a:p>
            <a:pPr lvl="1"/>
            <a:r>
              <a:rPr lang="en-US" sz="2600" dirty="0"/>
              <a:t>The main thing this change involves is beginning to rely on Christ alone.</a:t>
            </a:r>
          </a:p>
        </p:txBody>
      </p:sp>
    </p:spTree>
    <p:extLst>
      <p:ext uri="{BB962C8B-B14F-4D97-AF65-F5344CB8AC3E}">
        <p14:creationId xmlns:p14="http://schemas.microsoft.com/office/powerpoint/2010/main" val="429421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3A16-E84D-443C-8A53-21E7606F6132}"/>
              </a:ext>
            </a:extLst>
          </p:cNvPr>
          <p:cNvSpPr>
            <a:spLocks noGrp="1"/>
          </p:cNvSpPr>
          <p:nvPr>
            <p:ph type="title"/>
          </p:nvPr>
        </p:nvSpPr>
        <p:spPr/>
        <p:txBody>
          <a:bodyPr/>
          <a:lstStyle/>
          <a:p>
            <a:r>
              <a:rPr lang="en-US" dirty="0"/>
              <a:t>Biblical Understanding of Conversion</a:t>
            </a:r>
          </a:p>
        </p:txBody>
      </p:sp>
      <p:sp>
        <p:nvSpPr>
          <p:cNvPr id="3" name="Content Placeholder 2">
            <a:extLst>
              <a:ext uri="{FF2B5EF4-FFF2-40B4-BE49-F238E27FC236}">
                <a16:creationId xmlns:a16="http://schemas.microsoft.com/office/drawing/2014/main" id="{7418E95B-5C32-4625-B9C0-E8CB6665A46A}"/>
              </a:ext>
            </a:extLst>
          </p:cNvPr>
          <p:cNvSpPr>
            <a:spLocks noGrp="1"/>
          </p:cNvSpPr>
          <p:nvPr>
            <p:ph idx="1"/>
          </p:nvPr>
        </p:nvSpPr>
        <p:spPr/>
        <p:txBody>
          <a:bodyPr>
            <a:normAutofit/>
          </a:bodyPr>
          <a:lstStyle/>
          <a:p>
            <a:r>
              <a:rPr lang="en-US" sz="2800" dirty="0"/>
              <a:t>How does this change happen?</a:t>
            </a:r>
          </a:p>
          <a:p>
            <a:pPr lvl="1"/>
            <a:r>
              <a:rPr lang="en-US" sz="2600" dirty="0"/>
              <a:t>Do we do nothing?</a:t>
            </a:r>
          </a:p>
          <a:p>
            <a:pPr lvl="2"/>
            <a:r>
              <a:rPr lang="en-US" sz="2400" dirty="0"/>
              <a:t>Some say that “if we do not save ourselves…then it is the simple fact that God has saved us,” but “the Bible teaches that in the process of conversion, we must do something.”</a:t>
            </a:r>
          </a:p>
          <a:p>
            <a:pPr lvl="1"/>
            <a:r>
              <a:rPr lang="en-US" sz="2600" dirty="0"/>
              <a:t>Do we do everything?</a:t>
            </a:r>
          </a:p>
          <a:p>
            <a:pPr lvl="2"/>
            <a:r>
              <a:rPr lang="en-US" sz="2400" dirty="0"/>
              <a:t>The Bible teaches clearly that we make this decision ourselves, but it is also obvious that the Bible does not teach self-salvation.</a:t>
            </a:r>
          </a:p>
          <a:p>
            <a:pPr lvl="1"/>
            <a:r>
              <a:rPr lang="en-US" sz="2600" dirty="0"/>
              <a:t>God must work saving faith in us!</a:t>
            </a:r>
          </a:p>
        </p:txBody>
      </p:sp>
    </p:spTree>
    <p:extLst>
      <p:ext uri="{BB962C8B-B14F-4D97-AF65-F5344CB8AC3E}">
        <p14:creationId xmlns:p14="http://schemas.microsoft.com/office/powerpoint/2010/main" val="266771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81E2-1DCF-4458-A7A6-9475D81A03CC}"/>
              </a:ext>
            </a:extLst>
          </p:cNvPr>
          <p:cNvSpPr>
            <a:spLocks noGrp="1"/>
          </p:cNvSpPr>
          <p:nvPr>
            <p:ph type="title"/>
          </p:nvPr>
        </p:nvSpPr>
        <p:spPr/>
        <p:txBody>
          <a:bodyPr/>
          <a:lstStyle/>
          <a:p>
            <a:r>
              <a:rPr lang="en-US" dirty="0"/>
              <a:t>Biblical Understanding of Conversion</a:t>
            </a:r>
          </a:p>
        </p:txBody>
      </p:sp>
      <p:sp>
        <p:nvSpPr>
          <p:cNvPr id="3" name="Content Placeholder 2">
            <a:extLst>
              <a:ext uri="{FF2B5EF4-FFF2-40B4-BE49-F238E27FC236}">
                <a16:creationId xmlns:a16="http://schemas.microsoft.com/office/drawing/2014/main" id="{CB47127F-FBE3-4B69-B9CC-405885559F4F}"/>
              </a:ext>
            </a:extLst>
          </p:cNvPr>
          <p:cNvSpPr>
            <a:spLocks noGrp="1"/>
          </p:cNvSpPr>
          <p:nvPr>
            <p:ph idx="1"/>
          </p:nvPr>
        </p:nvSpPr>
        <p:spPr/>
        <p:txBody>
          <a:bodyPr>
            <a:normAutofit/>
          </a:bodyPr>
          <a:lstStyle/>
          <a:p>
            <a:r>
              <a:rPr lang="en-US" sz="2800" dirty="0"/>
              <a:t>“I will give them an undivided heart and put a new spirit in them; I will remove from them their heart of stone and give them a heart of flesh.” Ezekiel 11:9</a:t>
            </a:r>
          </a:p>
          <a:p>
            <a:r>
              <a:rPr lang="en-US" sz="2800" dirty="0"/>
              <a:t>“But the person without the Spirit does not receive what comes from God’s Spirit, because it is foolishness to him; he is not able to understand it since it is evaluated spiritually.” 1 Corinthians 2:14</a:t>
            </a:r>
          </a:p>
          <a:p>
            <a:r>
              <a:rPr lang="en-US" sz="2800" dirty="0"/>
              <a:t>“No one can come to me unless the Father who sent me draws him.” John 6:44</a:t>
            </a:r>
          </a:p>
        </p:txBody>
      </p:sp>
    </p:spTree>
    <p:extLst>
      <p:ext uri="{BB962C8B-B14F-4D97-AF65-F5344CB8AC3E}">
        <p14:creationId xmlns:p14="http://schemas.microsoft.com/office/powerpoint/2010/main" val="111349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9AB84-FDF1-40EB-B407-F10402402C5C}"/>
              </a:ext>
            </a:extLst>
          </p:cNvPr>
          <p:cNvSpPr>
            <a:spLocks noGrp="1"/>
          </p:cNvSpPr>
          <p:nvPr>
            <p:ph type="title"/>
          </p:nvPr>
        </p:nvSpPr>
        <p:spPr/>
        <p:txBody>
          <a:bodyPr/>
          <a:lstStyle/>
          <a:p>
            <a:r>
              <a:rPr lang="en-US" dirty="0"/>
              <a:t>Biblical Understanding of Conversion</a:t>
            </a:r>
          </a:p>
        </p:txBody>
      </p:sp>
      <p:sp>
        <p:nvSpPr>
          <p:cNvPr id="3" name="Content Placeholder 2">
            <a:extLst>
              <a:ext uri="{FF2B5EF4-FFF2-40B4-BE49-F238E27FC236}">
                <a16:creationId xmlns:a16="http://schemas.microsoft.com/office/drawing/2014/main" id="{B23EE71D-1F66-4EDF-BF41-C317E234EB8D}"/>
              </a:ext>
            </a:extLst>
          </p:cNvPr>
          <p:cNvSpPr>
            <a:spLocks noGrp="1"/>
          </p:cNvSpPr>
          <p:nvPr>
            <p:ph idx="1"/>
          </p:nvPr>
        </p:nvSpPr>
        <p:spPr>
          <a:xfrm>
            <a:off x="609600" y="1825625"/>
            <a:ext cx="10972800" cy="4667249"/>
          </a:xfrm>
        </p:spPr>
        <p:txBody>
          <a:bodyPr>
            <a:normAutofit lnSpcReduction="10000"/>
          </a:bodyPr>
          <a:lstStyle/>
          <a:p>
            <a:r>
              <a:rPr lang="en-US" sz="2800" dirty="0"/>
              <a:t>In John 3:1-21, Jesus teaches that we must be “born again.”</a:t>
            </a:r>
          </a:p>
          <a:p>
            <a:r>
              <a:rPr lang="en-US" sz="2800" dirty="0"/>
              <a:t>“Jesus taught that we must act but he also taught that we can act only if God’s actions are behind our own.”</a:t>
            </a:r>
          </a:p>
          <a:p>
            <a:r>
              <a:rPr lang="en-US" sz="2800" dirty="0"/>
              <a:t>“Everyone who calls on the name of the Lord will be saved; for…there will be deliverance, as the Lord has said, among the survivors whom the Lord calls.” Joel 2:32 (Rom. 10:13)</a:t>
            </a:r>
          </a:p>
          <a:p>
            <a:r>
              <a:rPr lang="en-US" sz="2800" dirty="0"/>
              <a:t>“Yet to those who are called, both Jews and Greeks, Christ is the power of God and the wisdom of God.” 1 Corinthians 1:24</a:t>
            </a:r>
          </a:p>
          <a:p>
            <a:r>
              <a:rPr lang="en-US" sz="2800" dirty="0"/>
              <a:t>“It is by grace you have been saved, through faith – and this is not from yourselves, it is the gift of God.” Ephesians 2:8</a:t>
            </a:r>
          </a:p>
        </p:txBody>
      </p:sp>
    </p:spTree>
    <p:extLst>
      <p:ext uri="{BB962C8B-B14F-4D97-AF65-F5344CB8AC3E}">
        <p14:creationId xmlns:p14="http://schemas.microsoft.com/office/powerpoint/2010/main" val="169998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ADC69-D083-4534-A26E-F1681FD80677}"/>
              </a:ext>
            </a:extLst>
          </p:cNvPr>
          <p:cNvSpPr>
            <a:spLocks noGrp="1"/>
          </p:cNvSpPr>
          <p:nvPr>
            <p:ph type="title"/>
          </p:nvPr>
        </p:nvSpPr>
        <p:spPr/>
        <p:txBody>
          <a:bodyPr/>
          <a:lstStyle/>
          <a:p>
            <a:r>
              <a:rPr lang="en-US" dirty="0"/>
              <a:t>Biblical Understanding of Conversion</a:t>
            </a:r>
          </a:p>
        </p:txBody>
      </p:sp>
      <p:sp>
        <p:nvSpPr>
          <p:cNvPr id="3" name="Content Placeholder 2">
            <a:extLst>
              <a:ext uri="{FF2B5EF4-FFF2-40B4-BE49-F238E27FC236}">
                <a16:creationId xmlns:a16="http://schemas.microsoft.com/office/drawing/2014/main" id="{F36C7999-D9E0-4C88-B061-936101F67CAD}"/>
              </a:ext>
            </a:extLst>
          </p:cNvPr>
          <p:cNvSpPr>
            <a:spLocks noGrp="1"/>
          </p:cNvSpPr>
          <p:nvPr>
            <p:ph idx="1"/>
          </p:nvPr>
        </p:nvSpPr>
        <p:spPr/>
        <p:txBody>
          <a:bodyPr>
            <a:normAutofit/>
          </a:bodyPr>
          <a:lstStyle/>
          <a:p>
            <a:r>
              <a:rPr lang="en-US" sz="2800" dirty="0"/>
              <a:t>The Bible teaches that the great exchange of conversion comes normally through hearing/studying God’s Word.</a:t>
            </a:r>
          </a:p>
          <a:p>
            <a:pPr lvl="1"/>
            <a:r>
              <a:rPr lang="en-US" sz="2600" dirty="0"/>
              <a:t>Isaiah 55:10-11</a:t>
            </a:r>
          </a:p>
          <a:p>
            <a:pPr lvl="1"/>
            <a:r>
              <a:rPr lang="en-US" sz="2600" dirty="0"/>
              <a:t>“So faith comes from what is heard, and what is heard comes through the message about Christ.” Romans 10:17</a:t>
            </a:r>
          </a:p>
          <a:p>
            <a:r>
              <a:rPr lang="en-US" sz="2800" dirty="0"/>
              <a:t>“Consider this carefully: God would not promise this if he were not the one ultimately responsible for bearing the fruit, for our conversion, for our response to him.”</a:t>
            </a:r>
          </a:p>
          <a:p>
            <a:pPr lvl="1"/>
            <a:r>
              <a:rPr lang="en-US" sz="2600" dirty="0"/>
              <a:t>“All who were appointed for eternal life believed.” Acts 13:48</a:t>
            </a:r>
          </a:p>
          <a:p>
            <a:endParaRPr lang="en-US" sz="2800" dirty="0"/>
          </a:p>
        </p:txBody>
      </p:sp>
    </p:spTree>
    <p:extLst>
      <p:ext uri="{BB962C8B-B14F-4D97-AF65-F5344CB8AC3E}">
        <p14:creationId xmlns:p14="http://schemas.microsoft.com/office/powerpoint/2010/main" val="630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D372-61AC-4995-BEDB-27572ED36DF8}"/>
              </a:ext>
            </a:extLst>
          </p:cNvPr>
          <p:cNvSpPr>
            <a:spLocks noGrp="1"/>
          </p:cNvSpPr>
          <p:nvPr>
            <p:ph type="title"/>
          </p:nvPr>
        </p:nvSpPr>
        <p:spPr/>
        <p:txBody>
          <a:bodyPr/>
          <a:lstStyle/>
          <a:p>
            <a:r>
              <a:rPr lang="en-US" dirty="0"/>
              <a:t>Biblical Understanding of Conversion</a:t>
            </a:r>
          </a:p>
        </p:txBody>
      </p:sp>
      <p:sp>
        <p:nvSpPr>
          <p:cNvPr id="3" name="Content Placeholder 2">
            <a:extLst>
              <a:ext uri="{FF2B5EF4-FFF2-40B4-BE49-F238E27FC236}">
                <a16:creationId xmlns:a16="http://schemas.microsoft.com/office/drawing/2014/main" id="{519B7790-6ECE-4FE4-B7C4-7499CA3265C1}"/>
              </a:ext>
            </a:extLst>
          </p:cNvPr>
          <p:cNvSpPr>
            <a:spLocks noGrp="1"/>
          </p:cNvSpPr>
          <p:nvPr>
            <p:ph idx="1"/>
          </p:nvPr>
        </p:nvSpPr>
        <p:spPr>
          <a:xfrm>
            <a:off x="838200" y="1825624"/>
            <a:ext cx="10515600" cy="4667249"/>
          </a:xfrm>
        </p:spPr>
        <p:txBody>
          <a:bodyPr>
            <a:normAutofit lnSpcReduction="10000"/>
          </a:bodyPr>
          <a:lstStyle/>
          <a:p>
            <a:r>
              <a:rPr lang="en-US" sz="2800" dirty="0"/>
              <a:t>God is responsible for bearing the fruit of his Word, of the gospel, in us, but he chooses to send his message through us.</a:t>
            </a:r>
          </a:p>
          <a:p>
            <a:pPr lvl="1"/>
            <a:r>
              <a:rPr lang="en-US" sz="2600" dirty="0"/>
              <a:t>Cornelius’ conversion through Peter in Acts 10</a:t>
            </a:r>
          </a:p>
          <a:p>
            <a:pPr marL="0" indent="0">
              <a:buNone/>
            </a:pPr>
            <a:r>
              <a:rPr lang="en-US" sz="2800" dirty="0"/>
              <a:t>“Conversion is the radical turn from an enslaved life of pursuing sin to a free life of pursuing and worshiping God. Conversion is a change of life, not merely a decision. This change is not a matter of moral rectitude, self help, or mere behavior modification. It is not accomplished by outward displays or religious practices like “walking the aisle.” It cannot be accomplished by human effort but only by the power of God. Conversion is a change so dramatic that it requires the intervention of God the Holy Spirit.”</a:t>
            </a:r>
          </a:p>
        </p:txBody>
      </p:sp>
    </p:spTree>
    <p:extLst>
      <p:ext uri="{BB962C8B-B14F-4D97-AF65-F5344CB8AC3E}">
        <p14:creationId xmlns:p14="http://schemas.microsoft.com/office/powerpoint/2010/main" val="107332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F8C6-2C77-42E8-8C12-E9CF30420DF8}"/>
              </a:ext>
            </a:extLst>
          </p:cNvPr>
          <p:cNvSpPr>
            <a:spLocks noGrp="1"/>
          </p:cNvSpPr>
          <p:nvPr>
            <p:ph type="title"/>
          </p:nvPr>
        </p:nvSpPr>
        <p:spPr/>
        <p:txBody>
          <a:bodyPr/>
          <a:lstStyle/>
          <a:p>
            <a:r>
              <a:rPr lang="en-US" dirty="0"/>
              <a:t>Biblical Understanding of Conversion</a:t>
            </a:r>
          </a:p>
        </p:txBody>
      </p:sp>
      <p:sp>
        <p:nvSpPr>
          <p:cNvPr id="3" name="Content Placeholder 2">
            <a:extLst>
              <a:ext uri="{FF2B5EF4-FFF2-40B4-BE49-F238E27FC236}">
                <a16:creationId xmlns:a16="http://schemas.microsoft.com/office/drawing/2014/main" id="{70BB7001-7D3B-4457-8924-E4FFE1C80CB0}"/>
              </a:ext>
            </a:extLst>
          </p:cNvPr>
          <p:cNvSpPr>
            <a:spLocks noGrp="1"/>
          </p:cNvSpPr>
          <p:nvPr>
            <p:ph idx="1"/>
          </p:nvPr>
        </p:nvSpPr>
        <p:spPr/>
        <p:txBody>
          <a:bodyPr>
            <a:normAutofit/>
          </a:bodyPr>
          <a:lstStyle/>
          <a:p>
            <a:r>
              <a:rPr lang="en-US" sz="2800" dirty="0"/>
              <a:t>So what can we do as church members?</a:t>
            </a:r>
          </a:p>
          <a:p>
            <a:r>
              <a:rPr lang="en-US" sz="2800" dirty="0"/>
              <a:t>“The first order of business is to know our own souls. Are we trusting in the finished work of Christ alone for our salvation? Is there evidence of God’s grace in our lives? Are we growing in the grace and knowledge of Jesus Christ, in the fruit of the Spirit, and in the virtues mentioned in Christ’s beatitudes?”</a:t>
            </a:r>
          </a:p>
          <a:p>
            <a:r>
              <a:rPr lang="en-US" sz="2800" dirty="0"/>
              <a:t>The book of 1 John offers some practical tests for us to apply to ourselves…</a:t>
            </a:r>
          </a:p>
        </p:txBody>
      </p:sp>
    </p:spTree>
    <p:extLst>
      <p:ext uri="{BB962C8B-B14F-4D97-AF65-F5344CB8AC3E}">
        <p14:creationId xmlns:p14="http://schemas.microsoft.com/office/powerpoint/2010/main" val="56163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8F76-EB0C-4C28-8A86-A89303F1244B}"/>
              </a:ext>
            </a:extLst>
          </p:cNvPr>
          <p:cNvSpPr>
            <a:spLocks noGrp="1"/>
          </p:cNvSpPr>
          <p:nvPr>
            <p:ph type="title"/>
          </p:nvPr>
        </p:nvSpPr>
        <p:spPr/>
        <p:txBody>
          <a:bodyPr/>
          <a:lstStyle/>
          <a:p>
            <a:r>
              <a:rPr lang="en-US" dirty="0"/>
              <a:t>SOURCE MATERIAL</a:t>
            </a:r>
          </a:p>
        </p:txBody>
      </p:sp>
      <p:pic>
        <p:nvPicPr>
          <p:cNvPr id="6" name="Content Placeholder 5">
            <a:extLst>
              <a:ext uri="{FF2B5EF4-FFF2-40B4-BE49-F238E27FC236}">
                <a16:creationId xmlns:a16="http://schemas.microsoft.com/office/drawing/2014/main" id="{C02523BB-0E5A-4EA0-B94F-E2EB256029C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40141" y="1825625"/>
            <a:ext cx="2825317" cy="4351338"/>
          </a:xfrm>
        </p:spPr>
      </p:pic>
      <p:pic>
        <p:nvPicPr>
          <p:cNvPr id="8" name="Content Placeholder 7">
            <a:extLst>
              <a:ext uri="{FF2B5EF4-FFF2-40B4-BE49-F238E27FC236}">
                <a16:creationId xmlns:a16="http://schemas.microsoft.com/office/drawing/2014/main" id="{BE027450-97AB-48C5-B742-53655595980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77070" y="1825625"/>
            <a:ext cx="3124260" cy="4351338"/>
          </a:xfrm>
        </p:spPr>
      </p:pic>
    </p:spTree>
    <p:extLst>
      <p:ext uri="{BB962C8B-B14F-4D97-AF65-F5344CB8AC3E}">
        <p14:creationId xmlns:p14="http://schemas.microsoft.com/office/powerpoint/2010/main" val="340763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07C4-00DA-48C4-825D-C61F3FA1C517}"/>
              </a:ext>
            </a:extLst>
          </p:cNvPr>
          <p:cNvSpPr>
            <a:spLocks noGrp="1"/>
          </p:cNvSpPr>
          <p:nvPr>
            <p:ph type="title"/>
          </p:nvPr>
        </p:nvSpPr>
        <p:spPr/>
        <p:txBody>
          <a:bodyPr/>
          <a:lstStyle/>
          <a:p>
            <a:r>
              <a:rPr lang="en-US" dirty="0"/>
              <a:t>Biblical Understanding of Conversion</a:t>
            </a:r>
          </a:p>
        </p:txBody>
      </p:sp>
      <p:sp>
        <p:nvSpPr>
          <p:cNvPr id="3" name="Content Placeholder 2">
            <a:extLst>
              <a:ext uri="{FF2B5EF4-FFF2-40B4-BE49-F238E27FC236}">
                <a16:creationId xmlns:a16="http://schemas.microsoft.com/office/drawing/2014/main" id="{AD4A8CCB-4F02-4F48-89FC-E600B03E5406}"/>
              </a:ext>
            </a:extLst>
          </p:cNvPr>
          <p:cNvSpPr>
            <a:spLocks noGrp="1"/>
          </p:cNvSpPr>
          <p:nvPr>
            <p:ph idx="1"/>
          </p:nvPr>
        </p:nvSpPr>
        <p:spPr>
          <a:xfrm>
            <a:off x="838200" y="1825624"/>
            <a:ext cx="10515600" cy="4667249"/>
          </a:xfrm>
        </p:spPr>
        <p:txBody>
          <a:bodyPr>
            <a:normAutofit lnSpcReduction="10000"/>
          </a:bodyPr>
          <a:lstStyle/>
          <a:p>
            <a:r>
              <a:rPr lang="en-US" sz="2800" dirty="0"/>
              <a:t>Do we walk in the light or the darkness?</a:t>
            </a:r>
          </a:p>
          <a:p>
            <a:pPr lvl="1"/>
            <a:r>
              <a:rPr lang="en-US" sz="2600" dirty="0"/>
              <a:t>1 John 1:6-10; 3:5</a:t>
            </a:r>
          </a:p>
          <a:p>
            <a:pPr lvl="1"/>
            <a:r>
              <a:rPr lang="en-US" sz="2600" dirty="0"/>
              <a:t>“Genuine converts to Christ grieve at their sin.”</a:t>
            </a:r>
          </a:p>
          <a:p>
            <a:r>
              <a:rPr lang="en-US" sz="2800" dirty="0"/>
              <a:t>Do we love God the Father?</a:t>
            </a:r>
          </a:p>
          <a:p>
            <a:pPr lvl="1"/>
            <a:r>
              <a:rPr lang="en-US" sz="2600" dirty="0"/>
              <a:t>1 John 2:15, 22-23</a:t>
            </a:r>
          </a:p>
          <a:p>
            <a:r>
              <a:rPr lang="en-US" sz="2800" dirty="0"/>
              <a:t>Do we love other Christians?</a:t>
            </a:r>
          </a:p>
          <a:p>
            <a:pPr lvl="1"/>
            <a:r>
              <a:rPr lang="en-US" sz="2600" dirty="0"/>
              <a:t>1 John 5:1; 3:14-15, 18-19</a:t>
            </a:r>
          </a:p>
          <a:p>
            <a:pPr lvl="1"/>
            <a:r>
              <a:rPr lang="en-US" sz="2600" dirty="0"/>
              <a:t>“If our love of other Christians is cold, we need to examine whether or not we have </a:t>
            </a:r>
            <a:r>
              <a:rPr lang="en-US" sz="2600" dirty="0" err="1"/>
              <a:t>savingly</a:t>
            </a:r>
            <a:r>
              <a:rPr lang="en-US" sz="2600" dirty="0"/>
              <a:t> believed on Christ Jesus the Son of God.”</a:t>
            </a:r>
          </a:p>
        </p:txBody>
      </p:sp>
    </p:spTree>
    <p:extLst>
      <p:ext uri="{BB962C8B-B14F-4D97-AF65-F5344CB8AC3E}">
        <p14:creationId xmlns:p14="http://schemas.microsoft.com/office/powerpoint/2010/main" val="25321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8F4C-82BC-418B-806B-8056D3DD8444}"/>
              </a:ext>
            </a:extLst>
          </p:cNvPr>
          <p:cNvSpPr>
            <a:spLocks noGrp="1"/>
          </p:cNvSpPr>
          <p:nvPr>
            <p:ph type="title"/>
          </p:nvPr>
        </p:nvSpPr>
        <p:spPr/>
        <p:txBody>
          <a:bodyPr/>
          <a:lstStyle/>
          <a:p>
            <a:r>
              <a:rPr lang="en-US" dirty="0"/>
              <a:t>Biblical Understanding of Conversion</a:t>
            </a:r>
          </a:p>
        </p:txBody>
      </p:sp>
      <p:sp>
        <p:nvSpPr>
          <p:cNvPr id="3" name="Content Placeholder 2">
            <a:extLst>
              <a:ext uri="{FF2B5EF4-FFF2-40B4-BE49-F238E27FC236}">
                <a16:creationId xmlns:a16="http://schemas.microsoft.com/office/drawing/2014/main" id="{43D10FFF-3EA3-4683-BB6D-11819D60381D}"/>
              </a:ext>
            </a:extLst>
          </p:cNvPr>
          <p:cNvSpPr>
            <a:spLocks noGrp="1"/>
          </p:cNvSpPr>
          <p:nvPr>
            <p:ph idx="1"/>
          </p:nvPr>
        </p:nvSpPr>
        <p:spPr>
          <a:xfrm>
            <a:off x="838200" y="1825624"/>
            <a:ext cx="10515600" cy="4667249"/>
          </a:xfrm>
        </p:spPr>
        <p:txBody>
          <a:bodyPr>
            <a:normAutofit/>
          </a:bodyPr>
          <a:lstStyle/>
          <a:p>
            <a:r>
              <a:rPr lang="en-US" sz="2800" dirty="0"/>
              <a:t>Do we have the testimony of the Spirit that we are children of God?</a:t>
            </a:r>
          </a:p>
          <a:p>
            <a:pPr lvl="1"/>
            <a:r>
              <a:rPr lang="en-US" sz="2600" dirty="0"/>
              <a:t>1 John 3:24; 4:13-14; Galatians 4:6; Romans 8:15-16</a:t>
            </a:r>
          </a:p>
          <a:p>
            <a:r>
              <a:rPr lang="en-US" sz="3000" dirty="0"/>
              <a:t>Are we persevering in the faith?</a:t>
            </a:r>
          </a:p>
          <a:p>
            <a:pPr lvl="1"/>
            <a:r>
              <a:rPr lang="en-US" sz="2800" dirty="0"/>
              <a:t>1 John 5:4-5; Ephesians 1:13-14; 1 Peter 1:3-5</a:t>
            </a:r>
          </a:p>
          <a:p>
            <a:pPr lvl="1"/>
            <a:r>
              <a:rPr lang="en-US" sz="2800" dirty="0"/>
              <a:t>“Genuine faith is a persevering faith. This doesn’t mean that hard things in life don’t sometimes cause doubt or discomfort. But it does mean that the genuine Christian presses onward in faith, trusting God and his good plans and will.”</a:t>
            </a:r>
          </a:p>
        </p:txBody>
      </p:sp>
    </p:spTree>
    <p:extLst>
      <p:ext uri="{BB962C8B-B14F-4D97-AF65-F5344CB8AC3E}">
        <p14:creationId xmlns:p14="http://schemas.microsoft.com/office/powerpoint/2010/main" val="80269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6A75-EFF1-4DEB-B485-DC21EFE5A824}"/>
              </a:ext>
            </a:extLst>
          </p:cNvPr>
          <p:cNvSpPr>
            <a:spLocks noGrp="1"/>
          </p:cNvSpPr>
          <p:nvPr>
            <p:ph type="title"/>
          </p:nvPr>
        </p:nvSpPr>
        <p:spPr/>
        <p:txBody>
          <a:bodyPr/>
          <a:lstStyle/>
          <a:p>
            <a:r>
              <a:rPr lang="en-US" dirty="0"/>
              <a:t>Biblical Understanding of Conversion</a:t>
            </a:r>
          </a:p>
        </p:txBody>
      </p:sp>
      <p:sp>
        <p:nvSpPr>
          <p:cNvPr id="3" name="Content Placeholder 2">
            <a:extLst>
              <a:ext uri="{FF2B5EF4-FFF2-40B4-BE49-F238E27FC236}">
                <a16:creationId xmlns:a16="http://schemas.microsoft.com/office/drawing/2014/main" id="{06EAFD3D-206E-46B7-B133-2853F1CF56AE}"/>
              </a:ext>
            </a:extLst>
          </p:cNvPr>
          <p:cNvSpPr>
            <a:spLocks noGrp="1"/>
          </p:cNvSpPr>
          <p:nvPr>
            <p:ph idx="1"/>
          </p:nvPr>
        </p:nvSpPr>
        <p:spPr>
          <a:xfrm>
            <a:off x="838200" y="1825624"/>
            <a:ext cx="10515600" cy="4667249"/>
          </a:xfrm>
        </p:spPr>
        <p:txBody>
          <a:bodyPr>
            <a:normAutofit/>
          </a:bodyPr>
          <a:lstStyle/>
          <a:p>
            <a:r>
              <a:rPr lang="en-US" sz="2800" dirty="0"/>
              <a:t>“Asking these kinds of questions is best done in the fellowship of the local church, among committed and growing Christians who can help us see ourselves accurately.”</a:t>
            </a:r>
          </a:p>
          <a:p>
            <a:pPr lvl="1"/>
            <a:r>
              <a:rPr lang="en-US" sz="2600" dirty="0"/>
              <a:t>DO NOT isolate yourselves with these questions!</a:t>
            </a:r>
          </a:p>
          <a:p>
            <a:r>
              <a:rPr lang="en-US" sz="2800" dirty="0"/>
              <a:t>In addition to an inward look, we need to look outward.</a:t>
            </a:r>
          </a:p>
          <a:p>
            <a:pPr lvl="1"/>
            <a:r>
              <a:rPr lang="en-US" sz="2600" dirty="0"/>
              <a:t>“When it comes to the work of evangelism, the healthy church member must properly understand who it is that actually converts the sinner; it is God the Holy Spirit.”</a:t>
            </a:r>
          </a:p>
          <a:p>
            <a:pPr lvl="1"/>
            <a:r>
              <a:rPr lang="en-US" sz="2600" dirty="0"/>
              <a:t>This means that “evangelism is not a matter of clever technique but of relying on the Spirit of God…”</a:t>
            </a:r>
          </a:p>
        </p:txBody>
      </p:sp>
    </p:spTree>
    <p:extLst>
      <p:ext uri="{BB962C8B-B14F-4D97-AF65-F5344CB8AC3E}">
        <p14:creationId xmlns:p14="http://schemas.microsoft.com/office/powerpoint/2010/main" val="367679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9FF5-CFBC-49D9-93D5-3420F67022E1}"/>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FB1543BA-D057-4AEB-A646-714D175404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9401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FC26-6E76-4111-8FDC-ADE843EE841A}"/>
              </a:ext>
            </a:extLst>
          </p:cNvPr>
          <p:cNvSpPr>
            <a:spLocks noGrp="1"/>
          </p:cNvSpPr>
          <p:nvPr>
            <p:ph type="title"/>
          </p:nvPr>
        </p:nvSpPr>
        <p:spPr/>
        <p:txBody>
          <a:bodyPr/>
          <a:lstStyle/>
          <a:p>
            <a:r>
              <a:rPr lang="en-US" dirty="0"/>
              <a:t>3. Biblical Understanding of the Gospel</a:t>
            </a:r>
          </a:p>
        </p:txBody>
      </p:sp>
      <p:sp>
        <p:nvSpPr>
          <p:cNvPr id="3" name="Text Placeholder 2">
            <a:extLst>
              <a:ext uri="{FF2B5EF4-FFF2-40B4-BE49-F238E27FC236}">
                <a16:creationId xmlns:a16="http://schemas.microsoft.com/office/drawing/2014/main" id="{3318E223-98B0-4A67-ABB0-942F2F7C31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8835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3E8D0-F144-4E68-80F0-F67CE3B1CE2B}"/>
              </a:ext>
            </a:extLst>
          </p:cNvPr>
          <p:cNvSpPr>
            <a:spLocks noGrp="1"/>
          </p:cNvSpPr>
          <p:nvPr>
            <p:ph type="title"/>
          </p:nvPr>
        </p:nvSpPr>
        <p:spPr/>
        <p:txBody>
          <a:bodyPr/>
          <a:lstStyle/>
          <a:p>
            <a:r>
              <a:rPr lang="en-US" dirty="0"/>
              <a:t>Biblical Understanding of the Gospel</a:t>
            </a:r>
          </a:p>
        </p:txBody>
      </p:sp>
      <p:sp>
        <p:nvSpPr>
          <p:cNvPr id="3" name="Content Placeholder 2">
            <a:extLst>
              <a:ext uri="{FF2B5EF4-FFF2-40B4-BE49-F238E27FC236}">
                <a16:creationId xmlns:a16="http://schemas.microsoft.com/office/drawing/2014/main" id="{E6208D3E-4912-4A45-8AAA-E08BDE3D7DB3}"/>
              </a:ext>
            </a:extLst>
          </p:cNvPr>
          <p:cNvSpPr>
            <a:spLocks noGrp="1"/>
          </p:cNvSpPr>
          <p:nvPr>
            <p:ph idx="1"/>
          </p:nvPr>
        </p:nvSpPr>
        <p:spPr/>
        <p:txBody>
          <a:bodyPr>
            <a:normAutofit/>
          </a:bodyPr>
          <a:lstStyle/>
          <a:p>
            <a:r>
              <a:rPr lang="en-US" sz="2800" dirty="0"/>
              <a:t>Christianity is all about news: the good news!</a:t>
            </a:r>
          </a:p>
          <a:p>
            <a:pPr lvl="1"/>
            <a:r>
              <a:rPr lang="en-US" sz="2600" dirty="0"/>
              <a:t>In the New Testament, the word used to describe Jesus’ message of salvation is </a:t>
            </a:r>
            <a:r>
              <a:rPr lang="en-US" sz="2600" i="1" dirty="0"/>
              <a:t>evangel</a:t>
            </a:r>
            <a:r>
              <a:rPr lang="en-US" sz="2600" dirty="0"/>
              <a:t>, literally “good news.”</a:t>
            </a:r>
          </a:p>
          <a:p>
            <a:r>
              <a:rPr lang="en-US" sz="2800" dirty="0"/>
              <a:t>The Gospel is the greatest need in the world, but it is also the greatest need in the church.</a:t>
            </a:r>
          </a:p>
          <a:p>
            <a:r>
              <a:rPr lang="en-US" sz="2800" dirty="0"/>
              <a:t>So, as church members, we must be saturated in the Gospel if we want to be a healthy member of a healthy church.</a:t>
            </a:r>
          </a:p>
          <a:p>
            <a:r>
              <a:rPr lang="en-US" sz="2800" dirty="0"/>
              <a:t>How do we do this?</a:t>
            </a:r>
          </a:p>
        </p:txBody>
      </p:sp>
    </p:spTree>
    <p:extLst>
      <p:ext uri="{BB962C8B-B14F-4D97-AF65-F5344CB8AC3E}">
        <p14:creationId xmlns:p14="http://schemas.microsoft.com/office/powerpoint/2010/main" val="354562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EDF0A-8753-45ED-9DB0-EC046FA8D2F1}"/>
              </a:ext>
            </a:extLst>
          </p:cNvPr>
          <p:cNvSpPr>
            <a:spLocks noGrp="1"/>
          </p:cNvSpPr>
          <p:nvPr>
            <p:ph type="title"/>
          </p:nvPr>
        </p:nvSpPr>
        <p:spPr/>
        <p:txBody>
          <a:bodyPr/>
          <a:lstStyle/>
          <a:p>
            <a:r>
              <a:rPr lang="en-US" dirty="0"/>
              <a:t>Biblical Understanding of the Gospel</a:t>
            </a:r>
          </a:p>
        </p:txBody>
      </p:sp>
      <p:sp>
        <p:nvSpPr>
          <p:cNvPr id="3" name="Content Placeholder 2">
            <a:extLst>
              <a:ext uri="{FF2B5EF4-FFF2-40B4-BE49-F238E27FC236}">
                <a16:creationId xmlns:a16="http://schemas.microsoft.com/office/drawing/2014/main" id="{E4DBDF66-EE17-4597-ABE5-B51D2255B7CC}"/>
              </a:ext>
            </a:extLst>
          </p:cNvPr>
          <p:cNvSpPr>
            <a:spLocks noGrp="1"/>
          </p:cNvSpPr>
          <p:nvPr>
            <p:ph idx="1"/>
          </p:nvPr>
        </p:nvSpPr>
        <p:spPr/>
        <p:txBody>
          <a:bodyPr>
            <a:normAutofit/>
          </a:bodyPr>
          <a:lstStyle/>
          <a:p>
            <a:r>
              <a:rPr lang="en-US" sz="2800" dirty="0"/>
              <a:t>First, we must </a:t>
            </a:r>
            <a:r>
              <a:rPr lang="en-US" sz="2800" i="1" dirty="0"/>
              <a:t>know</a:t>
            </a:r>
            <a:r>
              <a:rPr lang="en-US" sz="2800" dirty="0"/>
              <a:t> the gospel.</a:t>
            </a:r>
          </a:p>
          <a:p>
            <a:pPr lvl="1"/>
            <a:r>
              <a:rPr lang="en-US" sz="2600" dirty="0"/>
              <a:t>If we must live by the gospel, we must know it well.</a:t>
            </a:r>
          </a:p>
          <a:p>
            <a:pPr lvl="1"/>
            <a:r>
              <a:rPr lang="en-US" sz="2600" dirty="0"/>
              <a:t>This includes knowing what the gospel is not. It is not simply…</a:t>
            </a:r>
          </a:p>
          <a:p>
            <a:pPr lvl="2"/>
            <a:r>
              <a:rPr lang="en-US" sz="2400" dirty="0"/>
              <a:t>…that we are okay.</a:t>
            </a:r>
          </a:p>
          <a:p>
            <a:pPr lvl="2"/>
            <a:r>
              <a:rPr lang="en-US" sz="2400" dirty="0"/>
              <a:t>…that God is love.</a:t>
            </a:r>
          </a:p>
          <a:p>
            <a:pPr lvl="2"/>
            <a:r>
              <a:rPr lang="en-US" sz="2400" dirty="0"/>
              <a:t>…that Jesus wants to be our friends.</a:t>
            </a:r>
          </a:p>
          <a:p>
            <a:pPr lvl="2"/>
            <a:r>
              <a:rPr lang="en-US" sz="2400" dirty="0"/>
              <a:t>…that we should live right.</a:t>
            </a:r>
          </a:p>
          <a:p>
            <a:pPr lvl="2"/>
            <a:r>
              <a:rPr lang="en-US" sz="2400" dirty="0"/>
              <a:t>…that all our problems will be fixed if we follow Jesus.</a:t>
            </a:r>
          </a:p>
          <a:p>
            <a:pPr lvl="2"/>
            <a:r>
              <a:rPr lang="en-US" sz="2400" dirty="0"/>
              <a:t>…that God wants us to be healthy, wealthy, and wise.</a:t>
            </a:r>
          </a:p>
        </p:txBody>
      </p:sp>
    </p:spTree>
    <p:extLst>
      <p:ext uri="{BB962C8B-B14F-4D97-AF65-F5344CB8AC3E}">
        <p14:creationId xmlns:p14="http://schemas.microsoft.com/office/powerpoint/2010/main" val="332635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CB8B-8A3E-4958-BFA4-4F72A63572DB}"/>
              </a:ext>
            </a:extLst>
          </p:cNvPr>
          <p:cNvSpPr>
            <a:spLocks noGrp="1"/>
          </p:cNvSpPr>
          <p:nvPr>
            <p:ph type="title"/>
          </p:nvPr>
        </p:nvSpPr>
        <p:spPr/>
        <p:txBody>
          <a:bodyPr/>
          <a:lstStyle/>
          <a:p>
            <a:r>
              <a:rPr lang="en-US" dirty="0"/>
              <a:t>Biblical Understanding of the Gospel</a:t>
            </a:r>
          </a:p>
        </p:txBody>
      </p:sp>
      <p:sp>
        <p:nvSpPr>
          <p:cNvPr id="3" name="Content Placeholder 2">
            <a:extLst>
              <a:ext uri="{FF2B5EF4-FFF2-40B4-BE49-F238E27FC236}">
                <a16:creationId xmlns:a16="http://schemas.microsoft.com/office/drawing/2014/main" id="{99D626CD-AAE0-49DD-9BE4-303AE536DB1C}"/>
              </a:ext>
            </a:extLst>
          </p:cNvPr>
          <p:cNvSpPr>
            <a:spLocks noGrp="1"/>
          </p:cNvSpPr>
          <p:nvPr>
            <p:ph idx="1"/>
          </p:nvPr>
        </p:nvSpPr>
        <p:spPr>
          <a:xfrm>
            <a:off x="381000" y="1825625"/>
            <a:ext cx="11430000" cy="4667249"/>
          </a:xfrm>
        </p:spPr>
        <p:txBody>
          <a:bodyPr>
            <a:normAutofit lnSpcReduction="10000"/>
          </a:bodyPr>
          <a:lstStyle/>
          <a:p>
            <a:pPr marL="0" indent="0">
              <a:buNone/>
            </a:pPr>
            <a:r>
              <a:rPr lang="en-US" sz="2800" dirty="0"/>
              <a:t>“The gospel or good news of Jesus Christ is that God the Father, who is holy and righteous in all his ways, is angry with sinners and will punish sin. Man, who disobeys the rule of God, is alienated from the love of God and is in danger of an eternal and agonizing condemnation at the hands of God. But God, who is also rich in mercy, because of his great love, sent his eternal Son born by the virgin Mary, to die as a ransom and a substitute for the sins of rebellious people. And now, through the perfect obedience of the Son of God and his willing death on the cross as payment for our sins, all who repent will be saved from the wrath of God to come, be declared just in his sight, have eternal life, and receive the Spirit of God as a foretaste of the glories of heaven with God himself.”</a:t>
            </a:r>
          </a:p>
        </p:txBody>
      </p:sp>
    </p:spTree>
    <p:extLst>
      <p:ext uri="{BB962C8B-B14F-4D97-AF65-F5344CB8AC3E}">
        <p14:creationId xmlns:p14="http://schemas.microsoft.com/office/powerpoint/2010/main" val="360203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F485-C9CD-40DD-BC4C-F9D2F63FC100}"/>
              </a:ext>
            </a:extLst>
          </p:cNvPr>
          <p:cNvSpPr>
            <a:spLocks noGrp="1"/>
          </p:cNvSpPr>
          <p:nvPr>
            <p:ph type="title"/>
          </p:nvPr>
        </p:nvSpPr>
        <p:spPr/>
        <p:txBody>
          <a:bodyPr/>
          <a:lstStyle/>
          <a:p>
            <a:r>
              <a:rPr lang="en-US" dirty="0"/>
              <a:t>Biblical Understanding of the Gospel</a:t>
            </a:r>
          </a:p>
        </p:txBody>
      </p:sp>
      <p:sp>
        <p:nvSpPr>
          <p:cNvPr id="3" name="Content Placeholder 2">
            <a:extLst>
              <a:ext uri="{FF2B5EF4-FFF2-40B4-BE49-F238E27FC236}">
                <a16:creationId xmlns:a16="http://schemas.microsoft.com/office/drawing/2014/main" id="{ACC18A7E-85C0-4D7E-AFFD-9F9474DAFDDC}"/>
              </a:ext>
            </a:extLst>
          </p:cNvPr>
          <p:cNvSpPr>
            <a:spLocks noGrp="1"/>
          </p:cNvSpPr>
          <p:nvPr>
            <p:ph idx="1"/>
          </p:nvPr>
        </p:nvSpPr>
        <p:spPr/>
        <p:txBody>
          <a:bodyPr>
            <a:normAutofit/>
          </a:bodyPr>
          <a:lstStyle/>
          <a:p>
            <a:r>
              <a:rPr lang="en-US" sz="2800" dirty="0"/>
              <a:t>Second, we must desire to hear the gospel and preach the gospel to ourselves.</a:t>
            </a:r>
          </a:p>
          <a:p>
            <a:pPr lvl="1"/>
            <a:r>
              <a:rPr lang="en-US" sz="2600" dirty="0"/>
              <a:t>Hearing the gospel and diving into its depths regularly “increases our knowledge of the message, our affection for our Savior, and our skill in sharing the message.”</a:t>
            </a:r>
          </a:p>
          <a:p>
            <a:pPr lvl="1"/>
            <a:r>
              <a:rPr lang="en-US" sz="2600" dirty="0"/>
              <a:t>Listen actively for the gospel and try to hear it afresh each time.</a:t>
            </a:r>
          </a:p>
          <a:p>
            <a:r>
              <a:rPr lang="en-US" sz="2800" dirty="0"/>
              <a:t>Third, we must take the Gospel to its conclusion.</a:t>
            </a:r>
          </a:p>
          <a:p>
            <a:pPr lvl="1"/>
            <a:r>
              <a:rPr lang="en-US" sz="2600" dirty="0"/>
              <a:t>Ultimately, God is the gospel, the good news.</a:t>
            </a:r>
          </a:p>
        </p:txBody>
      </p:sp>
    </p:spTree>
    <p:extLst>
      <p:ext uri="{BB962C8B-B14F-4D97-AF65-F5344CB8AC3E}">
        <p14:creationId xmlns:p14="http://schemas.microsoft.com/office/powerpoint/2010/main" val="374969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97AB-DE5E-4887-B6C0-E277AB23A926}"/>
              </a:ext>
            </a:extLst>
          </p:cNvPr>
          <p:cNvSpPr>
            <a:spLocks noGrp="1"/>
          </p:cNvSpPr>
          <p:nvPr>
            <p:ph type="title"/>
          </p:nvPr>
        </p:nvSpPr>
        <p:spPr/>
        <p:txBody>
          <a:bodyPr/>
          <a:lstStyle/>
          <a:p>
            <a:r>
              <a:rPr lang="en-US" dirty="0"/>
              <a:t>Biblical Understanding of the Gospel</a:t>
            </a:r>
          </a:p>
        </p:txBody>
      </p:sp>
      <p:sp>
        <p:nvSpPr>
          <p:cNvPr id="3" name="Content Placeholder 2">
            <a:extLst>
              <a:ext uri="{FF2B5EF4-FFF2-40B4-BE49-F238E27FC236}">
                <a16:creationId xmlns:a16="http://schemas.microsoft.com/office/drawing/2014/main" id="{2A40EB53-BBB7-4B94-B0CE-B67365E82060}"/>
              </a:ext>
            </a:extLst>
          </p:cNvPr>
          <p:cNvSpPr>
            <a:spLocks noGrp="1"/>
          </p:cNvSpPr>
          <p:nvPr>
            <p:ph idx="1"/>
          </p:nvPr>
        </p:nvSpPr>
        <p:spPr>
          <a:xfrm>
            <a:off x="152400" y="1825624"/>
            <a:ext cx="11811000" cy="4667249"/>
          </a:xfrm>
        </p:spPr>
        <p:txBody>
          <a:bodyPr>
            <a:normAutofit/>
          </a:bodyPr>
          <a:lstStyle/>
          <a:p>
            <a:pPr marL="0" indent="0">
              <a:buNone/>
            </a:pPr>
            <a:r>
              <a:rPr lang="en-US" sz="2800" dirty="0"/>
              <a:t>“Until the gospel </a:t>
            </a:r>
            <a:r>
              <a:rPr lang="en-US" sz="2800" i="1" dirty="0"/>
              <a:t>events</a:t>
            </a:r>
            <a:r>
              <a:rPr lang="en-US" sz="2800" dirty="0"/>
              <a:t> of Good Friday and Easter and the gospel </a:t>
            </a:r>
            <a:r>
              <a:rPr lang="en-US" sz="2800" i="1" dirty="0"/>
              <a:t>promises</a:t>
            </a:r>
            <a:r>
              <a:rPr lang="en-US" sz="2800" dirty="0"/>
              <a:t> of justification and eternal life lead you to behold and embrace </a:t>
            </a:r>
            <a:r>
              <a:rPr lang="en-US" sz="2800" i="1" dirty="0"/>
              <a:t>God himself</a:t>
            </a:r>
            <a:r>
              <a:rPr lang="en-US" sz="2800" dirty="0"/>
              <a:t> as your highest joy, you have not embraced the gospel of God. You have embraced some of his gifts. You have rejoiced over some of his rewards. But you have not yet been awakened to why the gifts, the rewards, and the miracles have come. They have come for one great reason: that you might behold forever the glory of God in Christ, and by beholding become the kind of person who delights in God above all things, and by delighting display his supreme beauty and worth with ever-increasing brightness and bliss forever.”</a:t>
            </a:r>
          </a:p>
          <a:p>
            <a:pPr marL="0" indent="0">
              <a:buNone/>
            </a:pPr>
            <a:r>
              <a:rPr lang="en-US" sz="2800" dirty="0"/>
              <a:t> – John Piper</a:t>
            </a:r>
          </a:p>
        </p:txBody>
      </p:sp>
    </p:spTree>
    <p:extLst>
      <p:ext uri="{BB962C8B-B14F-4D97-AF65-F5344CB8AC3E}">
        <p14:creationId xmlns:p14="http://schemas.microsoft.com/office/powerpoint/2010/main" val="229439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22B5-5C4E-44CE-8404-DFDA1C3BB969}"/>
              </a:ext>
            </a:extLst>
          </p:cNvPr>
          <p:cNvSpPr>
            <a:spLocks noGrp="1"/>
          </p:cNvSpPr>
          <p:nvPr>
            <p:ph type="title"/>
          </p:nvPr>
        </p:nvSpPr>
        <p:spPr/>
        <p:txBody>
          <a:bodyPr/>
          <a:lstStyle/>
          <a:p>
            <a:r>
              <a:rPr lang="en-US" dirty="0"/>
              <a:t>Biblical Understanding of the Gospel</a:t>
            </a:r>
          </a:p>
        </p:txBody>
      </p:sp>
      <p:sp>
        <p:nvSpPr>
          <p:cNvPr id="3" name="Content Placeholder 2">
            <a:extLst>
              <a:ext uri="{FF2B5EF4-FFF2-40B4-BE49-F238E27FC236}">
                <a16:creationId xmlns:a16="http://schemas.microsoft.com/office/drawing/2014/main" id="{4911A4B8-6E69-45DF-A8E4-42CEB9D33845}"/>
              </a:ext>
            </a:extLst>
          </p:cNvPr>
          <p:cNvSpPr>
            <a:spLocks noGrp="1"/>
          </p:cNvSpPr>
          <p:nvPr>
            <p:ph idx="1"/>
          </p:nvPr>
        </p:nvSpPr>
        <p:spPr>
          <a:xfrm>
            <a:off x="685800" y="1905000"/>
            <a:ext cx="10820400" cy="4351338"/>
          </a:xfrm>
        </p:spPr>
        <p:txBody>
          <a:bodyPr>
            <a:normAutofit/>
          </a:bodyPr>
          <a:lstStyle/>
          <a:p>
            <a:r>
              <a:rPr lang="en-US" sz="2800" dirty="0"/>
              <a:t>Fourth, we must order our lives around the gospel.</a:t>
            </a:r>
          </a:p>
          <a:p>
            <a:pPr lvl="1"/>
            <a:r>
              <a:rPr lang="en-US" sz="2600" dirty="0"/>
              <a:t>It must take priority in all areas of life.</a:t>
            </a:r>
          </a:p>
          <a:p>
            <a:pPr lvl="1"/>
            <a:r>
              <a:rPr lang="en-US" sz="2600" dirty="0"/>
              <a:t>What are some ways to organize your daily life around the gospel?</a:t>
            </a:r>
          </a:p>
          <a:p>
            <a:r>
              <a:rPr lang="en-US" sz="2800" dirty="0"/>
              <a:t>Fifth, we must share the gospel.</a:t>
            </a:r>
          </a:p>
          <a:p>
            <a:pPr lvl="1"/>
            <a:r>
              <a:rPr lang="en-US" sz="2600" dirty="0"/>
              <a:t>“If we would contribute to the health of our local congregations, we must be committed not only to harvesting the gospel for ourselves but to shipping it to others as well.”</a:t>
            </a:r>
          </a:p>
          <a:p>
            <a:endParaRPr lang="en-US" sz="2800" dirty="0"/>
          </a:p>
        </p:txBody>
      </p:sp>
    </p:spTree>
    <p:extLst>
      <p:ext uri="{BB962C8B-B14F-4D97-AF65-F5344CB8AC3E}">
        <p14:creationId xmlns:p14="http://schemas.microsoft.com/office/powerpoint/2010/main" val="20385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2546</TotalTime>
  <Words>1936</Words>
  <Application>Microsoft Office PowerPoint</Application>
  <PresentationFormat>Widescreen</PresentationFormat>
  <Paragraphs>111</Paragraphs>
  <Slides>23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Century Schoolbook</vt:lpstr>
      <vt:lpstr>CITY SKETCH 16X9</vt:lpstr>
      <vt:lpstr>What Is A Healthy Church? Part 2</vt:lpstr>
      <vt:lpstr>SOURCE MATERIAL</vt:lpstr>
      <vt:lpstr>3. Biblical Understanding of the Gospel</vt:lpstr>
      <vt:lpstr>Biblical Understanding of the Gospel</vt:lpstr>
      <vt:lpstr>Biblical Understanding of the Gospel</vt:lpstr>
      <vt:lpstr>Biblical Understanding of the Gospel</vt:lpstr>
      <vt:lpstr>Biblical Understanding of the Gospel</vt:lpstr>
      <vt:lpstr>Biblical Understanding of the Gospel</vt:lpstr>
      <vt:lpstr>Biblical Understanding of the Gospel</vt:lpstr>
      <vt:lpstr>Biblical Understanding of the Gospel</vt:lpstr>
      <vt:lpstr>4. Biblical Understanding of Conversion</vt:lpstr>
      <vt:lpstr>Biblical Understanding of Conversion</vt:lpstr>
      <vt:lpstr>Biblical Understanding of Conversion</vt:lpstr>
      <vt:lpstr>Biblical Understanding of Conversion</vt:lpstr>
      <vt:lpstr>Biblical Understanding of Conversion</vt:lpstr>
      <vt:lpstr>Biblical Understanding of Conversion</vt:lpstr>
      <vt:lpstr>Biblical Understanding of Conversion</vt:lpstr>
      <vt:lpstr>Biblical Understanding of Conversion</vt:lpstr>
      <vt:lpstr>Biblical Understanding of Conversion</vt:lpstr>
      <vt:lpstr>Biblical Understanding of Conversion</vt:lpstr>
      <vt:lpstr>Biblical Understanding of Conversion</vt:lpstr>
      <vt:lpstr>Biblical Understanding of Conversion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Healthy Church? Part 1</dc:title>
  <dc:creator>Forrest Price</dc:creator>
  <cp:lastModifiedBy>Forrest Price</cp:lastModifiedBy>
  <cp:revision>27</cp:revision>
  <dcterms:created xsi:type="dcterms:W3CDTF">2019-02-14T21:54:23Z</dcterms:created>
  <dcterms:modified xsi:type="dcterms:W3CDTF">2019-02-24T14:01:54Z</dcterms:modified>
</cp:coreProperties>
</file>