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6" r:id="rId20"/>
    <p:sldId id="294" r:id="rId21"/>
    <p:sldId id="295" r:id="rId22"/>
    <p:sldId id="297" r:id="rId23"/>
    <p:sldId id="298" r:id="rId24"/>
    <p:sldId id="299"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706" autoAdjust="0"/>
  </p:normalViewPr>
  <p:slideViewPr>
    <p:cSldViewPr>
      <p:cViewPr varScale="1">
        <p:scale>
          <a:sx n="65" d="100"/>
          <a:sy n="65" d="100"/>
        </p:scale>
        <p:origin x="858" y="60"/>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8/17/2018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Mark will take about 90 minutes</a:t>
            </a:r>
          </a:p>
          <a:p>
            <a:pPr marL="171450" indent="-171450">
              <a:buFontTx/>
              <a:buChar char="-"/>
            </a:pPr>
            <a:r>
              <a:rPr lang="en-US" dirty="0"/>
              <a:t>John will take about 2 hours</a:t>
            </a:r>
          </a:p>
          <a:p>
            <a:pPr marL="171450" indent="-171450">
              <a:buFontTx/>
              <a:buChar char="-"/>
            </a:pPr>
            <a:r>
              <a:rPr lang="en-US" dirty="0"/>
              <a:t>Matthew and Luke about 2.5 to 3 hours each</a:t>
            </a:r>
          </a:p>
        </p:txBody>
      </p:sp>
      <p:sp>
        <p:nvSpPr>
          <p:cNvPr id="4" name="Slide Number Placeholder 3"/>
          <p:cNvSpPr>
            <a:spLocks noGrp="1"/>
          </p:cNvSpPr>
          <p:nvPr>
            <p:ph type="sldNum" sz="quarter" idx="10"/>
          </p:nvPr>
        </p:nvSpPr>
        <p:spPr/>
        <p:txBody>
          <a:bodyPr/>
          <a:lstStyle/>
          <a:p>
            <a:fld id="{8DAEC444-603B-4F09-9A06-5917518DD901}" type="slidenum">
              <a:rPr lang="en-US" smtClean="0"/>
              <a:t>23</a:t>
            </a:fld>
            <a:endParaRPr lang="en-US"/>
          </a:p>
        </p:txBody>
      </p:sp>
    </p:spTree>
    <p:extLst>
      <p:ext uri="{BB962C8B-B14F-4D97-AF65-F5344CB8AC3E}">
        <p14:creationId xmlns:p14="http://schemas.microsoft.com/office/powerpoint/2010/main" val="2025611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8/17/2018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8/17/2018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8/17/2018</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8/17/2018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8/17/2018</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8/17/2018</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8/17/2018</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8/17/2018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8/17/2018</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8/17/2018</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4114800"/>
            <a:ext cx="10515598" cy="1524000"/>
          </a:xfrm>
        </p:spPr>
        <p:txBody>
          <a:bodyPr>
            <a:normAutofit/>
          </a:bodyPr>
          <a:lstStyle/>
          <a:p>
            <a:r>
              <a:rPr lang="en-US" dirty="0"/>
              <a:t>MISSIONAL LIVING:</a:t>
            </a:r>
            <a:br>
              <a:rPr lang="en-US" dirty="0"/>
            </a:br>
            <a:r>
              <a:rPr lang="en-US" dirty="0"/>
              <a:t>LISTEN &amp; LEARN</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A3C02-4C4A-4AA0-AA21-762F60084E2B}"/>
              </a:ext>
            </a:extLst>
          </p:cNvPr>
          <p:cNvSpPr>
            <a:spLocks noGrp="1"/>
          </p:cNvSpPr>
          <p:nvPr>
            <p:ph type="title"/>
          </p:nvPr>
        </p:nvSpPr>
        <p:spPr/>
        <p:txBody>
          <a:bodyPr/>
          <a:lstStyle/>
          <a:p>
            <a:r>
              <a:rPr lang="en-US" dirty="0"/>
              <a:t>LISTEN</a:t>
            </a:r>
          </a:p>
        </p:txBody>
      </p:sp>
      <p:sp>
        <p:nvSpPr>
          <p:cNvPr id="3" name="Content Placeholder 2">
            <a:extLst>
              <a:ext uri="{FF2B5EF4-FFF2-40B4-BE49-F238E27FC236}">
                <a16:creationId xmlns:a16="http://schemas.microsoft.com/office/drawing/2014/main" id="{906BA1B0-301C-4EB7-A046-D981DCC20FF8}"/>
              </a:ext>
            </a:extLst>
          </p:cNvPr>
          <p:cNvSpPr>
            <a:spLocks noGrp="1"/>
          </p:cNvSpPr>
          <p:nvPr>
            <p:ph idx="1"/>
          </p:nvPr>
        </p:nvSpPr>
        <p:spPr/>
        <p:txBody>
          <a:bodyPr>
            <a:normAutofit/>
          </a:bodyPr>
          <a:lstStyle/>
          <a:p>
            <a:r>
              <a:rPr lang="en-US" altLang="en-US" sz="3600" dirty="0"/>
              <a:t>To Express Faith in God</a:t>
            </a:r>
          </a:p>
          <a:p>
            <a:r>
              <a:rPr lang="en-US" altLang="en-US" sz="3600" dirty="0"/>
              <a:t>To Seek the Salvation of the Lord</a:t>
            </a:r>
          </a:p>
          <a:p>
            <a:r>
              <a:rPr lang="en-US" altLang="en-US" sz="3600" dirty="0"/>
              <a:t>To be Physically and Spiritually Restored</a:t>
            </a:r>
          </a:p>
          <a:p>
            <a:r>
              <a:rPr lang="en-US" altLang="en-US" sz="3600" dirty="0"/>
              <a:t>To Seek the Will of God</a:t>
            </a:r>
          </a:p>
          <a:p>
            <a:r>
              <a:rPr lang="en-US" altLang="en-US" sz="3600" dirty="0"/>
              <a:t>To Learn to Control the Tongue</a:t>
            </a:r>
          </a:p>
          <a:p>
            <a:r>
              <a:rPr lang="en-US" altLang="en-US" sz="3600" dirty="0"/>
              <a:t>To Regain a Spiritual Perspective</a:t>
            </a:r>
          </a:p>
        </p:txBody>
      </p:sp>
    </p:spTree>
    <p:extLst>
      <p:ext uri="{BB962C8B-B14F-4D97-AF65-F5344CB8AC3E}">
        <p14:creationId xmlns:p14="http://schemas.microsoft.com/office/powerpoint/2010/main" val="345244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7EFF64-CAEF-4E8A-898E-C48DA52EC7B6}"/>
              </a:ext>
            </a:extLst>
          </p:cNvPr>
          <p:cNvSpPr>
            <a:spLocks noGrp="1"/>
          </p:cNvSpPr>
          <p:nvPr>
            <p:ph idx="1"/>
          </p:nvPr>
        </p:nvSpPr>
        <p:spPr>
          <a:xfrm>
            <a:off x="838200" y="685800"/>
            <a:ext cx="10515600" cy="5491163"/>
          </a:xfrm>
        </p:spPr>
        <p:txBody>
          <a:bodyPr/>
          <a:lstStyle/>
          <a:p>
            <a:pPr marL="0" indent="0">
              <a:buNone/>
            </a:pPr>
            <a:r>
              <a:rPr lang="en-US" sz="4800" dirty="0"/>
              <a:t>“What we are in [our solitudes], that we are indeed, and no more. They are either the best or the worst of our times, wherein the principle that is predominant in us will show and act itself.”</a:t>
            </a:r>
          </a:p>
          <a:p>
            <a:pPr marL="0" indent="0">
              <a:buNone/>
            </a:pPr>
            <a:r>
              <a:rPr lang="en-US" sz="4000" dirty="0"/>
              <a:t>John Owen</a:t>
            </a:r>
          </a:p>
        </p:txBody>
      </p:sp>
    </p:spTree>
    <p:extLst>
      <p:ext uri="{BB962C8B-B14F-4D97-AF65-F5344CB8AC3E}">
        <p14:creationId xmlns:p14="http://schemas.microsoft.com/office/powerpoint/2010/main" val="272293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03A7-08E8-49C7-816E-CE0BE6F1AA47}"/>
              </a:ext>
            </a:extLst>
          </p:cNvPr>
          <p:cNvSpPr>
            <a:spLocks noGrp="1"/>
          </p:cNvSpPr>
          <p:nvPr>
            <p:ph type="title"/>
          </p:nvPr>
        </p:nvSpPr>
        <p:spPr/>
        <p:txBody>
          <a:bodyPr/>
          <a:lstStyle/>
          <a:p>
            <a:r>
              <a:rPr lang="en-US" dirty="0"/>
              <a:t>LISTEN</a:t>
            </a:r>
          </a:p>
        </p:txBody>
      </p:sp>
      <p:sp>
        <p:nvSpPr>
          <p:cNvPr id="3" name="Content Placeholder 2">
            <a:extLst>
              <a:ext uri="{FF2B5EF4-FFF2-40B4-BE49-F238E27FC236}">
                <a16:creationId xmlns:a16="http://schemas.microsoft.com/office/drawing/2014/main" id="{58D6D0D1-4EB2-4B4D-AF7F-9731DE298868}"/>
              </a:ext>
            </a:extLst>
          </p:cNvPr>
          <p:cNvSpPr>
            <a:spLocks noGrp="1"/>
          </p:cNvSpPr>
          <p:nvPr>
            <p:ph idx="1"/>
          </p:nvPr>
        </p:nvSpPr>
        <p:spPr/>
        <p:txBody>
          <a:bodyPr/>
          <a:lstStyle/>
          <a:p>
            <a:r>
              <a:rPr lang="en-US" altLang="en-US" sz="2800" dirty="0"/>
              <a:t>Helpful suggestions for practicing silence and solitude:</a:t>
            </a:r>
          </a:p>
          <a:p>
            <a:r>
              <a:rPr lang="en-US" altLang="en-US" sz="2800" dirty="0"/>
              <a:t>“Minutes Retreats” </a:t>
            </a:r>
          </a:p>
          <a:p>
            <a:pPr lvl="1"/>
            <a:r>
              <a:rPr lang="en-US" altLang="en-US" sz="2600" dirty="0"/>
              <a:t>Take any opportunity in your day to have a minute or so of silence and solitude. Be mindful of the presence of God and enjoy him.</a:t>
            </a:r>
          </a:p>
          <a:p>
            <a:r>
              <a:rPr lang="en-US" altLang="en-US" sz="2800" dirty="0"/>
              <a:t>Daily Silence and Solitude</a:t>
            </a:r>
          </a:p>
          <a:p>
            <a:pPr lvl="1"/>
            <a:r>
              <a:rPr lang="en-US" altLang="en-US" sz="2600" dirty="0"/>
              <a:t>You may call this a quiet time… If you don’t schedule it, then it will probably never happen.</a:t>
            </a:r>
          </a:p>
        </p:txBody>
      </p:sp>
    </p:spTree>
    <p:extLst>
      <p:ext uri="{BB962C8B-B14F-4D97-AF65-F5344CB8AC3E}">
        <p14:creationId xmlns:p14="http://schemas.microsoft.com/office/powerpoint/2010/main" val="13331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33C3-1729-46AB-A4F4-4777D3CCA90D}"/>
              </a:ext>
            </a:extLst>
          </p:cNvPr>
          <p:cNvSpPr>
            <a:spLocks noGrp="1"/>
          </p:cNvSpPr>
          <p:nvPr>
            <p:ph type="title"/>
          </p:nvPr>
        </p:nvSpPr>
        <p:spPr/>
        <p:txBody>
          <a:bodyPr/>
          <a:lstStyle/>
          <a:p>
            <a:r>
              <a:rPr lang="en-US" dirty="0"/>
              <a:t>LISTEN</a:t>
            </a:r>
          </a:p>
        </p:txBody>
      </p:sp>
      <p:sp>
        <p:nvSpPr>
          <p:cNvPr id="3" name="Content Placeholder 2">
            <a:extLst>
              <a:ext uri="{FF2B5EF4-FFF2-40B4-BE49-F238E27FC236}">
                <a16:creationId xmlns:a16="http://schemas.microsoft.com/office/drawing/2014/main" id="{1C6F2360-4462-41CF-A418-E0E420471C10}"/>
              </a:ext>
            </a:extLst>
          </p:cNvPr>
          <p:cNvSpPr>
            <a:spLocks noGrp="1"/>
          </p:cNvSpPr>
          <p:nvPr>
            <p:ph idx="1"/>
          </p:nvPr>
        </p:nvSpPr>
        <p:spPr/>
        <p:txBody>
          <a:bodyPr/>
          <a:lstStyle/>
          <a:p>
            <a:r>
              <a:rPr lang="en-US" altLang="en-US" sz="2800" dirty="0"/>
              <a:t>Plan a time to “get away” for silence and solitude.</a:t>
            </a:r>
          </a:p>
          <a:p>
            <a:pPr lvl="1"/>
            <a:r>
              <a:rPr lang="en-US" altLang="en-US" sz="2600" dirty="0"/>
              <a:t>This is a more extended period of time where you can read and worship alone.</a:t>
            </a:r>
          </a:p>
          <a:p>
            <a:r>
              <a:rPr lang="en-US" altLang="en-US" sz="2800" dirty="0"/>
              <a:t>Have a special place to go to.</a:t>
            </a:r>
          </a:p>
          <a:p>
            <a:r>
              <a:rPr lang="en-US" altLang="en-US" sz="2800" dirty="0"/>
              <a:t>Eliminate distractions (Matt. 6:6)</a:t>
            </a:r>
          </a:p>
          <a:p>
            <a:r>
              <a:rPr lang="en-US" altLang="en-US" sz="2800" dirty="0"/>
              <a:t>Have a weekly designated time</a:t>
            </a:r>
          </a:p>
          <a:p>
            <a:pPr lvl="1"/>
            <a:r>
              <a:rPr lang="en-US" sz="2600" dirty="0"/>
              <a:t>At the beginning of the week is a great idea.</a:t>
            </a:r>
          </a:p>
        </p:txBody>
      </p:sp>
    </p:spTree>
    <p:extLst>
      <p:ext uri="{BB962C8B-B14F-4D97-AF65-F5344CB8AC3E}">
        <p14:creationId xmlns:p14="http://schemas.microsoft.com/office/powerpoint/2010/main" val="328641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6E20E-7BAF-47D3-A6F1-2F0F05512390}"/>
              </a:ext>
            </a:extLst>
          </p:cNvPr>
          <p:cNvSpPr>
            <a:spLocks noGrp="1"/>
          </p:cNvSpPr>
          <p:nvPr>
            <p:ph type="title"/>
          </p:nvPr>
        </p:nvSpPr>
        <p:spPr/>
        <p:txBody>
          <a:bodyPr/>
          <a:lstStyle/>
          <a:p>
            <a:r>
              <a:rPr lang="en-US" dirty="0"/>
              <a:t>LISTEN</a:t>
            </a:r>
          </a:p>
        </p:txBody>
      </p:sp>
      <p:sp>
        <p:nvSpPr>
          <p:cNvPr id="3" name="Content Placeholder 2">
            <a:extLst>
              <a:ext uri="{FF2B5EF4-FFF2-40B4-BE49-F238E27FC236}">
                <a16:creationId xmlns:a16="http://schemas.microsoft.com/office/drawing/2014/main" id="{4149857B-639B-4AD8-B9DF-3A7948F1A085}"/>
              </a:ext>
            </a:extLst>
          </p:cNvPr>
          <p:cNvSpPr>
            <a:spLocks noGrp="1"/>
          </p:cNvSpPr>
          <p:nvPr>
            <p:ph idx="1"/>
          </p:nvPr>
        </p:nvSpPr>
        <p:spPr/>
        <p:txBody>
          <a:bodyPr/>
          <a:lstStyle/>
          <a:p>
            <a:r>
              <a:rPr lang="en-US" altLang="en-US" sz="3200" dirty="0"/>
              <a:t>The habit of listening to the Spirit will benefit you in following God’s direction while you’re on mission. The words to say. The people to bless. </a:t>
            </a:r>
          </a:p>
          <a:p>
            <a:pPr lvl="1"/>
            <a:r>
              <a:rPr lang="en-US" altLang="en-US" sz="2800" dirty="0"/>
              <a:t>Listening will also help you to navigate the dangers of the mission field. To avoid either sinful indulgence or legalistic withdrawal. </a:t>
            </a:r>
          </a:p>
          <a:p>
            <a:r>
              <a:rPr lang="en-US" altLang="en-US" sz="3200" dirty="0"/>
              <a:t>Will you seek times of silence and solitude? Will you start now?</a:t>
            </a:r>
          </a:p>
        </p:txBody>
      </p:sp>
    </p:spTree>
    <p:extLst>
      <p:ext uri="{BB962C8B-B14F-4D97-AF65-F5344CB8AC3E}">
        <p14:creationId xmlns:p14="http://schemas.microsoft.com/office/powerpoint/2010/main" val="349439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EFD1-2386-45E6-94E7-D9458209DAB0}"/>
              </a:ext>
            </a:extLst>
          </p:cNvPr>
          <p:cNvSpPr>
            <a:spLocks noGrp="1"/>
          </p:cNvSpPr>
          <p:nvPr>
            <p:ph type="title"/>
          </p:nvPr>
        </p:nvSpPr>
        <p:spPr>
          <a:xfrm>
            <a:off x="841248" y="3429001"/>
            <a:ext cx="9601200" cy="1371600"/>
          </a:xfrm>
        </p:spPr>
        <p:txBody>
          <a:bodyPr/>
          <a:lstStyle/>
          <a:p>
            <a:r>
              <a:rPr lang="en-US" dirty="0"/>
              <a:t>LEARN</a:t>
            </a:r>
          </a:p>
        </p:txBody>
      </p:sp>
      <p:sp>
        <p:nvSpPr>
          <p:cNvPr id="3" name="Text Placeholder 2">
            <a:extLst>
              <a:ext uri="{FF2B5EF4-FFF2-40B4-BE49-F238E27FC236}">
                <a16:creationId xmlns:a16="http://schemas.microsoft.com/office/drawing/2014/main" id="{C71BCAE3-8BA2-4479-BD97-A14E3E68F648}"/>
              </a:ext>
            </a:extLst>
          </p:cNvPr>
          <p:cNvSpPr>
            <a:spLocks noGrp="1"/>
          </p:cNvSpPr>
          <p:nvPr>
            <p:ph type="body" idx="1"/>
          </p:nvPr>
        </p:nvSpPr>
        <p:spPr>
          <a:xfrm>
            <a:off x="841248" y="4800601"/>
            <a:ext cx="9601200" cy="1014983"/>
          </a:xfrm>
        </p:spPr>
        <p:txBody>
          <a:bodyPr>
            <a:noAutofit/>
          </a:bodyPr>
          <a:lstStyle/>
          <a:p>
            <a:r>
              <a:rPr lang="en-US" sz="3200" dirty="0"/>
              <a:t>I will spend at least one period of the week learning Christ.</a:t>
            </a:r>
          </a:p>
        </p:txBody>
      </p:sp>
    </p:spTree>
    <p:extLst>
      <p:ext uri="{BB962C8B-B14F-4D97-AF65-F5344CB8AC3E}">
        <p14:creationId xmlns:p14="http://schemas.microsoft.com/office/powerpoint/2010/main" val="36191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E3DDF-F3A9-4AFA-933F-DC0786AD51AC}"/>
              </a:ext>
            </a:extLst>
          </p:cNvPr>
          <p:cNvSpPr>
            <a:spLocks noGrp="1"/>
          </p:cNvSpPr>
          <p:nvPr>
            <p:ph type="title"/>
          </p:nvPr>
        </p:nvSpPr>
        <p:spPr/>
        <p:txBody>
          <a:bodyPr/>
          <a:lstStyle/>
          <a:p>
            <a:r>
              <a:rPr lang="en-US" dirty="0"/>
              <a:t>LEARN</a:t>
            </a:r>
          </a:p>
        </p:txBody>
      </p:sp>
      <p:sp>
        <p:nvSpPr>
          <p:cNvPr id="3" name="Content Placeholder 2">
            <a:extLst>
              <a:ext uri="{FF2B5EF4-FFF2-40B4-BE49-F238E27FC236}">
                <a16:creationId xmlns:a16="http://schemas.microsoft.com/office/drawing/2014/main" id="{4A8EF76B-B063-46B2-B5D6-822EC6337AD1}"/>
              </a:ext>
            </a:extLst>
          </p:cNvPr>
          <p:cNvSpPr>
            <a:spLocks noGrp="1"/>
          </p:cNvSpPr>
          <p:nvPr>
            <p:ph idx="1"/>
          </p:nvPr>
        </p:nvSpPr>
        <p:spPr/>
        <p:txBody>
          <a:bodyPr>
            <a:normAutofit/>
          </a:bodyPr>
          <a:lstStyle/>
          <a:p>
            <a:r>
              <a:rPr lang="en-US" sz="2800" dirty="0"/>
              <a:t>The phrase “to learn Christ” was common among early Christians, but it is not used so often today.</a:t>
            </a:r>
          </a:p>
          <a:p>
            <a:pPr lvl="1"/>
            <a:r>
              <a:rPr lang="en-US" sz="2600" dirty="0"/>
              <a:t>During these early centuries of the church, conversion involved denying pagan gods and entering a time of catechism, deep and intensive study of the person and work of Jesus, before they were welcomed as a member of the church.</a:t>
            </a:r>
          </a:p>
          <a:p>
            <a:r>
              <a:rPr lang="en-US" sz="2800" dirty="0"/>
              <a:t>We would do well to institute habitual study of the Gospels and of Christ ourselves.</a:t>
            </a:r>
          </a:p>
        </p:txBody>
      </p:sp>
    </p:spTree>
    <p:extLst>
      <p:ext uri="{BB962C8B-B14F-4D97-AF65-F5344CB8AC3E}">
        <p14:creationId xmlns:p14="http://schemas.microsoft.com/office/powerpoint/2010/main" val="394919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1FBC-71C0-41F6-BA1B-DF29385FE2F7}"/>
              </a:ext>
            </a:extLst>
          </p:cNvPr>
          <p:cNvSpPr>
            <a:spLocks noGrp="1"/>
          </p:cNvSpPr>
          <p:nvPr>
            <p:ph type="title"/>
          </p:nvPr>
        </p:nvSpPr>
        <p:spPr/>
        <p:txBody>
          <a:bodyPr/>
          <a:lstStyle/>
          <a:p>
            <a:r>
              <a:rPr lang="en-US" dirty="0"/>
              <a:t>LEARN</a:t>
            </a:r>
          </a:p>
        </p:txBody>
      </p:sp>
      <p:sp>
        <p:nvSpPr>
          <p:cNvPr id="3" name="Content Placeholder 2">
            <a:extLst>
              <a:ext uri="{FF2B5EF4-FFF2-40B4-BE49-F238E27FC236}">
                <a16:creationId xmlns:a16="http://schemas.microsoft.com/office/drawing/2014/main" id="{7A9433C5-118D-4CC9-B1C8-49B4A58F9675}"/>
              </a:ext>
            </a:extLst>
          </p:cNvPr>
          <p:cNvSpPr>
            <a:spLocks noGrp="1"/>
          </p:cNvSpPr>
          <p:nvPr>
            <p:ph idx="1"/>
          </p:nvPr>
        </p:nvSpPr>
        <p:spPr/>
        <p:txBody>
          <a:bodyPr>
            <a:normAutofit/>
          </a:bodyPr>
          <a:lstStyle/>
          <a:p>
            <a:r>
              <a:rPr lang="en-US" sz="2800" dirty="0"/>
              <a:t>Two primary reasons to learn Christ:</a:t>
            </a:r>
          </a:p>
          <a:p>
            <a:r>
              <a:rPr lang="en-US" sz="2800" dirty="0"/>
              <a:t>One is devotional:</a:t>
            </a:r>
          </a:p>
          <a:p>
            <a:pPr lvl="1"/>
            <a:r>
              <a:rPr lang="en-US" sz="2600" dirty="0"/>
              <a:t>We grow close to Jesus, foster intimacy with God, hear the promptings of the Spirit, and sense his presence through the beauty of his Word in your life.</a:t>
            </a:r>
          </a:p>
          <a:p>
            <a:r>
              <a:rPr lang="en-US" sz="2800" dirty="0"/>
              <a:t>The second is more missional:</a:t>
            </a:r>
          </a:p>
          <a:p>
            <a:pPr lvl="1"/>
            <a:r>
              <a:rPr lang="en-US" sz="2600" dirty="0"/>
              <a:t>We need to know him if we are going to share him as “the reason for the hope we have.” (1 Peter 3:15)</a:t>
            </a:r>
          </a:p>
        </p:txBody>
      </p:sp>
    </p:spTree>
    <p:extLst>
      <p:ext uri="{BB962C8B-B14F-4D97-AF65-F5344CB8AC3E}">
        <p14:creationId xmlns:p14="http://schemas.microsoft.com/office/powerpoint/2010/main" val="297706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89FB-A7B6-4394-AC4A-882C4931D70B}"/>
              </a:ext>
            </a:extLst>
          </p:cNvPr>
          <p:cNvSpPr>
            <a:spLocks noGrp="1"/>
          </p:cNvSpPr>
          <p:nvPr>
            <p:ph type="title"/>
          </p:nvPr>
        </p:nvSpPr>
        <p:spPr/>
        <p:txBody>
          <a:bodyPr/>
          <a:lstStyle/>
          <a:p>
            <a:r>
              <a:rPr lang="en-US" dirty="0"/>
              <a:t>LEARN</a:t>
            </a:r>
          </a:p>
        </p:txBody>
      </p:sp>
      <p:sp>
        <p:nvSpPr>
          <p:cNvPr id="3" name="Content Placeholder 2">
            <a:extLst>
              <a:ext uri="{FF2B5EF4-FFF2-40B4-BE49-F238E27FC236}">
                <a16:creationId xmlns:a16="http://schemas.microsoft.com/office/drawing/2014/main" id="{E82E2F07-D79E-49D8-9655-1A56B359BAF0}"/>
              </a:ext>
            </a:extLst>
          </p:cNvPr>
          <p:cNvSpPr>
            <a:spLocks noGrp="1"/>
          </p:cNvSpPr>
          <p:nvPr>
            <p:ph idx="1"/>
          </p:nvPr>
        </p:nvSpPr>
        <p:spPr/>
        <p:txBody>
          <a:bodyPr>
            <a:normAutofit/>
          </a:bodyPr>
          <a:lstStyle/>
          <a:p>
            <a:r>
              <a:rPr lang="en-US" sz="3600" dirty="0"/>
              <a:t>Remember! we are to live “questionable lives.”</a:t>
            </a:r>
          </a:p>
          <a:p>
            <a:pPr lvl="1"/>
            <a:r>
              <a:rPr lang="en-US" sz="3200" dirty="0"/>
              <a:t>We need to know what Jesus would do or say in any circumstance.</a:t>
            </a:r>
          </a:p>
          <a:p>
            <a:pPr lvl="1"/>
            <a:r>
              <a:rPr lang="en-US" sz="3200" dirty="0"/>
              <a:t>We must read about him and study him if we are to do this well.</a:t>
            </a:r>
          </a:p>
          <a:p>
            <a:r>
              <a:rPr lang="en-US" sz="3600" dirty="0"/>
              <a:t>The Gospels are the go-to place to study Jesus.</a:t>
            </a:r>
          </a:p>
        </p:txBody>
      </p:sp>
    </p:spTree>
    <p:extLst>
      <p:ext uri="{BB962C8B-B14F-4D97-AF65-F5344CB8AC3E}">
        <p14:creationId xmlns:p14="http://schemas.microsoft.com/office/powerpoint/2010/main" val="289221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76D6-08B9-480E-89E7-C74EC3AAF215}"/>
              </a:ext>
            </a:extLst>
          </p:cNvPr>
          <p:cNvSpPr>
            <a:spLocks noGrp="1"/>
          </p:cNvSpPr>
          <p:nvPr>
            <p:ph type="title"/>
          </p:nvPr>
        </p:nvSpPr>
        <p:spPr/>
        <p:txBody>
          <a:bodyPr/>
          <a:lstStyle/>
          <a:p>
            <a:r>
              <a:rPr lang="en-US" dirty="0"/>
              <a:t>LEARN</a:t>
            </a:r>
          </a:p>
        </p:txBody>
      </p:sp>
      <p:sp>
        <p:nvSpPr>
          <p:cNvPr id="3" name="Content Placeholder 2">
            <a:extLst>
              <a:ext uri="{FF2B5EF4-FFF2-40B4-BE49-F238E27FC236}">
                <a16:creationId xmlns:a16="http://schemas.microsoft.com/office/drawing/2014/main" id="{892B2927-8C40-4486-A54D-6295F57D5C5A}"/>
              </a:ext>
            </a:extLst>
          </p:cNvPr>
          <p:cNvSpPr>
            <a:spLocks noGrp="1"/>
          </p:cNvSpPr>
          <p:nvPr>
            <p:ph idx="1"/>
          </p:nvPr>
        </p:nvSpPr>
        <p:spPr/>
        <p:txBody>
          <a:bodyPr/>
          <a:lstStyle/>
          <a:p>
            <a:r>
              <a:rPr lang="en-US" sz="3200" dirty="0"/>
              <a:t>Don’t settle for a “greatest hits” knowledge of the Gospels.</a:t>
            </a:r>
          </a:p>
          <a:p>
            <a:pPr lvl="1"/>
            <a:r>
              <a:rPr lang="en-US" sz="2800" dirty="0"/>
              <a:t>I.e., his birth, death, resurrection, a few miracles, and a couple of parables</a:t>
            </a:r>
          </a:p>
          <a:p>
            <a:r>
              <a:rPr lang="en-US" sz="3200" dirty="0"/>
              <a:t>Really dig in deep in your study of Christ!</a:t>
            </a:r>
          </a:p>
          <a:p>
            <a:pPr lvl="1"/>
            <a:r>
              <a:rPr lang="en-US" sz="2800" dirty="0"/>
              <a:t>Ask questions as you read like, “Why did Jesus react in that way to that situation?” or “Why did Jesus say that in that way and not another way?”</a:t>
            </a:r>
          </a:p>
        </p:txBody>
      </p:sp>
    </p:spTree>
    <p:extLst>
      <p:ext uri="{BB962C8B-B14F-4D97-AF65-F5344CB8AC3E}">
        <p14:creationId xmlns:p14="http://schemas.microsoft.com/office/powerpoint/2010/main" val="82310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C6C8-F72E-46DE-BD7B-FB6E5FA10946}"/>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43D84E7-C2F6-43B5-92F6-0B4BB7EAA610}"/>
              </a:ext>
            </a:extLst>
          </p:cNvPr>
          <p:cNvSpPr>
            <a:spLocks noGrp="1"/>
          </p:cNvSpPr>
          <p:nvPr>
            <p:ph idx="1"/>
          </p:nvPr>
        </p:nvSpPr>
        <p:spPr/>
        <p:txBody>
          <a:bodyPr/>
          <a:lstStyle/>
          <a:p>
            <a:r>
              <a:rPr lang="en-US" sz="2800" dirty="0"/>
              <a:t>Recap:</a:t>
            </a:r>
          </a:p>
          <a:p>
            <a:pPr lvl="1"/>
            <a:r>
              <a:rPr lang="en-US" sz="2600" dirty="0"/>
              <a:t>I will bless 3 people this week, 1 of whom is not a member of my church.</a:t>
            </a:r>
          </a:p>
          <a:p>
            <a:pPr lvl="1"/>
            <a:r>
              <a:rPr lang="en-US" sz="2600" dirty="0"/>
              <a:t>I will eat with 3 people this week, 1 of whom is not a member of my church.</a:t>
            </a:r>
          </a:p>
          <a:p>
            <a:pPr lvl="1"/>
            <a:r>
              <a:rPr lang="en-US" sz="2600" dirty="0"/>
              <a:t>Are there any stories from this past week of God using these first two habits in your life?</a:t>
            </a:r>
          </a:p>
          <a:p>
            <a:r>
              <a:rPr lang="en-US" sz="2800" dirty="0"/>
              <a:t>This week we will cover the missional habits of Listen and Learn.</a:t>
            </a:r>
          </a:p>
        </p:txBody>
      </p:sp>
    </p:spTree>
    <p:extLst>
      <p:ext uri="{BB962C8B-B14F-4D97-AF65-F5344CB8AC3E}">
        <p14:creationId xmlns:p14="http://schemas.microsoft.com/office/powerpoint/2010/main" val="406041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4591F-E5C4-4254-81DF-AF7004D4830D}"/>
              </a:ext>
            </a:extLst>
          </p:cNvPr>
          <p:cNvSpPr>
            <a:spLocks noGrp="1"/>
          </p:cNvSpPr>
          <p:nvPr>
            <p:ph idx="1"/>
          </p:nvPr>
        </p:nvSpPr>
        <p:spPr>
          <a:xfrm>
            <a:off x="838200" y="533400"/>
            <a:ext cx="10515600" cy="5643563"/>
          </a:xfrm>
        </p:spPr>
        <p:txBody>
          <a:bodyPr>
            <a:normAutofit lnSpcReduction="10000"/>
          </a:bodyPr>
          <a:lstStyle/>
          <a:p>
            <a:pPr marL="0" indent="0">
              <a:buNone/>
            </a:pPr>
            <a:r>
              <a:rPr lang="en-US" sz="3600" dirty="0"/>
              <a:t>“In the same way the Church exists for nothing else but to draw [people] into Christ, to make them little Christs. If they are not doing that, all the cathedrals, clergy, missions, sermons, even the Bible itself, are simply a waste of time. God became Man for no other purpose. It is even doubtful, you know, whether the whole universe was created for any other purpose. It says in the Bible that the whole universe was made for Christ and that everything is to be gathered together in Him.”</a:t>
            </a:r>
          </a:p>
          <a:p>
            <a:pPr marL="0" indent="0">
              <a:buNone/>
            </a:pPr>
            <a:r>
              <a:rPr lang="en-US" sz="3200" dirty="0"/>
              <a:t>C. S. Lewis</a:t>
            </a:r>
          </a:p>
        </p:txBody>
      </p:sp>
    </p:spTree>
    <p:extLst>
      <p:ext uri="{BB962C8B-B14F-4D97-AF65-F5344CB8AC3E}">
        <p14:creationId xmlns:p14="http://schemas.microsoft.com/office/powerpoint/2010/main" val="202580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5561-03DF-4A7E-A688-005EC90CB42D}"/>
              </a:ext>
            </a:extLst>
          </p:cNvPr>
          <p:cNvSpPr>
            <a:spLocks noGrp="1"/>
          </p:cNvSpPr>
          <p:nvPr>
            <p:ph type="title"/>
          </p:nvPr>
        </p:nvSpPr>
        <p:spPr/>
        <p:txBody>
          <a:bodyPr/>
          <a:lstStyle/>
          <a:p>
            <a:r>
              <a:rPr lang="en-US" dirty="0"/>
              <a:t>LEARN</a:t>
            </a:r>
          </a:p>
        </p:txBody>
      </p:sp>
      <p:sp>
        <p:nvSpPr>
          <p:cNvPr id="3" name="Content Placeholder 2">
            <a:extLst>
              <a:ext uri="{FF2B5EF4-FFF2-40B4-BE49-F238E27FC236}">
                <a16:creationId xmlns:a16="http://schemas.microsoft.com/office/drawing/2014/main" id="{FE87C6A2-B329-4146-A0ED-6BB32A2DCAAF}"/>
              </a:ext>
            </a:extLst>
          </p:cNvPr>
          <p:cNvSpPr>
            <a:spLocks noGrp="1"/>
          </p:cNvSpPr>
          <p:nvPr>
            <p:ph idx="1"/>
          </p:nvPr>
        </p:nvSpPr>
        <p:spPr/>
        <p:txBody>
          <a:bodyPr>
            <a:normAutofit/>
          </a:bodyPr>
          <a:lstStyle/>
          <a:p>
            <a:r>
              <a:rPr lang="en-US" sz="3600" dirty="0"/>
              <a:t>The Christian mission flows from the mission of God: it is </a:t>
            </a:r>
            <a:r>
              <a:rPr lang="en-US" sz="3600" i="1" dirty="0"/>
              <a:t>incarnational</a:t>
            </a:r>
            <a:r>
              <a:rPr lang="en-US" sz="3600" dirty="0"/>
              <a:t>. </a:t>
            </a:r>
          </a:p>
          <a:p>
            <a:r>
              <a:rPr lang="en-US" sz="3600" dirty="0"/>
              <a:t>Just as Jesus became man and “dwelled among us,” we are called to “dwell among” those to whom we are called.</a:t>
            </a:r>
          </a:p>
          <a:p>
            <a:pPr lvl="1"/>
            <a:r>
              <a:rPr lang="en-US" sz="3200" dirty="0"/>
              <a:t>In this way, we join in the incarnational mission of God.</a:t>
            </a:r>
          </a:p>
        </p:txBody>
      </p:sp>
    </p:spTree>
    <p:extLst>
      <p:ext uri="{BB962C8B-B14F-4D97-AF65-F5344CB8AC3E}">
        <p14:creationId xmlns:p14="http://schemas.microsoft.com/office/powerpoint/2010/main" val="26520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AB8CE-2213-4F1C-A2E7-DC9DD06BCA0B}"/>
              </a:ext>
            </a:extLst>
          </p:cNvPr>
          <p:cNvSpPr>
            <a:spLocks noGrp="1"/>
          </p:cNvSpPr>
          <p:nvPr>
            <p:ph type="title"/>
          </p:nvPr>
        </p:nvSpPr>
        <p:spPr/>
        <p:txBody>
          <a:bodyPr/>
          <a:lstStyle/>
          <a:p>
            <a:r>
              <a:rPr lang="en-US" dirty="0"/>
              <a:t>LEARN</a:t>
            </a:r>
          </a:p>
        </p:txBody>
      </p:sp>
      <p:sp>
        <p:nvSpPr>
          <p:cNvPr id="3" name="Content Placeholder 2">
            <a:extLst>
              <a:ext uri="{FF2B5EF4-FFF2-40B4-BE49-F238E27FC236}">
                <a16:creationId xmlns:a16="http://schemas.microsoft.com/office/drawing/2014/main" id="{98E7E3F1-9E60-4B76-A90B-5E388D3A3943}"/>
              </a:ext>
            </a:extLst>
          </p:cNvPr>
          <p:cNvSpPr>
            <a:spLocks noGrp="1"/>
          </p:cNvSpPr>
          <p:nvPr>
            <p:ph idx="1"/>
          </p:nvPr>
        </p:nvSpPr>
        <p:spPr/>
        <p:txBody>
          <a:bodyPr>
            <a:normAutofit/>
          </a:bodyPr>
          <a:lstStyle/>
          <a:p>
            <a:r>
              <a:rPr lang="en-US" sz="2800" dirty="0"/>
              <a:t>While we are building a habit of studying the Gospels, we must not neglect the rest of Scripture. </a:t>
            </a:r>
          </a:p>
          <a:p>
            <a:pPr lvl="1"/>
            <a:r>
              <a:rPr lang="en-US" sz="2600" dirty="0"/>
              <a:t>Without the rest of Scripture, there is no context to the life and work of Jesus and his significance.</a:t>
            </a:r>
          </a:p>
          <a:p>
            <a:pPr lvl="1"/>
            <a:r>
              <a:rPr lang="en-US" sz="2600" dirty="0"/>
              <a:t>Also, the Gospels are not the earliest works on the life of Jesus. Paul’s early letters predate the Gospels.</a:t>
            </a:r>
          </a:p>
          <a:p>
            <a:r>
              <a:rPr lang="en-US" sz="2800" dirty="0"/>
              <a:t>This habit should be a weekly supplement to your regular study (either personal study or within a community group).</a:t>
            </a:r>
          </a:p>
        </p:txBody>
      </p:sp>
    </p:spTree>
    <p:extLst>
      <p:ext uri="{BB962C8B-B14F-4D97-AF65-F5344CB8AC3E}">
        <p14:creationId xmlns:p14="http://schemas.microsoft.com/office/powerpoint/2010/main" val="212111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9593-1DC0-4BC8-A18A-7F003766166F}"/>
              </a:ext>
            </a:extLst>
          </p:cNvPr>
          <p:cNvSpPr>
            <a:spLocks noGrp="1"/>
          </p:cNvSpPr>
          <p:nvPr>
            <p:ph type="title"/>
          </p:nvPr>
        </p:nvSpPr>
        <p:spPr/>
        <p:txBody>
          <a:bodyPr/>
          <a:lstStyle/>
          <a:p>
            <a:r>
              <a:rPr lang="en-US" dirty="0"/>
              <a:t>LEARN</a:t>
            </a:r>
          </a:p>
        </p:txBody>
      </p:sp>
      <p:sp>
        <p:nvSpPr>
          <p:cNvPr id="3" name="Content Placeholder 2">
            <a:extLst>
              <a:ext uri="{FF2B5EF4-FFF2-40B4-BE49-F238E27FC236}">
                <a16:creationId xmlns:a16="http://schemas.microsoft.com/office/drawing/2014/main" id="{7776F935-ABBD-46A3-8E53-CD5B92A06C18}"/>
              </a:ext>
            </a:extLst>
          </p:cNvPr>
          <p:cNvSpPr>
            <a:spLocks noGrp="1"/>
          </p:cNvSpPr>
          <p:nvPr>
            <p:ph idx="1"/>
          </p:nvPr>
        </p:nvSpPr>
        <p:spPr>
          <a:xfrm>
            <a:off x="838200" y="1676400"/>
            <a:ext cx="10515600" cy="4816473"/>
          </a:xfrm>
        </p:spPr>
        <p:txBody>
          <a:bodyPr>
            <a:normAutofit/>
          </a:bodyPr>
          <a:lstStyle/>
          <a:p>
            <a:r>
              <a:rPr lang="en-US" sz="2800" dirty="0"/>
              <a:t>A couple of pointers:</a:t>
            </a:r>
          </a:p>
          <a:p>
            <a:r>
              <a:rPr lang="en-US" sz="2800" dirty="0"/>
              <a:t>Study the Gospels</a:t>
            </a:r>
          </a:p>
          <a:p>
            <a:pPr lvl="1"/>
            <a:r>
              <a:rPr lang="en-US" sz="2600" dirty="0"/>
              <a:t>Read, reread, and reread again the 4 Gospels.</a:t>
            </a:r>
          </a:p>
          <a:p>
            <a:pPr lvl="1"/>
            <a:r>
              <a:rPr lang="en-US" sz="2600" dirty="0"/>
              <a:t>Mix up the way you read them!</a:t>
            </a:r>
          </a:p>
          <a:p>
            <a:pPr lvl="2"/>
            <a:r>
              <a:rPr lang="en-US" sz="2400" dirty="0"/>
              <a:t>Make time periodically to read a Gospel in one sitting!</a:t>
            </a:r>
          </a:p>
          <a:p>
            <a:r>
              <a:rPr lang="en-US" sz="2800" dirty="0"/>
              <a:t>Read about Jesus</a:t>
            </a:r>
          </a:p>
          <a:p>
            <a:pPr lvl="1"/>
            <a:r>
              <a:rPr lang="en-US" sz="2600" dirty="0"/>
              <a:t>There are countless books about the life and work of Jesus.</a:t>
            </a:r>
          </a:p>
          <a:p>
            <a:pPr lvl="1"/>
            <a:r>
              <a:rPr lang="en-US" sz="2600" dirty="0"/>
              <a:t>Make a habit of regularly reading these. You can always ask Aaron, Eli, or your community group leader for recommendations.</a:t>
            </a:r>
          </a:p>
        </p:txBody>
      </p:sp>
    </p:spTree>
    <p:extLst>
      <p:ext uri="{BB962C8B-B14F-4D97-AF65-F5344CB8AC3E}">
        <p14:creationId xmlns:p14="http://schemas.microsoft.com/office/powerpoint/2010/main" val="80530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CF7D-FF47-4516-A280-AE3FF3FB10FD}"/>
              </a:ext>
            </a:extLst>
          </p:cNvPr>
          <p:cNvSpPr>
            <a:spLocks noGrp="1"/>
          </p:cNvSpPr>
          <p:nvPr>
            <p:ph type="title"/>
          </p:nvPr>
        </p:nvSpPr>
        <p:spPr/>
        <p:txBody>
          <a:bodyPr/>
          <a:lstStyle/>
          <a:p>
            <a:r>
              <a:rPr lang="en-US" dirty="0"/>
              <a:t>LEARN</a:t>
            </a:r>
          </a:p>
        </p:txBody>
      </p:sp>
      <p:sp>
        <p:nvSpPr>
          <p:cNvPr id="3" name="Content Placeholder 2">
            <a:extLst>
              <a:ext uri="{FF2B5EF4-FFF2-40B4-BE49-F238E27FC236}">
                <a16:creationId xmlns:a16="http://schemas.microsoft.com/office/drawing/2014/main" id="{ABE60456-7AC0-4D53-A990-69E4128593F2}"/>
              </a:ext>
            </a:extLst>
          </p:cNvPr>
          <p:cNvSpPr>
            <a:spLocks noGrp="1"/>
          </p:cNvSpPr>
          <p:nvPr>
            <p:ph idx="1"/>
          </p:nvPr>
        </p:nvSpPr>
        <p:spPr/>
        <p:txBody>
          <a:bodyPr>
            <a:normAutofit/>
          </a:bodyPr>
          <a:lstStyle/>
          <a:p>
            <a:r>
              <a:rPr lang="en-US" sz="2800" dirty="0"/>
              <a:t>We should speak about Jesus the way surfers speak about Kelly Slater</a:t>
            </a:r>
          </a:p>
          <a:p>
            <a:pPr lvl="1"/>
            <a:r>
              <a:rPr lang="en-US" sz="2600" dirty="0"/>
              <a:t>At a Christian surfing mission conference, Michael Frost asked the audience to name things they knew about world renowned surfer Kelly Slater; the audience erupted with facts!</a:t>
            </a:r>
          </a:p>
          <a:p>
            <a:pPr lvl="1"/>
            <a:r>
              <a:rPr lang="en-US" sz="2600" dirty="0"/>
              <a:t>When he asked later the same about Jesus, the results were much more subdued.</a:t>
            </a:r>
          </a:p>
          <a:p>
            <a:r>
              <a:rPr lang="en-US" sz="2800" dirty="0"/>
              <a:t>We must marinate our minds and hearts in the person of Jesus so that when people ask us about our hope and our lives, we can talk about Jesus in this way!</a:t>
            </a:r>
          </a:p>
        </p:txBody>
      </p:sp>
    </p:spTree>
    <p:extLst>
      <p:ext uri="{BB962C8B-B14F-4D97-AF65-F5344CB8AC3E}">
        <p14:creationId xmlns:p14="http://schemas.microsoft.com/office/powerpoint/2010/main" val="270376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10F7-492A-4572-A443-EDDBE107156E}"/>
              </a:ext>
            </a:extLst>
          </p:cNvPr>
          <p:cNvSpPr>
            <a:spLocks noGrp="1"/>
          </p:cNvSpPr>
          <p:nvPr>
            <p:ph type="title"/>
          </p:nvPr>
        </p:nvSpPr>
        <p:spPr/>
        <p:txBody>
          <a:bodyPr/>
          <a:lstStyle/>
          <a:p>
            <a:r>
              <a:rPr lang="en-US"/>
              <a:t>QUESTIONS?</a:t>
            </a:r>
          </a:p>
        </p:txBody>
      </p:sp>
      <p:sp>
        <p:nvSpPr>
          <p:cNvPr id="3" name="Text Placeholder 2">
            <a:extLst>
              <a:ext uri="{FF2B5EF4-FFF2-40B4-BE49-F238E27FC236}">
                <a16:creationId xmlns:a16="http://schemas.microsoft.com/office/drawing/2014/main" id="{E1B5994B-6A7E-43D8-BFBE-0FF5AB5433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4527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A664-4680-4065-8432-C327478F825B}"/>
              </a:ext>
            </a:extLst>
          </p:cNvPr>
          <p:cNvSpPr>
            <a:spLocks noGrp="1"/>
          </p:cNvSpPr>
          <p:nvPr>
            <p:ph type="title"/>
          </p:nvPr>
        </p:nvSpPr>
        <p:spPr>
          <a:xfrm>
            <a:off x="841248" y="3429001"/>
            <a:ext cx="9601200" cy="1447800"/>
          </a:xfrm>
        </p:spPr>
        <p:txBody>
          <a:bodyPr/>
          <a:lstStyle/>
          <a:p>
            <a:r>
              <a:rPr lang="en-US" dirty="0"/>
              <a:t>LISTEN</a:t>
            </a:r>
          </a:p>
        </p:txBody>
      </p:sp>
      <p:sp>
        <p:nvSpPr>
          <p:cNvPr id="3" name="Text Placeholder 2">
            <a:extLst>
              <a:ext uri="{FF2B5EF4-FFF2-40B4-BE49-F238E27FC236}">
                <a16:creationId xmlns:a16="http://schemas.microsoft.com/office/drawing/2014/main" id="{6B342598-E4E2-4A4C-BD41-67B210E0AFA0}"/>
              </a:ext>
            </a:extLst>
          </p:cNvPr>
          <p:cNvSpPr>
            <a:spLocks noGrp="1"/>
          </p:cNvSpPr>
          <p:nvPr>
            <p:ph type="body" idx="1"/>
          </p:nvPr>
        </p:nvSpPr>
        <p:spPr>
          <a:xfrm>
            <a:off x="841248" y="4876801"/>
            <a:ext cx="10741152" cy="938783"/>
          </a:xfrm>
        </p:spPr>
        <p:txBody>
          <a:bodyPr>
            <a:noAutofit/>
          </a:bodyPr>
          <a:lstStyle/>
          <a:p>
            <a:r>
              <a:rPr lang="en-US" sz="3200" dirty="0"/>
              <a:t>I will spend at least one period of the week listening for the Spirit’s voice.</a:t>
            </a:r>
          </a:p>
        </p:txBody>
      </p:sp>
    </p:spTree>
    <p:extLst>
      <p:ext uri="{BB962C8B-B14F-4D97-AF65-F5344CB8AC3E}">
        <p14:creationId xmlns:p14="http://schemas.microsoft.com/office/powerpoint/2010/main" val="380733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61C23-1EE2-41B1-A575-24221CE0BFFF}"/>
              </a:ext>
            </a:extLst>
          </p:cNvPr>
          <p:cNvSpPr>
            <a:spLocks noGrp="1"/>
          </p:cNvSpPr>
          <p:nvPr>
            <p:ph type="title"/>
          </p:nvPr>
        </p:nvSpPr>
        <p:spPr/>
        <p:txBody>
          <a:bodyPr/>
          <a:lstStyle/>
          <a:p>
            <a:r>
              <a:rPr lang="en-US" dirty="0"/>
              <a:t>LISTEN</a:t>
            </a:r>
          </a:p>
        </p:txBody>
      </p:sp>
      <p:sp>
        <p:nvSpPr>
          <p:cNvPr id="3" name="Content Placeholder 2">
            <a:extLst>
              <a:ext uri="{FF2B5EF4-FFF2-40B4-BE49-F238E27FC236}">
                <a16:creationId xmlns:a16="http://schemas.microsoft.com/office/drawing/2014/main" id="{DDEC9FC0-43FF-4B3C-B473-1355FC41DD6F}"/>
              </a:ext>
            </a:extLst>
          </p:cNvPr>
          <p:cNvSpPr>
            <a:spLocks noGrp="1"/>
          </p:cNvSpPr>
          <p:nvPr>
            <p:ph idx="1"/>
          </p:nvPr>
        </p:nvSpPr>
        <p:spPr/>
        <p:txBody>
          <a:bodyPr>
            <a:normAutofit/>
          </a:bodyPr>
          <a:lstStyle/>
          <a:p>
            <a:r>
              <a:rPr lang="en-US" altLang="en-US" sz="2800" dirty="0"/>
              <a:t>Many people find that trying to listen to the Spirit is like trying to hear the radio in a busy coffee shop or restaurant. It’s difficult. </a:t>
            </a:r>
          </a:p>
          <a:p>
            <a:pPr lvl="1"/>
            <a:r>
              <a:rPr lang="en-US" altLang="en-US" sz="2600" dirty="0"/>
              <a:t>But listening to and following the Holy Spirit is indispensable to the missionary’s life.</a:t>
            </a:r>
          </a:p>
          <a:p>
            <a:r>
              <a:rPr lang="en-US" altLang="en-US" sz="2800" dirty="0"/>
              <a:t>Without listening we may fall into the sins of fear and laziness. </a:t>
            </a:r>
          </a:p>
          <a:p>
            <a:pPr lvl="1"/>
            <a:r>
              <a:rPr lang="en-US" altLang="en-US" sz="2600" dirty="0"/>
              <a:t>To effectively listen to the Spirit we must learn the spiritual disciplines of silence and solitude.</a:t>
            </a:r>
          </a:p>
        </p:txBody>
      </p:sp>
    </p:spTree>
    <p:extLst>
      <p:ext uri="{BB962C8B-B14F-4D97-AF65-F5344CB8AC3E}">
        <p14:creationId xmlns:p14="http://schemas.microsoft.com/office/powerpoint/2010/main" val="89538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6425A-AA50-4411-AE27-01B96CF8633F}"/>
              </a:ext>
            </a:extLst>
          </p:cNvPr>
          <p:cNvSpPr>
            <a:spLocks noGrp="1"/>
          </p:cNvSpPr>
          <p:nvPr>
            <p:ph idx="1"/>
          </p:nvPr>
        </p:nvSpPr>
        <p:spPr>
          <a:xfrm>
            <a:off x="838200" y="685800"/>
            <a:ext cx="10515600" cy="5491163"/>
          </a:xfrm>
        </p:spPr>
        <p:txBody>
          <a:bodyPr>
            <a:normAutofit/>
          </a:bodyPr>
          <a:lstStyle/>
          <a:p>
            <a:pPr marL="0" indent="0">
              <a:buNone/>
            </a:pPr>
            <a:r>
              <a:rPr lang="en-US" altLang="en-US" sz="4000" dirty="0">
                <a:solidFill>
                  <a:srgbClr val="FFFFFF"/>
                </a:solidFill>
                <a:latin typeface="DIN Condensed" charset="0"/>
                <a:ea typeface="DIN Condensed" charset="0"/>
                <a:cs typeface="DIN Condensed" charset="0"/>
                <a:sym typeface="DIN Condensed" charset="0"/>
              </a:rPr>
              <a:t>“A quieted heart is our best preparation for all this work of God… [silence and solitude] refocuses us from ourselves and from the world so that we reflect on God’s word, his nature, his abilities, and his works…. So we prayerfully ponder, muse, and “chew” the words of Scripture…. The goal is simply to permit the Holy Spirit to activate the life-giving Word of God.”</a:t>
            </a:r>
          </a:p>
          <a:p>
            <a:pPr marL="0" indent="0">
              <a:buNone/>
            </a:pPr>
            <a:r>
              <a:rPr lang="en-US" altLang="en-US" sz="3600" dirty="0">
                <a:solidFill>
                  <a:srgbClr val="FFFFFF"/>
                </a:solidFill>
                <a:latin typeface="DIN Condensed" charset="0"/>
                <a:ea typeface="DIN Condensed" charset="0"/>
                <a:cs typeface="DIN Condensed" charset="0"/>
                <a:sym typeface="DIN Condensed" charset="0"/>
              </a:rPr>
              <a:t>Bruce Demarest,</a:t>
            </a:r>
            <a:r>
              <a:rPr lang="en-US" altLang="en-US" sz="3600" i="1" dirty="0">
                <a:solidFill>
                  <a:srgbClr val="FFFFFF"/>
                </a:solidFill>
                <a:latin typeface="DIN Condensed" charset="0"/>
                <a:ea typeface="DIN Condensed" charset="0"/>
                <a:cs typeface="DIN Condensed" charset="0"/>
                <a:sym typeface="DIN Condensed" charset="0"/>
              </a:rPr>
              <a:t> Satisfy Your Soul</a:t>
            </a:r>
            <a:r>
              <a:rPr lang="en-US" altLang="en-US" sz="3600" dirty="0">
                <a:solidFill>
                  <a:srgbClr val="FFFFFF"/>
                </a:solidFill>
                <a:latin typeface="DIN Condensed" charset="0"/>
                <a:ea typeface="DIN Condensed" charset="0"/>
                <a:cs typeface="DIN Condensed" charset="0"/>
                <a:sym typeface="DIN Condensed" charset="0"/>
              </a:rPr>
              <a:t> </a:t>
            </a:r>
          </a:p>
        </p:txBody>
      </p:sp>
    </p:spTree>
    <p:extLst>
      <p:ext uri="{BB962C8B-B14F-4D97-AF65-F5344CB8AC3E}">
        <p14:creationId xmlns:p14="http://schemas.microsoft.com/office/powerpoint/2010/main" val="325026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01AE-8113-4D97-925A-1730380FCE9F}"/>
              </a:ext>
            </a:extLst>
          </p:cNvPr>
          <p:cNvSpPr>
            <a:spLocks noGrp="1"/>
          </p:cNvSpPr>
          <p:nvPr>
            <p:ph type="title"/>
          </p:nvPr>
        </p:nvSpPr>
        <p:spPr/>
        <p:txBody>
          <a:bodyPr/>
          <a:lstStyle/>
          <a:p>
            <a:r>
              <a:rPr lang="en-US" dirty="0"/>
              <a:t>LISTEN</a:t>
            </a:r>
          </a:p>
        </p:txBody>
      </p:sp>
      <p:sp>
        <p:nvSpPr>
          <p:cNvPr id="3" name="Content Placeholder 2">
            <a:extLst>
              <a:ext uri="{FF2B5EF4-FFF2-40B4-BE49-F238E27FC236}">
                <a16:creationId xmlns:a16="http://schemas.microsoft.com/office/drawing/2014/main" id="{15FA329D-C6E6-403A-ADBC-3F3679C5683D}"/>
              </a:ext>
            </a:extLst>
          </p:cNvPr>
          <p:cNvSpPr>
            <a:spLocks noGrp="1"/>
          </p:cNvSpPr>
          <p:nvPr>
            <p:ph idx="1"/>
          </p:nvPr>
        </p:nvSpPr>
        <p:spPr/>
        <p:txBody>
          <a:bodyPr>
            <a:normAutofit/>
          </a:bodyPr>
          <a:lstStyle/>
          <a:p>
            <a:r>
              <a:rPr lang="en-US" altLang="en-US" sz="3200" dirty="0"/>
              <a:t>Donald Whitney defines (1) silence and (2) solitude as:</a:t>
            </a:r>
          </a:p>
          <a:p>
            <a:pPr lvl="1"/>
            <a:r>
              <a:rPr lang="en-US" altLang="en-US" sz="2800" dirty="0"/>
              <a:t>(1) “…the voluntary and temporary abstention from speaking so that certain spiritual goals might be sought.”</a:t>
            </a:r>
          </a:p>
          <a:p>
            <a:pPr lvl="1"/>
            <a:r>
              <a:rPr lang="en-US" altLang="en-US" sz="2800" dirty="0"/>
              <a:t>(2) “…the Spiritual Discipline of voluntarily and temporarily withdrawing to privacy for spiritual purposes.”</a:t>
            </a:r>
          </a:p>
          <a:p>
            <a:r>
              <a:rPr lang="en-US" altLang="en-US" sz="3200" dirty="0"/>
              <a:t>Let’s look at several biblical reasons for silence and solitude.</a:t>
            </a:r>
          </a:p>
        </p:txBody>
      </p:sp>
    </p:spTree>
    <p:extLst>
      <p:ext uri="{BB962C8B-B14F-4D97-AF65-F5344CB8AC3E}">
        <p14:creationId xmlns:p14="http://schemas.microsoft.com/office/powerpoint/2010/main" val="418800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2E9F-B99E-4A8D-870B-C10C3670E152}"/>
              </a:ext>
            </a:extLst>
          </p:cNvPr>
          <p:cNvSpPr>
            <a:spLocks noGrp="1"/>
          </p:cNvSpPr>
          <p:nvPr>
            <p:ph type="title"/>
          </p:nvPr>
        </p:nvSpPr>
        <p:spPr/>
        <p:txBody>
          <a:bodyPr/>
          <a:lstStyle/>
          <a:p>
            <a:r>
              <a:rPr lang="en-US" dirty="0"/>
              <a:t>LISTEN</a:t>
            </a:r>
          </a:p>
        </p:txBody>
      </p:sp>
      <p:sp>
        <p:nvSpPr>
          <p:cNvPr id="3" name="Content Placeholder 2">
            <a:extLst>
              <a:ext uri="{FF2B5EF4-FFF2-40B4-BE49-F238E27FC236}">
                <a16:creationId xmlns:a16="http://schemas.microsoft.com/office/drawing/2014/main" id="{B0C5F06E-BDDA-4A81-96D1-31B01F377BE4}"/>
              </a:ext>
            </a:extLst>
          </p:cNvPr>
          <p:cNvSpPr>
            <a:spLocks noGrp="1"/>
          </p:cNvSpPr>
          <p:nvPr>
            <p:ph idx="1"/>
          </p:nvPr>
        </p:nvSpPr>
        <p:spPr/>
        <p:txBody>
          <a:bodyPr/>
          <a:lstStyle/>
          <a:p>
            <a:r>
              <a:rPr lang="en-US" altLang="en-US" sz="4000" dirty="0"/>
              <a:t>Follow Jesus’ Example</a:t>
            </a:r>
          </a:p>
          <a:p>
            <a:pPr lvl="1"/>
            <a:r>
              <a:rPr lang="en-US" altLang="en-US" sz="3600" dirty="0"/>
              <a:t>Matt. 4:1; 14:23; Mk. 1:35; Lk. 4:42</a:t>
            </a:r>
          </a:p>
          <a:p>
            <a:pPr lvl="1"/>
            <a:r>
              <a:rPr lang="en-US" altLang="en-US" sz="3600" dirty="0"/>
              <a:t>To be like Jesus we must discipline ourselves to find times for silence and solitude. These are times of </a:t>
            </a:r>
            <a:r>
              <a:rPr lang="en-US" altLang="en-US" sz="3600" i="1" dirty="0" err="1">
                <a:latin typeface="Avenir Next" charset="0"/>
                <a:ea typeface="Avenir Next" charset="0"/>
                <a:cs typeface="Avenir Next" charset="0"/>
                <a:sym typeface="Avenir Next" charset="0"/>
              </a:rPr>
              <a:t>str</a:t>
            </a:r>
            <a:r>
              <a:rPr lang="en-US" altLang="en-US" sz="3600" i="1" dirty="0">
                <a:latin typeface="Avenir Next" charset="0"/>
                <a:ea typeface="Avenir Next" charset="0"/>
                <a:cs typeface="Avenir Next" charset="0"/>
                <a:sym typeface="Avenir Next" charset="0"/>
              </a:rPr>
              <a:t>	</a:t>
            </a:r>
            <a:r>
              <a:rPr lang="en-US" altLang="en-US" sz="3600" i="1" dirty="0" err="1">
                <a:latin typeface="Avenir Next" charset="0"/>
                <a:ea typeface="Avenir Next" charset="0"/>
                <a:cs typeface="Avenir Next" charset="0"/>
                <a:sym typeface="Avenir Next" charset="0"/>
              </a:rPr>
              <a:t>engthening</a:t>
            </a:r>
            <a:r>
              <a:rPr lang="en-US" altLang="en-US" sz="3600" dirty="0"/>
              <a:t> for the Christian.</a:t>
            </a:r>
          </a:p>
        </p:txBody>
      </p:sp>
    </p:spTree>
    <p:extLst>
      <p:ext uri="{BB962C8B-B14F-4D97-AF65-F5344CB8AC3E}">
        <p14:creationId xmlns:p14="http://schemas.microsoft.com/office/powerpoint/2010/main" val="234346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06C56-754D-47A2-9C4E-883A426A214C}"/>
              </a:ext>
            </a:extLst>
          </p:cNvPr>
          <p:cNvSpPr>
            <a:spLocks noGrp="1"/>
          </p:cNvSpPr>
          <p:nvPr>
            <p:ph type="title"/>
          </p:nvPr>
        </p:nvSpPr>
        <p:spPr/>
        <p:txBody>
          <a:bodyPr/>
          <a:lstStyle/>
          <a:p>
            <a:r>
              <a:rPr lang="en-US" dirty="0"/>
              <a:t>LISTEN</a:t>
            </a:r>
          </a:p>
        </p:txBody>
      </p:sp>
      <p:sp>
        <p:nvSpPr>
          <p:cNvPr id="3" name="Content Placeholder 2">
            <a:extLst>
              <a:ext uri="{FF2B5EF4-FFF2-40B4-BE49-F238E27FC236}">
                <a16:creationId xmlns:a16="http://schemas.microsoft.com/office/drawing/2014/main" id="{EA8DE504-CA50-4AC3-B33D-BB9B5E340B2B}"/>
              </a:ext>
            </a:extLst>
          </p:cNvPr>
          <p:cNvSpPr>
            <a:spLocks noGrp="1"/>
          </p:cNvSpPr>
          <p:nvPr>
            <p:ph idx="1"/>
          </p:nvPr>
        </p:nvSpPr>
        <p:spPr/>
        <p:txBody>
          <a:bodyPr/>
          <a:lstStyle/>
          <a:p>
            <a:r>
              <a:rPr lang="en-US" altLang="en-US" sz="4000" dirty="0"/>
              <a:t>To Hear the Voice of God Better</a:t>
            </a:r>
          </a:p>
          <a:p>
            <a:pPr lvl="1"/>
            <a:r>
              <a:rPr lang="en-US" altLang="en-US" sz="3600" dirty="0"/>
              <a:t>1 Kings 19:11-13; Hab. 2:1; also Paul after his conversion Gal. 1:17</a:t>
            </a:r>
          </a:p>
          <a:p>
            <a:pPr lvl="1"/>
            <a:r>
              <a:rPr lang="en-US" altLang="en-US" sz="3600" dirty="0"/>
              <a:t>Our busy, noisy modern life is does not condition us for silence and solitude. It is something that we will have to put intentional effort into.</a:t>
            </a:r>
          </a:p>
        </p:txBody>
      </p:sp>
    </p:spTree>
    <p:extLst>
      <p:ext uri="{BB962C8B-B14F-4D97-AF65-F5344CB8AC3E}">
        <p14:creationId xmlns:p14="http://schemas.microsoft.com/office/powerpoint/2010/main" val="133439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B50A-1C30-4C66-9C93-BF868BF3E701}"/>
              </a:ext>
            </a:extLst>
          </p:cNvPr>
          <p:cNvSpPr>
            <a:spLocks noGrp="1"/>
          </p:cNvSpPr>
          <p:nvPr>
            <p:ph type="title"/>
          </p:nvPr>
        </p:nvSpPr>
        <p:spPr/>
        <p:txBody>
          <a:bodyPr/>
          <a:lstStyle/>
          <a:p>
            <a:r>
              <a:rPr lang="en-US" dirty="0"/>
              <a:t>LISTEN</a:t>
            </a:r>
          </a:p>
        </p:txBody>
      </p:sp>
      <p:sp>
        <p:nvSpPr>
          <p:cNvPr id="3" name="Content Placeholder 2">
            <a:extLst>
              <a:ext uri="{FF2B5EF4-FFF2-40B4-BE49-F238E27FC236}">
                <a16:creationId xmlns:a16="http://schemas.microsoft.com/office/drawing/2014/main" id="{97DC50E9-C748-46ED-93BF-951E9344215D}"/>
              </a:ext>
            </a:extLst>
          </p:cNvPr>
          <p:cNvSpPr>
            <a:spLocks noGrp="1"/>
          </p:cNvSpPr>
          <p:nvPr>
            <p:ph idx="1"/>
          </p:nvPr>
        </p:nvSpPr>
        <p:spPr>
          <a:xfrm>
            <a:off x="838200" y="1825624"/>
            <a:ext cx="10515600" cy="4498975"/>
          </a:xfrm>
        </p:spPr>
        <p:txBody>
          <a:bodyPr>
            <a:normAutofit/>
          </a:bodyPr>
          <a:lstStyle/>
          <a:p>
            <a:r>
              <a:rPr lang="en-US" altLang="en-US" sz="3200" dirty="0"/>
              <a:t>To Express Worship to God</a:t>
            </a:r>
          </a:p>
          <a:p>
            <a:pPr lvl="1"/>
            <a:r>
              <a:rPr lang="en-US" altLang="en-US" sz="2800" dirty="0"/>
              <a:t>Hab. 2:20; Zeph. 1:7</a:t>
            </a:r>
          </a:p>
          <a:p>
            <a:pPr lvl="1"/>
            <a:r>
              <a:rPr lang="en-US" altLang="en-US" sz="2800" dirty="0"/>
              <a:t>“There are times to speak to God, and there are times simply to behold and adore Him in silence.” Whitney</a:t>
            </a:r>
          </a:p>
          <a:p>
            <a:pPr lvl="1"/>
            <a:r>
              <a:rPr lang="en-US" altLang="en-US" sz="2800" dirty="0"/>
              <a:t>“God was pleased to pour into my soul a great spirit of supplication, and a sense of His free, distinguishing mercies so filled me with love, humility, and joy and holy confusion that I could at last only pour out my heart before Him in an awful silence. I was so full that I could not well speak.” George Whitefield</a:t>
            </a:r>
          </a:p>
        </p:txBody>
      </p:sp>
    </p:spTree>
    <p:extLst>
      <p:ext uri="{BB962C8B-B14F-4D97-AF65-F5344CB8AC3E}">
        <p14:creationId xmlns:p14="http://schemas.microsoft.com/office/powerpoint/2010/main" val="116422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1991</TotalTime>
  <Words>1536</Words>
  <Application>Microsoft Office PowerPoint</Application>
  <PresentationFormat>Widescreen</PresentationFormat>
  <Paragraphs>113</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Avenir Next</vt:lpstr>
      <vt:lpstr>Century Schoolbook</vt:lpstr>
      <vt:lpstr>DIN Condensed</vt:lpstr>
      <vt:lpstr>CITY SKETCH 16X9</vt:lpstr>
      <vt:lpstr>MISSIONAL LIVING: LISTEN &amp; LEARN</vt:lpstr>
      <vt:lpstr>INTRODUCTION</vt:lpstr>
      <vt:lpstr>LISTEN</vt:lpstr>
      <vt:lpstr>LISTEN</vt:lpstr>
      <vt:lpstr>PowerPoint Presentation</vt:lpstr>
      <vt:lpstr>LISTEN</vt:lpstr>
      <vt:lpstr>LISTEN</vt:lpstr>
      <vt:lpstr>LISTEN</vt:lpstr>
      <vt:lpstr>LISTEN</vt:lpstr>
      <vt:lpstr>LISTEN</vt:lpstr>
      <vt:lpstr>PowerPoint Presentation</vt:lpstr>
      <vt:lpstr>LISTEN</vt:lpstr>
      <vt:lpstr>LISTEN</vt:lpstr>
      <vt:lpstr>LISTEN</vt:lpstr>
      <vt:lpstr>LEARN</vt:lpstr>
      <vt:lpstr>LEARN</vt:lpstr>
      <vt:lpstr>LEARN</vt:lpstr>
      <vt:lpstr>LEARN</vt:lpstr>
      <vt:lpstr>LEARN</vt:lpstr>
      <vt:lpstr>PowerPoint Presentation</vt:lpstr>
      <vt:lpstr>LEARN</vt:lpstr>
      <vt:lpstr>LEARN</vt:lpstr>
      <vt:lpstr>LEARN</vt:lpstr>
      <vt:lpstr>LEARN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MISSIONAL LIVING: INTRODUCTION</dc:title>
  <dc:creator>Forrest Price</dc:creator>
  <cp:lastModifiedBy>Forrest Price</cp:lastModifiedBy>
  <cp:revision>34</cp:revision>
  <dcterms:created xsi:type="dcterms:W3CDTF">2018-08-01T16:45:38Z</dcterms:created>
  <dcterms:modified xsi:type="dcterms:W3CDTF">2018-08-17T22:49:22Z</dcterms:modified>
</cp:coreProperties>
</file>