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9" r:id="rId3"/>
    <p:sldId id="257" r:id="rId4"/>
    <p:sldId id="279" r:id="rId5"/>
    <p:sldId id="281" r:id="rId6"/>
    <p:sldId id="282" r:id="rId7"/>
    <p:sldId id="283" r:id="rId8"/>
    <p:sldId id="284" r:id="rId9"/>
    <p:sldId id="285" r:id="rId10"/>
    <p:sldId id="286" r:id="rId11"/>
    <p:sldId id="287" r:id="rId12"/>
    <p:sldId id="288" r:id="rId13"/>
    <p:sldId id="278" r:id="rId14"/>
    <p:sldId id="280" r:id="rId15"/>
    <p:sldId id="289" r:id="rId16"/>
    <p:sldId id="290" r:id="rId17"/>
    <p:sldId id="291" r:id="rId18"/>
    <p:sldId id="292"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91" autoAdjust="0"/>
  </p:normalViewPr>
  <p:slideViewPr>
    <p:cSldViewPr>
      <p:cViewPr varScale="1">
        <p:scale>
          <a:sx n="69" d="100"/>
          <a:sy n="69" d="100"/>
        </p:scale>
        <p:origin x="696" y="66"/>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3/14/2019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3/14/2019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a:p>
        </p:txBody>
      </p:sp>
    </p:spTree>
    <p:extLst>
      <p:ext uri="{BB962C8B-B14F-4D97-AF65-F5344CB8AC3E}">
        <p14:creationId xmlns:p14="http://schemas.microsoft.com/office/powerpoint/2010/main" val="4039154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3/14/2019</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0FE2824-C2A0-4931-BB32-60B24BDBB3CC}" type="datetimeFigureOut">
              <a:rPr lang="en-US" smtClean="0"/>
              <a:t>3/14/2019</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3/14/2019</a:t>
            </a:fld>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a:t>Click to edit Master title style</a:t>
            </a:r>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3/14/2019</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0FE2824-C2A0-4931-BB32-60B24BDBB3CC}" type="datetimeFigureOut">
              <a:rPr lang="en-US" smtClean="0"/>
              <a:t>3/14/2019</a:t>
            </a:fld>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0FE2824-C2A0-4931-BB32-60B24BDBB3CC}" type="datetimeFigureOut">
              <a:rPr lang="en-US" smtClean="0"/>
              <a:t>3/14/2019</a:t>
            </a:fld>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0FE2824-C2A0-4931-BB32-60B24BDBB3CC}" type="datetimeFigureOut">
              <a:rPr lang="en-US" smtClean="0"/>
              <a:t>3/14/2019</a:t>
            </a:fld>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3/14/2019</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0FE2824-C2A0-4931-BB32-60B24BDBB3CC}" type="datetimeFigureOut">
              <a:rPr lang="en-US" smtClean="0"/>
              <a:t>3/14/2019</a:t>
            </a:fld>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1100">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0FE2824-C2A0-4931-BB32-60B24BDBB3CC}" type="datetimeFigureOut">
              <a:rPr lang="en-US" smtClean="0"/>
              <a:pPr/>
              <a:t>3/14/2019</a:t>
            </a:fld>
            <a:endParaRPr lang="en-US"/>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11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What Is A Healthy Church? </a:t>
            </a:r>
            <a:r>
              <a:rPr lang="en-US"/>
              <a:t>Part 3</a:t>
            </a:r>
            <a:endParaRPr lang="en-US" dirty="0"/>
          </a:p>
        </p:txBody>
      </p:sp>
      <p:sp>
        <p:nvSpPr>
          <p:cNvPr id="3" name="Subtitle 2"/>
          <p:cNvSpPr>
            <a:spLocks noGrp="1"/>
          </p:cNvSpPr>
          <p:nvPr>
            <p:ph type="subTitle" idx="1"/>
          </p:nvPr>
        </p:nvSpPr>
        <p:spPr/>
        <p:txBody>
          <a:bodyPr/>
          <a:lstStyle/>
          <a:p>
            <a:r>
              <a:rPr lang="en-US" dirty="0"/>
              <a:t>CITY SESSIONS</a:t>
            </a: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61704-C7D4-4168-9A27-968ECD4F46A9}"/>
              </a:ext>
            </a:extLst>
          </p:cNvPr>
          <p:cNvSpPr>
            <a:spLocks noGrp="1"/>
          </p:cNvSpPr>
          <p:nvPr>
            <p:ph type="title"/>
          </p:nvPr>
        </p:nvSpPr>
        <p:spPr/>
        <p:txBody>
          <a:bodyPr/>
          <a:lstStyle/>
          <a:p>
            <a:r>
              <a:rPr lang="en-US" dirty="0"/>
              <a:t>Biblical Understanding of Evangelism</a:t>
            </a:r>
          </a:p>
        </p:txBody>
      </p:sp>
      <p:sp>
        <p:nvSpPr>
          <p:cNvPr id="3" name="Content Placeholder 2">
            <a:extLst>
              <a:ext uri="{FF2B5EF4-FFF2-40B4-BE49-F238E27FC236}">
                <a16:creationId xmlns:a16="http://schemas.microsoft.com/office/drawing/2014/main" id="{39C1A579-37DB-43E5-A4C2-EE586DBC1001}"/>
              </a:ext>
            </a:extLst>
          </p:cNvPr>
          <p:cNvSpPr>
            <a:spLocks noGrp="1"/>
          </p:cNvSpPr>
          <p:nvPr>
            <p:ph idx="1"/>
          </p:nvPr>
        </p:nvSpPr>
        <p:spPr/>
        <p:txBody>
          <a:bodyPr>
            <a:normAutofit/>
          </a:bodyPr>
          <a:lstStyle/>
          <a:p>
            <a:r>
              <a:rPr lang="en-US" sz="2800" dirty="0"/>
              <a:t>8 Biblical guidelines (cont.)</a:t>
            </a:r>
          </a:p>
          <a:p>
            <a:pPr lvl="1"/>
            <a:r>
              <a:rPr lang="en-US" sz="2600" dirty="0"/>
              <a:t>4. Use the Bible.</a:t>
            </a:r>
          </a:p>
          <a:p>
            <a:pPr lvl="1"/>
            <a:r>
              <a:rPr lang="en-US" sz="2600" dirty="0"/>
              <a:t>5. Realize that the lives of the individual Christian and of the church as a whole are a central part of evangelism. Both should give credibility to the gospel we proclaim.</a:t>
            </a:r>
          </a:p>
          <a:p>
            <a:pPr lvl="1"/>
            <a:r>
              <a:rPr lang="en-US" sz="2600" dirty="0"/>
              <a:t>6. Remember to pray.</a:t>
            </a:r>
          </a:p>
          <a:p>
            <a:pPr lvl="1"/>
            <a:r>
              <a:rPr lang="en-US" sz="2600" dirty="0"/>
              <a:t>7. Build relationships with non-Christians.</a:t>
            </a:r>
          </a:p>
          <a:p>
            <a:pPr lvl="1"/>
            <a:r>
              <a:rPr lang="en-US" sz="2600" dirty="0"/>
              <a:t>8. Work together with other Christians to take the gospel to those who don’t live around any Christians.</a:t>
            </a:r>
          </a:p>
        </p:txBody>
      </p:sp>
    </p:spTree>
    <p:extLst>
      <p:ext uri="{BB962C8B-B14F-4D97-AF65-F5344CB8AC3E}">
        <p14:creationId xmlns:p14="http://schemas.microsoft.com/office/powerpoint/2010/main" val="10175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2F4F-8CA9-46C9-80DF-172B99B917F1}"/>
              </a:ext>
            </a:extLst>
          </p:cNvPr>
          <p:cNvSpPr>
            <a:spLocks noGrp="1"/>
          </p:cNvSpPr>
          <p:nvPr>
            <p:ph type="title"/>
          </p:nvPr>
        </p:nvSpPr>
        <p:spPr/>
        <p:txBody>
          <a:bodyPr/>
          <a:lstStyle/>
          <a:p>
            <a:r>
              <a:rPr lang="en-US" dirty="0"/>
              <a:t>Biblical Understanding of Evangelism</a:t>
            </a:r>
          </a:p>
        </p:txBody>
      </p:sp>
      <p:sp>
        <p:nvSpPr>
          <p:cNvPr id="3" name="Content Placeholder 2">
            <a:extLst>
              <a:ext uri="{FF2B5EF4-FFF2-40B4-BE49-F238E27FC236}">
                <a16:creationId xmlns:a16="http://schemas.microsoft.com/office/drawing/2014/main" id="{C66778D0-7D1E-44C9-8C64-324C1F5E8F5E}"/>
              </a:ext>
            </a:extLst>
          </p:cNvPr>
          <p:cNvSpPr>
            <a:spLocks noGrp="1"/>
          </p:cNvSpPr>
          <p:nvPr>
            <p:ph idx="1"/>
          </p:nvPr>
        </p:nvSpPr>
        <p:spPr/>
        <p:txBody>
          <a:bodyPr>
            <a:normAutofit/>
          </a:bodyPr>
          <a:lstStyle/>
          <a:p>
            <a:r>
              <a:rPr lang="en-US" sz="2800" dirty="0"/>
              <a:t>Faithful evangelism must:</a:t>
            </a:r>
          </a:p>
          <a:p>
            <a:pPr lvl="1"/>
            <a:r>
              <a:rPr lang="en-US" sz="2600" dirty="0"/>
              <a:t>1. be content specific, presenting the truth about who God is, who men are, what sin is, who Jesus is, what Jesus has done about sin, and what we must do about what Jesus has done.</a:t>
            </a:r>
          </a:p>
          <a:p>
            <a:pPr lvl="1"/>
            <a:r>
              <a:rPr lang="en-US" sz="2600" dirty="0"/>
              <a:t>2. include the notion that Jesus is the exclusive way to salvation.</a:t>
            </a:r>
          </a:p>
          <a:p>
            <a:pPr lvl="1"/>
            <a:r>
              <a:rPr lang="en-US" sz="2600" dirty="0"/>
              <a:t>3. call the hearer to repentance and faith in Christ.</a:t>
            </a:r>
          </a:p>
        </p:txBody>
      </p:sp>
    </p:spTree>
    <p:extLst>
      <p:ext uri="{BB962C8B-B14F-4D97-AF65-F5344CB8AC3E}">
        <p14:creationId xmlns:p14="http://schemas.microsoft.com/office/powerpoint/2010/main" val="153777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F0EFC-DC69-4B55-BD53-BA0BCF676663}"/>
              </a:ext>
            </a:extLst>
          </p:cNvPr>
          <p:cNvSpPr>
            <a:spLocks noGrp="1"/>
          </p:cNvSpPr>
          <p:nvPr>
            <p:ph type="title"/>
          </p:nvPr>
        </p:nvSpPr>
        <p:spPr/>
        <p:txBody>
          <a:bodyPr/>
          <a:lstStyle/>
          <a:p>
            <a:r>
              <a:rPr lang="en-US" dirty="0"/>
              <a:t>Biblical Understanding of Evangelism</a:t>
            </a:r>
          </a:p>
        </p:txBody>
      </p:sp>
      <p:sp>
        <p:nvSpPr>
          <p:cNvPr id="3" name="Content Placeholder 2">
            <a:extLst>
              <a:ext uri="{FF2B5EF4-FFF2-40B4-BE49-F238E27FC236}">
                <a16:creationId xmlns:a16="http://schemas.microsoft.com/office/drawing/2014/main" id="{9E445691-B28B-4EC3-B053-B1923788334C}"/>
              </a:ext>
            </a:extLst>
          </p:cNvPr>
          <p:cNvSpPr>
            <a:spLocks noGrp="1"/>
          </p:cNvSpPr>
          <p:nvPr>
            <p:ph idx="1"/>
          </p:nvPr>
        </p:nvSpPr>
        <p:spPr>
          <a:xfrm>
            <a:off x="304800" y="1510350"/>
            <a:ext cx="11506200" cy="4982523"/>
          </a:xfrm>
        </p:spPr>
        <p:txBody>
          <a:bodyPr>
            <a:normAutofit lnSpcReduction="10000"/>
          </a:bodyPr>
          <a:lstStyle/>
          <a:p>
            <a:r>
              <a:rPr lang="en-US" sz="2800" dirty="0"/>
              <a:t>Some final tips:</a:t>
            </a:r>
          </a:p>
          <a:p>
            <a:pPr lvl="1"/>
            <a:r>
              <a:rPr lang="en-US" sz="2600" dirty="0"/>
              <a:t>“Counsel seekers in a way that focuses on deeds, not words; a change of life, not just a change of beliefs. The last thing we should communicate is that by merely saying yes to a proposition, they can be assured of eternal life.</a:t>
            </a:r>
          </a:p>
          <a:p>
            <a:pPr lvl="1"/>
            <a:r>
              <a:rPr lang="en-US" sz="2600" dirty="0"/>
              <a:t>“Focus on a biblical, serious view of sin and guilt.</a:t>
            </a:r>
          </a:p>
          <a:p>
            <a:pPr lvl="1"/>
            <a:r>
              <a:rPr lang="en-US" sz="2600" dirty="0"/>
              <a:t>“Teach the Bible and Christian doctrine so that potential converts grasp that the plan of salvation is God’s counsel not human wisdom.</a:t>
            </a:r>
          </a:p>
          <a:p>
            <a:pPr lvl="1"/>
            <a:r>
              <a:rPr lang="en-US" sz="2600" dirty="0"/>
              <a:t>“Abandon the facile language of </a:t>
            </a:r>
            <a:r>
              <a:rPr lang="en-US" sz="2600" i="1" dirty="0"/>
              <a:t>decisionism</a:t>
            </a:r>
            <a:r>
              <a:rPr lang="en-US" sz="2600" dirty="0"/>
              <a:t> (“just believe,” “pray to receive,” “invite Jesus into your heart”) in favor of  the more rigorous language of conversion (“surrender to the Lordship of Jesus Christ,” or “turn from sin, accept the forgiveness purchased by Jesus through his death, and live a life of obedience to him”).”</a:t>
            </a:r>
          </a:p>
        </p:txBody>
      </p:sp>
    </p:spTree>
    <p:extLst>
      <p:ext uri="{BB962C8B-B14F-4D97-AF65-F5344CB8AC3E}">
        <p14:creationId xmlns:p14="http://schemas.microsoft.com/office/powerpoint/2010/main" val="257143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5E8B9-1DC0-4048-9071-86FBA9EC288C}"/>
              </a:ext>
            </a:extLst>
          </p:cNvPr>
          <p:cNvSpPr>
            <a:spLocks noGrp="1"/>
          </p:cNvSpPr>
          <p:nvPr>
            <p:ph type="title"/>
          </p:nvPr>
        </p:nvSpPr>
        <p:spPr/>
        <p:txBody>
          <a:bodyPr/>
          <a:lstStyle/>
          <a:p>
            <a:r>
              <a:rPr lang="en-US" dirty="0"/>
              <a:t>6. Biblical Understanding of Prayer</a:t>
            </a:r>
          </a:p>
        </p:txBody>
      </p:sp>
      <p:sp>
        <p:nvSpPr>
          <p:cNvPr id="3" name="Text Placeholder 2">
            <a:extLst>
              <a:ext uri="{FF2B5EF4-FFF2-40B4-BE49-F238E27FC236}">
                <a16:creationId xmlns:a16="http://schemas.microsoft.com/office/drawing/2014/main" id="{75EF3D32-C5AB-4244-B25F-7978D78C417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2477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04C38-B48D-4BDA-B5DA-4C6BA0CAF2FA}"/>
              </a:ext>
            </a:extLst>
          </p:cNvPr>
          <p:cNvSpPr>
            <a:spLocks noGrp="1"/>
          </p:cNvSpPr>
          <p:nvPr>
            <p:ph type="title"/>
          </p:nvPr>
        </p:nvSpPr>
        <p:spPr/>
        <p:txBody>
          <a:bodyPr/>
          <a:lstStyle/>
          <a:p>
            <a:r>
              <a:rPr lang="en-US" dirty="0"/>
              <a:t>Biblical Understanding of Prayer</a:t>
            </a:r>
          </a:p>
        </p:txBody>
      </p:sp>
      <p:sp>
        <p:nvSpPr>
          <p:cNvPr id="3" name="Content Placeholder 2">
            <a:extLst>
              <a:ext uri="{FF2B5EF4-FFF2-40B4-BE49-F238E27FC236}">
                <a16:creationId xmlns:a16="http://schemas.microsoft.com/office/drawing/2014/main" id="{61F4332B-E8F1-44FD-B42E-E545961577E2}"/>
              </a:ext>
            </a:extLst>
          </p:cNvPr>
          <p:cNvSpPr>
            <a:spLocks noGrp="1"/>
          </p:cNvSpPr>
          <p:nvPr>
            <p:ph idx="1"/>
          </p:nvPr>
        </p:nvSpPr>
        <p:spPr/>
        <p:txBody>
          <a:bodyPr>
            <a:normAutofit/>
          </a:bodyPr>
          <a:lstStyle/>
          <a:p>
            <a:r>
              <a:rPr lang="en-US" sz="2800" dirty="0"/>
              <a:t>Isaiah prophesied: “These I will bring to my holy mountain, and make them joyful in my house of prayer; their burnt offerings and their sacrifices will be accepted on my altar; For my house shall be called a house of prayer for all peoples.” (Isa. 56:7)</a:t>
            </a:r>
          </a:p>
          <a:p>
            <a:r>
              <a:rPr lang="en-US" sz="2800" dirty="0"/>
              <a:t>From the very beginning, we see that one of the central acts of the church was prayer. (Acts 1:14, 2:42)</a:t>
            </a:r>
          </a:p>
          <a:p>
            <a:r>
              <a:rPr lang="en-US" sz="2800" dirty="0"/>
              <a:t>So, we must be prayer warriors as healthy members of a healthy church.</a:t>
            </a:r>
          </a:p>
        </p:txBody>
      </p:sp>
    </p:spTree>
    <p:extLst>
      <p:ext uri="{BB962C8B-B14F-4D97-AF65-F5344CB8AC3E}">
        <p14:creationId xmlns:p14="http://schemas.microsoft.com/office/powerpoint/2010/main" val="353883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5E2C2-9F5A-4C7F-8910-AA6ACD175EFD}"/>
              </a:ext>
            </a:extLst>
          </p:cNvPr>
          <p:cNvSpPr>
            <a:spLocks noGrp="1"/>
          </p:cNvSpPr>
          <p:nvPr>
            <p:ph type="title"/>
          </p:nvPr>
        </p:nvSpPr>
        <p:spPr/>
        <p:txBody>
          <a:bodyPr/>
          <a:lstStyle/>
          <a:p>
            <a:r>
              <a:rPr lang="en-US" dirty="0"/>
              <a:t>Biblical Understanding of Prayer</a:t>
            </a:r>
          </a:p>
        </p:txBody>
      </p:sp>
      <p:sp>
        <p:nvSpPr>
          <p:cNvPr id="3" name="Content Placeholder 2">
            <a:extLst>
              <a:ext uri="{FF2B5EF4-FFF2-40B4-BE49-F238E27FC236}">
                <a16:creationId xmlns:a16="http://schemas.microsoft.com/office/drawing/2014/main" id="{F4012B9F-BE75-46D4-9696-587373DD4F85}"/>
              </a:ext>
            </a:extLst>
          </p:cNvPr>
          <p:cNvSpPr>
            <a:spLocks noGrp="1"/>
          </p:cNvSpPr>
          <p:nvPr>
            <p:ph idx="1"/>
          </p:nvPr>
        </p:nvSpPr>
        <p:spPr>
          <a:xfrm>
            <a:off x="838200" y="1825624"/>
            <a:ext cx="10515600" cy="4667249"/>
          </a:xfrm>
        </p:spPr>
        <p:txBody>
          <a:bodyPr>
            <a:normAutofit/>
          </a:bodyPr>
          <a:lstStyle/>
          <a:p>
            <a:r>
              <a:rPr lang="en-US" sz="2800" dirty="0"/>
              <a:t>The gospel must inform our prayer life!</a:t>
            </a:r>
          </a:p>
          <a:p>
            <a:pPr marL="0" indent="0">
              <a:buNone/>
            </a:pPr>
            <a:r>
              <a:rPr lang="en-US" sz="2800" dirty="0"/>
              <a:t>“The gospel is primarily the work of the Son. How we know the Son will determine how we view our relationship with the Father who speaks to us through his word. How we view that relationship will determine, in turn, how we come to God in prayer and with what confidence. Prayer will never again be a sentimental excursion or an instinctive hitting of the panic button. Nor will it be the presumption of an innate right to demand God’s attention. Rather it will be the expression of our entry into God’s heavenly sanctuary, which has been procured for us by our Great High Priest.”- Graeme Goldsworthy</a:t>
            </a:r>
          </a:p>
        </p:txBody>
      </p:sp>
    </p:spTree>
    <p:extLst>
      <p:ext uri="{BB962C8B-B14F-4D97-AF65-F5344CB8AC3E}">
        <p14:creationId xmlns:p14="http://schemas.microsoft.com/office/powerpoint/2010/main" val="184535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128F2-C6D3-452A-833B-194DDA6079CF}"/>
              </a:ext>
            </a:extLst>
          </p:cNvPr>
          <p:cNvSpPr>
            <a:spLocks noGrp="1"/>
          </p:cNvSpPr>
          <p:nvPr>
            <p:ph type="title"/>
          </p:nvPr>
        </p:nvSpPr>
        <p:spPr/>
        <p:txBody>
          <a:bodyPr/>
          <a:lstStyle/>
          <a:p>
            <a:r>
              <a:rPr lang="en-US" dirty="0"/>
              <a:t>Biblical Understanding of Prayer</a:t>
            </a:r>
          </a:p>
        </p:txBody>
      </p:sp>
      <p:sp>
        <p:nvSpPr>
          <p:cNvPr id="3" name="Content Placeholder 2">
            <a:extLst>
              <a:ext uri="{FF2B5EF4-FFF2-40B4-BE49-F238E27FC236}">
                <a16:creationId xmlns:a16="http://schemas.microsoft.com/office/drawing/2014/main" id="{7C7DFFB9-74D3-425C-B4DC-33E0FB360796}"/>
              </a:ext>
            </a:extLst>
          </p:cNvPr>
          <p:cNvSpPr>
            <a:spLocks noGrp="1"/>
          </p:cNvSpPr>
          <p:nvPr>
            <p:ph idx="1"/>
          </p:nvPr>
        </p:nvSpPr>
        <p:spPr/>
        <p:txBody>
          <a:bodyPr>
            <a:normAutofit/>
          </a:bodyPr>
          <a:lstStyle/>
          <a:p>
            <a:r>
              <a:rPr lang="en-US" sz="2800" dirty="0"/>
              <a:t>How/When should we pray?</a:t>
            </a:r>
          </a:p>
          <a:p>
            <a:pPr lvl="1"/>
            <a:r>
              <a:rPr lang="en-US" sz="2600" dirty="0"/>
              <a:t>Constantly! (1 Thess. 5:17, Rom. 12:12, Col. 3:1-2, 4:2,12)</a:t>
            </a:r>
          </a:p>
          <a:p>
            <a:pPr lvl="1"/>
            <a:r>
              <a:rPr lang="en-US" sz="2600" dirty="0"/>
              <a:t>In the Spirit! </a:t>
            </a:r>
          </a:p>
          <a:p>
            <a:pPr lvl="2"/>
            <a:r>
              <a:rPr lang="en-US" sz="2400" dirty="0"/>
              <a:t>Romans 8:26-27</a:t>
            </a:r>
          </a:p>
          <a:p>
            <a:pPr lvl="2"/>
            <a:r>
              <a:rPr lang="en-US" sz="2400" dirty="0"/>
              <a:t>“Prayer in the Spirit is prayer </a:t>
            </a:r>
            <a:r>
              <a:rPr lang="en-US" sz="2400" i="1" dirty="0"/>
              <a:t>controlled</a:t>
            </a:r>
            <a:r>
              <a:rPr lang="en-US" sz="2400" dirty="0"/>
              <a:t> by the Spirit. And prayer controlled by the Spirit is prayer according to the will of God.”</a:t>
            </a:r>
          </a:p>
        </p:txBody>
      </p:sp>
    </p:spTree>
    <p:extLst>
      <p:ext uri="{BB962C8B-B14F-4D97-AF65-F5344CB8AC3E}">
        <p14:creationId xmlns:p14="http://schemas.microsoft.com/office/powerpoint/2010/main" val="94035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8AF15-9E44-4780-9176-8B26A0AF71F1}"/>
              </a:ext>
            </a:extLst>
          </p:cNvPr>
          <p:cNvSpPr>
            <a:spLocks noGrp="1"/>
          </p:cNvSpPr>
          <p:nvPr>
            <p:ph type="title"/>
          </p:nvPr>
        </p:nvSpPr>
        <p:spPr/>
        <p:txBody>
          <a:bodyPr/>
          <a:lstStyle/>
          <a:p>
            <a:r>
              <a:rPr lang="en-US" dirty="0"/>
              <a:t>Biblical Understanding of Prayer</a:t>
            </a:r>
          </a:p>
        </p:txBody>
      </p:sp>
      <p:sp>
        <p:nvSpPr>
          <p:cNvPr id="3" name="Content Placeholder 2">
            <a:extLst>
              <a:ext uri="{FF2B5EF4-FFF2-40B4-BE49-F238E27FC236}">
                <a16:creationId xmlns:a16="http://schemas.microsoft.com/office/drawing/2014/main" id="{8C033A9C-B21A-4712-952E-C2ED89CF09EA}"/>
              </a:ext>
            </a:extLst>
          </p:cNvPr>
          <p:cNvSpPr>
            <a:spLocks noGrp="1"/>
          </p:cNvSpPr>
          <p:nvPr>
            <p:ph idx="1"/>
          </p:nvPr>
        </p:nvSpPr>
        <p:spPr>
          <a:xfrm>
            <a:off x="838200" y="1825624"/>
            <a:ext cx="10515600" cy="4667249"/>
          </a:xfrm>
        </p:spPr>
        <p:txBody>
          <a:bodyPr>
            <a:normAutofit/>
          </a:bodyPr>
          <a:lstStyle/>
          <a:p>
            <a:r>
              <a:rPr lang="en-US" sz="2800" dirty="0"/>
              <a:t>For whom/what shall we pray?</a:t>
            </a:r>
          </a:p>
          <a:p>
            <a:pPr lvl="1"/>
            <a:r>
              <a:rPr lang="en-US" sz="2600" dirty="0"/>
              <a:t>Laborers and Shepherds (Matt. 9:36-38) </a:t>
            </a:r>
          </a:p>
          <a:p>
            <a:pPr lvl="1"/>
            <a:r>
              <a:rPr lang="en-US" sz="2600" dirty="0"/>
              <a:t>All the saints (Eph. 6:18)</a:t>
            </a:r>
          </a:p>
          <a:p>
            <a:pPr lvl="2"/>
            <a:r>
              <a:rPr lang="en-US" sz="2400" dirty="0"/>
              <a:t>Pray for their sanctification (1 Thess. 4:3), against temptation and for watchfulness (Matt. 26:41), that they would be filled with the Spirit (Gal. 5:16-25), and nearly anything the Bibles commends for Christians.</a:t>
            </a:r>
          </a:p>
          <a:p>
            <a:pPr lvl="1"/>
            <a:r>
              <a:rPr lang="en-US" sz="2600" dirty="0"/>
              <a:t>Those in authority (1 Tim. 2:1-3, Rom. 13:1-2, Eph. 6:1-3)</a:t>
            </a:r>
          </a:p>
          <a:p>
            <a:pPr lvl="1"/>
            <a:r>
              <a:rPr lang="en-US" sz="2600" dirty="0"/>
              <a:t>Those who abuse and persecute them (Luke 6:28, Matt. 5:46-47)</a:t>
            </a:r>
          </a:p>
        </p:txBody>
      </p:sp>
    </p:spTree>
    <p:extLst>
      <p:ext uri="{BB962C8B-B14F-4D97-AF65-F5344CB8AC3E}">
        <p14:creationId xmlns:p14="http://schemas.microsoft.com/office/powerpoint/2010/main" val="223059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DA2B2-93EA-4293-AFB5-D66B4861E904}"/>
              </a:ext>
            </a:extLst>
          </p:cNvPr>
          <p:cNvSpPr>
            <a:spLocks noGrp="1"/>
          </p:cNvSpPr>
          <p:nvPr>
            <p:ph type="title"/>
          </p:nvPr>
        </p:nvSpPr>
        <p:spPr/>
        <p:txBody>
          <a:bodyPr/>
          <a:lstStyle/>
          <a:p>
            <a:r>
              <a:rPr lang="en-US" dirty="0"/>
              <a:t>Biblical Understanding of Prayer</a:t>
            </a:r>
          </a:p>
        </p:txBody>
      </p:sp>
      <p:sp>
        <p:nvSpPr>
          <p:cNvPr id="3" name="Content Placeholder 2">
            <a:extLst>
              <a:ext uri="{FF2B5EF4-FFF2-40B4-BE49-F238E27FC236}">
                <a16:creationId xmlns:a16="http://schemas.microsoft.com/office/drawing/2014/main" id="{F4CBA657-FBF4-4C9F-9CB3-B713E3C8BA2B}"/>
              </a:ext>
            </a:extLst>
          </p:cNvPr>
          <p:cNvSpPr>
            <a:spLocks noGrp="1"/>
          </p:cNvSpPr>
          <p:nvPr>
            <p:ph idx="1"/>
          </p:nvPr>
        </p:nvSpPr>
        <p:spPr/>
        <p:txBody>
          <a:bodyPr>
            <a:normAutofit/>
          </a:bodyPr>
          <a:lstStyle/>
          <a:p>
            <a:pPr marL="0" indent="0">
              <a:buNone/>
            </a:pPr>
            <a:r>
              <a:rPr lang="en-US" sz="3600" dirty="0"/>
              <a:t>“If we would be expositional-listening, gospel saturated, biblical theologians, we should pray with the confident knowledge of what God is doing in the world through Christ his Son and pray for the worldwide advancement of his gospel and will.”</a:t>
            </a:r>
          </a:p>
        </p:txBody>
      </p:sp>
    </p:spTree>
    <p:extLst>
      <p:ext uri="{BB962C8B-B14F-4D97-AF65-F5344CB8AC3E}">
        <p14:creationId xmlns:p14="http://schemas.microsoft.com/office/powerpoint/2010/main" val="426641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99FF5-CFBC-49D9-93D5-3420F67022E1}"/>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FB1543BA-D057-4AEB-A646-714D175404F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9401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D8F76-EB0C-4C28-8A86-A89303F1244B}"/>
              </a:ext>
            </a:extLst>
          </p:cNvPr>
          <p:cNvSpPr>
            <a:spLocks noGrp="1"/>
          </p:cNvSpPr>
          <p:nvPr>
            <p:ph type="title"/>
          </p:nvPr>
        </p:nvSpPr>
        <p:spPr/>
        <p:txBody>
          <a:bodyPr/>
          <a:lstStyle/>
          <a:p>
            <a:r>
              <a:rPr lang="en-US" dirty="0"/>
              <a:t>SOURCE MATERIAL</a:t>
            </a:r>
          </a:p>
        </p:txBody>
      </p:sp>
      <p:pic>
        <p:nvPicPr>
          <p:cNvPr id="6" name="Content Placeholder 5">
            <a:extLst>
              <a:ext uri="{FF2B5EF4-FFF2-40B4-BE49-F238E27FC236}">
                <a16:creationId xmlns:a16="http://schemas.microsoft.com/office/drawing/2014/main" id="{C02523BB-0E5A-4EA0-B94F-E2EB256029C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40141" y="1825625"/>
            <a:ext cx="2825317" cy="4351338"/>
          </a:xfrm>
        </p:spPr>
      </p:pic>
      <p:pic>
        <p:nvPicPr>
          <p:cNvPr id="8" name="Content Placeholder 7">
            <a:extLst>
              <a:ext uri="{FF2B5EF4-FFF2-40B4-BE49-F238E27FC236}">
                <a16:creationId xmlns:a16="http://schemas.microsoft.com/office/drawing/2014/main" id="{BE027450-97AB-48C5-B742-53655595980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77070" y="1825625"/>
            <a:ext cx="3124260" cy="4351338"/>
          </a:xfrm>
        </p:spPr>
      </p:pic>
    </p:spTree>
    <p:extLst>
      <p:ext uri="{BB962C8B-B14F-4D97-AF65-F5344CB8AC3E}">
        <p14:creationId xmlns:p14="http://schemas.microsoft.com/office/powerpoint/2010/main" val="340763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CFC26-6E76-4111-8FDC-ADE843EE841A}"/>
              </a:ext>
            </a:extLst>
          </p:cNvPr>
          <p:cNvSpPr>
            <a:spLocks noGrp="1"/>
          </p:cNvSpPr>
          <p:nvPr>
            <p:ph type="title"/>
          </p:nvPr>
        </p:nvSpPr>
        <p:spPr/>
        <p:txBody>
          <a:bodyPr/>
          <a:lstStyle/>
          <a:p>
            <a:r>
              <a:rPr lang="en-US" dirty="0"/>
              <a:t>5. Biblical Understanding of Evangelism</a:t>
            </a:r>
          </a:p>
        </p:txBody>
      </p:sp>
      <p:sp>
        <p:nvSpPr>
          <p:cNvPr id="3" name="Text Placeholder 2">
            <a:extLst>
              <a:ext uri="{FF2B5EF4-FFF2-40B4-BE49-F238E27FC236}">
                <a16:creationId xmlns:a16="http://schemas.microsoft.com/office/drawing/2014/main" id="{3318E223-98B0-4A67-ABB0-942F2F7C311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8835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96B0-15A4-4512-BB74-4E99C60ADC93}"/>
              </a:ext>
            </a:extLst>
          </p:cNvPr>
          <p:cNvSpPr>
            <a:spLocks noGrp="1"/>
          </p:cNvSpPr>
          <p:nvPr>
            <p:ph type="title"/>
          </p:nvPr>
        </p:nvSpPr>
        <p:spPr/>
        <p:txBody>
          <a:bodyPr/>
          <a:lstStyle/>
          <a:p>
            <a:r>
              <a:rPr lang="en-US" dirty="0"/>
              <a:t>Biblical Understanding of Evangelism</a:t>
            </a:r>
          </a:p>
        </p:txBody>
      </p:sp>
      <p:sp>
        <p:nvSpPr>
          <p:cNvPr id="3" name="Content Placeholder 2">
            <a:extLst>
              <a:ext uri="{FF2B5EF4-FFF2-40B4-BE49-F238E27FC236}">
                <a16:creationId xmlns:a16="http://schemas.microsoft.com/office/drawing/2014/main" id="{FF82762D-8415-489B-A586-5F3E06B9B880}"/>
              </a:ext>
            </a:extLst>
          </p:cNvPr>
          <p:cNvSpPr>
            <a:spLocks noGrp="1"/>
          </p:cNvSpPr>
          <p:nvPr>
            <p:ph idx="1"/>
          </p:nvPr>
        </p:nvSpPr>
        <p:spPr>
          <a:xfrm>
            <a:off x="228600" y="1825624"/>
            <a:ext cx="11658600" cy="4667249"/>
          </a:xfrm>
        </p:spPr>
        <p:txBody>
          <a:bodyPr>
            <a:normAutofit/>
          </a:bodyPr>
          <a:lstStyle/>
          <a:p>
            <a:r>
              <a:rPr lang="en-US" sz="2800" dirty="0"/>
              <a:t>What is Evangelism?</a:t>
            </a:r>
          </a:p>
          <a:p>
            <a:pPr lvl="1"/>
            <a:r>
              <a:rPr lang="en-US" sz="2600" dirty="0"/>
              <a:t>It is not imposition.</a:t>
            </a:r>
          </a:p>
          <a:p>
            <a:pPr lvl="2"/>
            <a:r>
              <a:rPr lang="en-US" sz="2400" dirty="0"/>
              <a:t>Our Christian beliefs are not mere opinions. They are not </a:t>
            </a:r>
            <a:r>
              <a:rPr lang="en-US" sz="2400" i="1" dirty="0"/>
              <a:t>your</a:t>
            </a:r>
            <a:r>
              <a:rPr lang="en-US" sz="2400" dirty="0"/>
              <a:t> truths. They are God’s.</a:t>
            </a:r>
          </a:p>
          <a:p>
            <a:pPr lvl="2"/>
            <a:r>
              <a:rPr lang="en-US" sz="2400" dirty="0"/>
              <a:t>Evangelism is simply telling the good news. You are not responsible for someone responding correctly.</a:t>
            </a:r>
          </a:p>
          <a:p>
            <a:pPr lvl="2"/>
            <a:r>
              <a:rPr lang="en-US" sz="2400" dirty="0"/>
              <a:t>“Christian evangelism by its very nature involves no coercion, only proclamation and love.”</a:t>
            </a:r>
          </a:p>
          <a:p>
            <a:pPr lvl="1"/>
            <a:r>
              <a:rPr lang="en-US" sz="2600" dirty="0"/>
              <a:t>It is not your personal testimony.</a:t>
            </a:r>
          </a:p>
          <a:p>
            <a:pPr lvl="2"/>
            <a:r>
              <a:rPr lang="en-US" sz="2400" dirty="0"/>
              <a:t>In telling people how much Jesus means to you, you may not have necessarily told them the gospel message.</a:t>
            </a:r>
          </a:p>
        </p:txBody>
      </p:sp>
    </p:spTree>
    <p:extLst>
      <p:ext uri="{BB962C8B-B14F-4D97-AF65-F5344CB8AC3E}">
        <p14:creationId xmlns:p14="http://schemas.microsoft.com/office/powerpoint/2010/main" val="36709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9D15B-98F6-4B6A-B846-45DAC0305B5C}"/>
              </a:ext>
            </a:extLst>
          </p:cNvPr>
          <p:cNvSpPr>
            <a:spLocks noGrp="1"/>
          </p:cNvSpPr>
          <p:nvPr>
            <p:ph type="title"/>
          </p:nvPr>
        </p:nvSpPr>
        <p:spPr/>
        <p:txBody>
          <a:bodyPr/>
          <a:lstStyle/>
          <a:p>
            <a:r>
              <a:rPr lang="en-US" dirty="0"/>
              <a:t>Biblical Understanding of Evangelism</a:t>
            </a:r>
          </a:p>
        </p:txBody>
      </p:sp>
      <p:sp>
        <p:nvSpPr>
          <p:cNvPr id="3" name="Content Placeholder 2">
            <a:extLst>
              <a:ext uri="{FF2B5EF4-FFF2-40B4-BE49-F238E27FC236}">
                <a16:creationId xmlns:a16="http://schemas.microsoft.com/office/drawing/2014/main" id="{34A2F1D7-6784-443F-9002-7797169F9B60}"/>
              </a:ext>
            </a:extLst>
          </p:cNvPr>
          <p:cNvSpPr>
            <a:spLocks noGrp="1"/>
          </p:cNvSpPr>
          <p:nvPr>
            <p:ph idx="1"/>
          </p:nvPr>
        </p:nvSpPr>
        <p:spPr>
          <a:xfrm>
            <a:off x="571500" y="1825625"/>
            <a:ext cx="11049000" cy="4667249"/>
          </a:xfrm>
        </p:spPr>
        <p:txBody>
          <a:bodyPr>
            <a:normAutofit/>
          </a:bodyPr>
          <a:lstStyle/>
          <a:p>
            <a:r>
              <a:rPr lang="en-US" sz="2800" dirty="0"/>
              <a:t>What is evangelism?</a:t>
            </a:r>
          </a:p>
          <a:p>
            <a:pPr lvl="1"/>
            <a:r>
              <a:rPr lang="en-US" sz="2600" dirty="0"/>
              <a:t>It is not social action or political involvement.</a:t>
            </a:r>
          </a:p>
          <a:p>
            <a:pPr lvl="2"/>
            <a:r>
              <a:rPr lang="en-US" sz="2400" dirty="0"/>
              <a:t>The person transformed by the gospel will act in society and politically, but this action is not evangelism. We must actually share the message.</a:t>
            </a:r>
          </a:p>
          <a:p>
            <a:pPr lvl="1"/>
            <a:r>
              <a:rPr lang="en-US" sz="2600" dirty="0"/>
              <a:t>It is not apologetics.</a:t>
            </a:r>
          </a:p>
          <a:p>
            <a:pPr lvl="2"/>
            <a:r>
              <a:rPr lang="en-US" sz="2400" dirty="0"/>
              <a:t>Answering people’s questions may lead to evangelism but is not in and of itself evangelism.</a:t>
            </a:r>
          </a:p>
          <a:p>
            <a:pPr lvl="1"/>
            <a:r>
              <a:rPr lang="en-US" sz="2600" dirty="0"/>
              <a:t>It is not the results of evangelism!</a:t>
            </a:r>
          </a:p>
          <a:p>
            <a:pPr lvl="2"/>
            <a:r>
              <a:rPr lang="en-US" sz="2400" dirty="0"/>
              <a:t>“According to the Bible, evangelism may not be defined in terms of results or methods, but only in terms of faithfulness to the message preached.”</a:t>
            </a:r>
          </a:p>
        </p:txBody>
      </p:sp>
    </p:spTree>
    <p:extLst>
      <p:ext uri="{BB962C8B-B14F-4D97-AF65-F5344CB8AC3E}">
        <p14:creationId xmlns:p14="http://schemas.microsoft.com/office/powerpoint/2010/main" val="265959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2C92-8312-4D2D-BE80-E52F5244ECAC}"/>
              </a:ext>
            </a:extLst>
          </p:cNvPr>
          <p:cNvSpPr>
            <a:spLocks noGrp="1"/>
          </p:cNvSpPr>
          <p:nvPr>
            <p:ph type="title"/>
          </p:nvPr>
        </p:nvSpPr>
        <p:spPr/>
        <p:txBody>
          <a:bodyPr/>
          <a:lstStyle/>
          <a:p>
            <a:r>
              <a:rPr lang="en-US" dirty="0"/>
              <a:t>Biblical Understanding of Evangelism</a:t>
            </a:r>
          </a:p>
        </p:txBody>
      </p:sp>
      <p:sp>
        <p:nvSpPr>
          <p:cNvPr id="3" name="Content Placeholder 2">
            <a:extLst>
              <a:ext uri="{FF2B5EF4-FFF2-40B4-BE49-F238E27FC236}">
                <a16:creationId xmlns:a16="http://schemas.microsoft.com/office/drawing/2014/main" id="{A37D0036-B730-4D55-B704-909051B52FBC}"/>
              </a:ext>
            </a:extLst>
          </p:cNvPr>
          <p:cNvSpPr>
            <a:spLocks noGrp="1"/>
          </p:cNvSpPr>
          <p:nvPr>
            <p:ph idx="1"/>
          </p:nvPr>
        </p:nvSpPr>
        <p:spPr/>
        <p:txBody>
          <a:bodyPr>
            <a:normAutofit/>
          </a:bodyPr>
          <a:lstStyle/>
          <a:p>
            <a:pPr marL="0" indent="0">
              <a:buNone/>
            </a:pPr>
            <a:r>
              <a:rPr lang="en-US" sz="2800" dirty="0"/>
              <a:t>“…with the contemporary church’s fascination with pragmatic (“if it works, do it”) methods and techniques, it is easy for members to be led in unhealthy directions if they don’t understand conversion and evangelism.”</a:t>
            </a:r>
          </a:p>
          <a:p>
            <a:pPr marL="0" indent="0">
              <a:buNone/>
            </a:pPr>
            <a:r>
              <a:rPr lang="en-US" sz="2800" dirty="0"/>
              <a:t>When we do understand conversion biblically, “we realize that evangelism does not depend on eloquence, using the correct mood lighting, emotionally sappy stories and songs, or high-pressure sales pitches. We are free to simply and deeply trust God and the power of the gospel to produce the fruit he desires. (Romans 1:17)”</a:t>
            </a:r>
          </a:p>
        </p:txBody>
      </p:sp>
    </p:spTree>
    <p:extLst>
      <p:ext uri="{BB962C8B-B14F-4D97-AF65-F5344CB8AC3E}">
        <p14:creationId xmlns:p14="http://schemas.microsoft.com/office/powerpoint/2010/main" val="314937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76632-4058-4334-904E-753C0E308A87}"/>
              </a:ext>
            </a:extLst>
          </p:cNvPr>
          <p:cNvSpPr>
            <a:spLocks noGrp="1"/>
          </p:cNvSpPr>
          <p:nvPr>
            <p:ph type="title"/>
          </p:nvPr>
        </p:nvSpPr>
        <p:spPr/>
        <p:txBody>
          <a:bodyPr/>
          <a:lstStyle/>
          <a:p>
            <a:r>
              <a:rPr lang="en-US" dirty="0"/>
              <a:t>Biblical Understanding of Evangelism</a:t>
            </a:r>
          </a:p>
        </p:txBody>
      </p:sp>
      <p:sp>
        <p:nvSpPr>
          <p:cNvPr id="3" name="Content Placeholder 2">
            <a:extLst>
              <a:ext uri="{FF2B5EF4-FFF2-40B4-BE49-F238E27FC236}">
                <a16:creationId xmlns:a16="http://schemas.microsoft.com/office/drawing/2014/main" id="{D806E967-39B4-4522-9FCC-E6E82A6CA7FD}"/>
              </a:ext>
            </a:extLst>
          </p:cNvPr>
          <p:cNvSpPr>
            <a:spLocks noGrp="1"/>
          </p:cNvSpPr>
          <p:nvPr>
            <p:ph idx="1"/>
          </p:nvPr>
        </p:nvSpPr>
        <p:spPr/>
        <p:txBody>
          <a:bodyPr>
            <a:normAutofit/>
          </a:bodyPr>
          <a:lstStyle/>
          <a:p>
            <a:r>
              <a:rPr lang="en-US" sz="2800" dirty="0"/>
              <a:t>Who should evangelize?</a:t>
            </a:r>
          </a:p>
          <a:p>
            <a:pPr lvl="1"/>
            <a:r>
              <a:rPr lang="en-US" sz="2600" dirty="0"/>
              <a:t>When we look at Acts and the epistles, we find it obvious that Jesus’ Great Commission in Matthew 28 was meant to be followed by ALL believers. </a:t>
            </a:r>
          </a:p>
          <a:p>
            <a:pPr lvl="1"/>
            <a:r>
              <a:rPr lang="en-US" sz="2600" dirty="0"/>
              <a:t>Though we may not all have the spiritual gift of the evangelist, we are all called to evangelize those God has put in our lives.</a:t>
            </a:r>
          </a:p>
        </p:txBody>
      </p:sp>
    </p:spTree>
    <p:extLst>
      <p:ext uri="{BB962C8B-B14F-4D97-AF65-F5344CB8AC3E}">
        <p14:creationId xmlns:p14="http://schemas.microsoft.com/office/powerpoint/2010/main" val="234406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DC861-1267-4B25-B950-B3D55E17BDD7}"/>
              </a:ext>
            </a:extLst>
          </p:cNvPr>
          <p:cNvSpPr>
            <a:spLocks noGrp="1"/>
          </p:cNvSpPr>
          <p:nvPr>
            <p:ph type="title"/>
          </p:nvPr>
        </p:nvSpPr>
        <p:spPr/>
        <p:txBody>
          <a:bodyPr/>
          <a:lstStyle/>
          <a:p>
            <a:r>
              <a:rPr lang="en-US" dirty="0"/>
              <a:t>Biblical Understanding of Evangelism</a:t>
            </a:r>
          </a:p>
        </p:txBody>
      </p:sp>
      <p:sp>
        <p:nvSpPr>
          <p:cNvPr id="3" name="Content Placeholder 2">
            <a:extLst>
              <a:ext uri="{FF2B5EF4-FFF2-40B4-BE49-F238E27FC236}">
                <a16:creationId xmlns:a16="http://schemas.microsoft.com/office/drawing/2014/main" id="{DA3A6412-4F80-4355-B068-6EF825186C7D}"/>
              </a:ext>
            </a:extLst>
          </p:cNvPr>
          <p:cNvSpPr>
            <a:spLocks noGrp="1"/>
          </p:cNvSpPr>
          <p:nvPr>
            <p:ph idx="1"/>
          </p:nvPr>
        </p:nvSpPr>
        <p:spPr/>
        <p:txBody>
          <a:bodyPr>
            <a:normAutofit/>
          </a:bodyPr>
          <a:lstStyle/>
          <a:p>
            <a:r>
              <a:rPr lang="en-US" sz="2800" dirty="0"/>
              <a:t>Why should we evangelize?</a:t>
            </a:r>
          </a:p>
          <a:p>
            <a:pPr lvl="1"/>
            <a:r>
              <a:rPr lang="en-US" sz="2600" dirty="0"/>
              <a:t>“According to the Bible, good motives for evangelism include a desire to be obedient to the Great Commission (see Matt. 28:18-20; 1 Cor. 9:16-17); a love for the lost (e.g., Matt. 9:36; John 3:16; Rom. 10:1); and preeminently, a love for God.”</a:t>
            </a:r>
          </a:p>
          <a:p>
            <a:pPr lvl="1"/>
            <a:r>
              <a:rPr lang="en-US" sz="2600" dirty="0"/>
              <a:t>“Ultimately, this love for God leads to a desire to see him glorified... The call to evangelism is a call to turn our lives outward – from focusing on ourselves and our needs to focusing on God and the world he has made.”</a:t>
            </a:r>
          </a:p>
        </p:txBody>
      </p:sp>
    </p:spTree>
    <p:extLst>
      <p:ext uri="{BB962C8B-B14F-4D97-AF65-F5344CB8AC3E}">
        <p14:creationId xmlns:p14="http://schemas.microsoft.com/office/powerpoint/2010/main" val="312220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1A0E-A478-4843-A4A9-151D73FB8FBA}"/>
              </a:ext>
            </a:extLst>
          </p:cNvPr>
          <p:cNvSpPr>
            <a:spLocks noGrp="1"/>
          </p:cNvSpPr>
          <p:nvPr>
            <p:ph type="title"/>
          </p:nvPr>
        </p:nvSpPr>
        <p:spPr/>
        <p:txBody>
          <a:bodyPr/>
          <a:lstStyle/>
          <a:p>
            <a:r>
              <a:rPr lang="en-US" dirty="0"/>
              <a:t>Biblical Understanding of Evangelism</a:t>
            </a:r>
          </a:p>
        </p:txBody>
      </p:sp>
      <p:sp>
        <p:nvSpPr>
          <p:cNvPr id="3" name="Content Placeholder 2">
            <a:extLst>
              <a:ext uri="{FF2B5EF4-FFF2-40B4-BE49-F238E27FC236}">
                <a16:creationId xmlns:a16="http://schemas.microsoft.com/office/drawing/2014/main" id="{7F8D7FA5-B9FC-491E-ADC7-DC6EE28EC5A6}"/>
              </a:ext>
            </a:extLst>
          </p:cNvPr>
          <p:cNvSpPr>
            <a:spLocks noGrp="1"/>
          </p:cNvSpPr>
          <p:nvPr>
            <p:ph idx="1"/>
          </p:nvPr>
        </p:nvSpPr>
        <p:spPr/>
        <p:txBody>
          <a:bodyPr>
            <a:normAutofit/>
          </a:bodyPr>
          <a:lstStyle/>
          <a:p>
            <a:r>
              <a:rPr lang="en-US" sz="2800" dirty="0"/>
              <a:t>How should we evangelize?</a:t>
            </a:r>
          </a:p>
          <a:p>
            <a:pPr lvl="1"/>
            <a:r>
              <a:rPr lang="en-US" sz="2600" dirty="0"/>
              <a:t>Simply put: share the message! Spread the good news of Jesus!</a:t>
            </a:r>
          </a:p>
          <a:p>
            <a:pPr lvl="1"/>
            <a:r>
              <a:rPr lang="en-US" sz="2600" dirty="0"/>
              <a:t>7 Biblical guidelines:</a:t>
            </a:r>
          </a:p>
          <a:p>
            <a:pPr lvl="1"/>
            <a:r>
              <a:rPr lang="en-US" sz="2600" dirty="0"/>
              <a:t>1. Tell people with honesty that if they repent and believe they will be saved – but it will be costly.</a:t>
            </a:r>
          </a:p>
          <a:p>
            <a:pPr lvl="1"/>
            <a:r>
              <a:rPr lang="en-US" sz="2600" dirty="0"/>
              <a:t>2. Tell people with urgency that if they repent and believe they will be saved – but they must decide now.</a:t>
            </a:r>
          </a:p>
          <a:p>
            <a:pPr lvl="1"/>
            <a:r>
              <a:rPr lang="en-US" sz="2600" dirty="0"/>
              <a:t>3. Tell people with joy that if they repent and believe the good news they will be saved. However difficult it may be, it is all worth it!</a:t>
            </a:r>
          </a:p>
        </p:txBody>
      </p:sp>
    </p:spTree>
    <p:extLst>
      <p:ext uri="{BB962C8B-B14F-4D97-AF65-F5344CB8AC3E}">
        <p14:creationId xmlns:p14="http://schemas.microsoft.com/office/powerpoint/2010/main" val="394759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2609</TotalTime>
  <Words>1372</Words>
  <Application>Microsoft Office PowerPoint</Application>
  <PresentationFormat>Widescreen</PresentationFormat>
  <Paragraphs>81</Paragraphs>
  <Slides>19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Century Schoolbook</vt:lpstr>
      <vt:lpstr>CITY SKETCH 16X9</vt:lpstr>
      <vt:lpstr>What Is A Healthy Church? Part 3</vt:lpstr>
      <vt:lpstr>SOURCE MATERIAL</vt:lpstr>
      <vt:lpstr>5. Biblical Understanding of Evangelism</vt:lpstr>
      <vt:lpstr>Biblical Understanding of Evangelism</vt:lpstr>
      <vt:lpstr>Biblical Understanding of Evangelism</vt:lpstr>
      <vt:lpstr>Biblical Understanding of Evangelism</vt:lpstr>
      <vt:lpstr>Biblical Understanding of Evangelism</vt:lpstr>
      <vt:lpstr>Biblical Understanding of Evangelism</vt:lpstr>
      <vt:lpstr>Biblical Understanding of Evangelism</vt:lpstr>
      <vt:lpstr>Biblical Understanding of Evangelism</vt:lpstr>
      <vt:lpstr>Biblical Understanding of Evangelism</vt:lpstr>
      <vt:lpstr>Biblical Understanding of Evangelism</vt:lpstr>
      <vt:lpstr>6. Biblical Understanding of Prayer</vt:lpstr>
      <vt:lpstr>Biblical Understanding of Prayer</vt:lpstr>
      <vt:lpstr>Biblical Understanding of Prayer</vt:lpstr>
      <vt:lpstr>Biblical Understanding of Prayer</vt:lpstr>
      <vt:lpstr>Biblical Understanding of Prayer</vt:lpstr>
      <vt:lpstr>Biblical Understanding of Prayer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Healthy Church? Part 1</dc:title>
  <dc:creator>Forrest Price</dc:creator>
  <cp:lastModifiedBy>Forrest Price</cp:lastModifiedBy>
  <cp:revision>35</cp:revision>
  <dcterms:created xsi:type="dcterms:W3CDTF">2019-02-14T21:54:23Z</dcterms:created>
  <dcterms:modified xsi:type="dcterms:W3CDTF">2019-03-14T22:20:05Z</dcterms:modified>
</cp:coreProperties>
</file>