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83" r:id="rId3"/>
    <p:sldId id="284" r:id="rId4"/>
    <p:sldId id="285" r:id="rId5"/>
    <p:sldId id="30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281" r:id="rId22"/>
    <p:sldId id="282" r:id="rId23"/>
    <p:sldId id="301" r:id="rId24"/>
    <p:sldId id="302" r:id="rId25"/>
    <p:sldId id="303" r:id="rId26"/>
    <p:sldId id="304" r:id="rId27"/>
    <p:sldId id="280"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EE5"/>
          </a:solidFill>
        </a:fill>
      </a:tcStyle>
    </a:wholeTbl>
    <a:band2H>
      <a:tcTxStyle/>
      <a:tcStyle>
        <a:tcBdr/>
        <a:fill>
          <a:solidFill>
            <a:srgbClr val="F2F6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FD1"/>
          </a:solidFill>
        </a:fill>
      </a:tcStyle>
    </a:wholeTbl>
    <a:band2H>
      <a:tcTxStyle/>
      <a:tcStyle>
        <a:tcBdr/>
        <a:fill>
          <a:solidFill>
            <a:srgbClr val="EEEF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9D5"/>
          </a:solidFill>
        </a:fill>
      </a:tcStyle>
    </a:wholeTbl>
    <a:band2H>
      <a:tcTxStyle/>
      <a:tcStyle>
        <a:tcBdr/>
        <a:fill>
          <a:solidFill>
            <a:srgbClr val="EFED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D372E"/>
        </a:fontRef>
        <a:srgbClr val="3D372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D372E"/>
        </a:fontRef>
        <a:srgbClr val="3D372E"/>
      </a:tcTxStyle>
      <a:tcStyle>
        <a:tcBdr>
          <a:left>
            <a:ln w="12700" cap="flat">
              <a:noFill/>
              <a:miter lim="400000"/>
            </a:ln>
          </a:left>
          <a:right>
            <a:ln w="12700" cap="flat">
              <a:noFill/>
              <a:miter lim="400000"/>
            </a:ln>
          </a:right>
          <a:top>
            <a:ln w="50800" cap="flat">
              <a:solidFill>
                <a:srgbClr val="3D372E"/>
              </a:solidFill>
              <a:prstDash val="solid"/>
              <a:round/>
            </a:ln>
          </a:top>
          <a:bottom>
            <a:ln w="25400" cap="flat">
              <a:solidFill>
                <a:srgbClr val="3D372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D372E"/>
              </a:solidFill>
              <a:prstDash val="solid"/>
              <a:round/>
            </a:ln>
          </a:top>
          <a:bottom>
            <a:ln w="25400" cap="flat">
              <a:solidFill>
                <a:srgbClr val="3D372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CC"/>
          </a:solidFill>
        </a:fill>
      </a:tcStyle>
    </a:wholeTbl>
    <a:band2H>
      <a:tcTxStyle/>
      <a:tcStyle>
        <a:tcBdr/>
        <a:fill>
          <a:solidFill>
            <a:srgbClr val="E8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3D372E"/>
        </a:solidFill>
        <a:latin typeface="+mj-lt"/>
        <a:ea typeface="+mj-ea"/>
        <a:cs typeface="+mj-cs"/>
        <a:sym typeface="Century Schoolbook"/>
      </a:defRPr>
    </a:lvl1pPr>
    <a:lvl2pPr indent="228600" latinLnBrk="0">
      <a:defRPr sz="1200">
        <a:solidFill>
          <a:srgbClr val="3D372E"/>
        </a:solidFill>
        <a:latin typeface="+mj-lt"/>
        <a:ea typeface="+mj-ea"/>
        <a:cs typeface="+mj-cs"/>
        <a:sym typeface="Century Schoolbook"/>
      </a:defRPr>
    </a:lvl2pPr>
    <a:lvl3pPr indent="457200" latinLnBrk="0">
      <a:defRPr sz="1200">
        <a:solidFill>
          <a:srgbClr val="3D372E"/>
        </a:solidFill>
        <a:latin typeface="+mj-lt"/>
        <a:ea typeface="+mj-ea"/>
        <a:cs typeface="+mj-cs"/>
        <a:sym typeface="Century Schoolbook"/>
      </a:defRPr>
    </a:lvl3pPr>
    <a:lvl4pPr indent="685800" latinLnBrk="0">
      <a:defRPr sz="1200">
        <a:solidFill>
          <a:srgbClr val="3D372E"/>
        </a:solidFill>
        <a:latin typeface="+mj-lt"/>
        <a:ea typeface="+mj-ea"/>
        <a:cs typeface="+mj-cs"/>
        <a:sym typeface="Century Schoolbook"/>
      </a:defRPr>
    </a:lvl4pPr>
    <a:lvl5pPr indent="914400" latinLnBrk="0">
      <a:defRPr sz="1200">
        <a:solidFill>
          <a:srgbClr val="3D372E"/>
        </a:solidFill>
        <a:latin typeface="+mj-lt"/>
        <a:ea typeface="+mj-ea"/>
        <a:cs typeface="+mj-cs"/>
        <a:sym typeface="Century Schoolbook"/>
      </a:defRPr>
    </a:lvl5pPr>
    <a:lvl6pPr indent="1143000" latinLnBrk="0">
      <a:defRPr sz="1200">
        <a:solidFill>
          <a:srgbClr val="3D372E"/>
        </a:solidFill>
        <a:latin typeface="+mj-lt"/>
        <a:ea typeface="+mj-ea"/>
        <a:cs typeface="+mj-cs"/>
        <a:sym typeface="Century Schoolbook"/>
      </a:defRPr>
    </a:lvl6pPr>
    <a:lvl7pPr indent="1371600" latinLnBrk="0">
      <a:defRPr sz="1200">
        <a:solidFill>
          <a:srgbClr val="3D372E"/>
        </a:solidFill>
        <a:latin typeface="+mj-lt"/>
        <a:ea typeface="+mj-ea"/>
        <a:cs typeface="+mj-cs"/>
        <a:sym typeface="Century Schoolbook"/>
      </a:defRPr>
    </a:lvl7pPr>
    <a:lvl8pPr indent="1600200" latinLnBrk="0">
      <a:defRPr sz="1200">
        <a:solidFill>
          <a:srgbClr val="3D372E"/>
        </a:solidFill>
        <a:latin typeface="+mj-lt"/>
        <a:ea typeface="+mj-ea"/>
        <a:cs typeface="+mj-cs"/>
        <a:sym typeface="Century Schoolbook"/>
      </a:defRPr>
    </a:lvl8pPr>
    <a:lvl9pPr indent="1828800" latinLnBrk="0">
      <a:defRPr sz="1200">
        <a:solidFill>
          <a:srgbClr val="3D372E"/>
        </a:solidFill>
        <a:latin typeface="+mj-lt"/>
        <a:ea typeface="+mj-ea"/>
        <a:cs typeface="+mj-cs"/>
        <a:sym typeface="Century Schoolbook"/>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Rectangle"/>
          <p:cNvSpPr/>
          <p:nvPr/>
        </p:nvSpPr>
        <p:spPr>
          <a:xfrm>
            <a:off x="0" y="3936696"/>
            <a:ext cx="12192000" cy="2103121"/>
          </a:xfrm>
          <a:prstGeom prst="rect">
            <a:avLst/>
          </a:prstGeom>
          <a:solidFill>
            <a:srgbClr val="3D372E"/>
          </a:solidFill>
          <a:ln w="12700">
            <a:miter lim="400000"/>
          </a:ln>
        </p:spPr>
        <p:txBody>
          <a:bodyPr lIns="45719" rIns="45719" anchor="ctr"/>
          <a:lstStyle/>
          <a:p>
            <a:pPr algn="ctr">
              <a:defRPr>
                <a:solidFill>
                  <a:srgbClr val="FFFFFF"/>
                </a:solidFill>
              </a:defRPr>
            </a:pPr>
            <a:endParaRPr/>
          </a:p>
        </p:txBody>
      </p:sp>
      <p:sp>
        <p:nvSpPr>
          <p:cNvPr id="13" name="Title Text"/>
          <p:cNvSpPr txBox="1">
            <a:spLocks noGrp="1"/>
          </p:cNvSpPr>
          <p:nvPr>
            <p:ph type="title"/>
          </p:nvPr>
        </p:nvSpPr>
        <p:spPr>
          <a:xfrm>
            <a:off x="838200" y="4114800"/>
            <a:ext cx="10515599" cy="1158446"/>
          </a:xfrm>
          <a:prstGeom prst="rect">
            <a:avLst/>
          </a:prstGeom>
        </p:spPr>
        <p:txBody>
          <a:bodyPr/>
          <a:lstStyle>
            <a:lvl1pPr>
              <a:defRPr sz="5200">
                <a:solidFill>
                  <a:srgbClr val="FFFFFF"/>
                </a:solidFill>
              </a:defRPr>
            </a:lvl1pPr>
          </a:lstStyle>
          <a:p>
            <a:r>
              <a:t>Title Text</a:t>
            </a:r>
          </a:p>
        </p:txBody>
      </p:sp>
      <p:sp>
        <p:nvSpPr>
          <p:cNvPr id="14" name="Body Level One…"/>
          <p:cNvSpPr txBox="1">
            <a:spLocks noGrp="1"/>
          </p:cNvSpPr>
          <p:nvPr>
            <p:ph type="body" sz="quarter" idx="1"/>
          </p:nvPr>
        </p:nvSpPr>
        <p:spPr>
          <a:xfrm>
            <a:off x="838200" y="5338169"/>
            <a:ext cx="10515599" cy="474837"/>
          </a:xfrm>
          <a:prstGeom prst="rect">
            <a:avLst/>
          </a:prstGeom>
        </p:spPr>
        <p:txBody>
          <a:bodyPr/>
          <a:lstStyle>
            <a:lvl1pPr marL="0" indent="0">
              <a:spcBef>
                <a:spcPts val="0"/>
              </a:spcBef>
              <a:buClrTx/>
              <a:buSzTx/>
              <a:buFontTx/>
              <a:buNone/>
              <a:defRPr sz="2400">
                <a:solidFill>
                  <a:schemeClr val="accent1"/>
                </a:solidFill>
              </a:defRPr>
            </a:lvl1pPr>
            <a:lvl2pPr marL="0" indent="457200">
              <a:spcBef>
                <a:spcPts val="0"/>
              </a:spcBef>
              <a:buClrTx/>
              <a:buSzTx/>
              <a:buFontTx/>
              <a:buNone/>
              <a:defRPr sz="2400">
                <a:solidFill>
                  <a:schemeClr val="accent1"/>
                </a:solidFill>
              </a:defRPr>
            </a:lvl2pPr>
            <a:lvl3pPr marL="0" indent="914400">
              <a:spcBef>
                <a:spcPts val="0"/>
              </a:spcBef>
              <a:buClrTx/>
              <a:buSzTx/>
              <a:buFontTx/>
              <a:buNone/>
              <a:defRPr sz="2400">
                <a:solidFill>
                  <a:schemeClr val="accent1"/>
                </a:solidFill>
              </a:defRPr>
            </a:lvl3pPr>
            <a:lvl4pPr marL="0" indent="1371600">
              <a:spcBef>
                <a:spcPts val="0"/>
              </a:spcBef>
              <a:buClrTx/>
              <a:buSzTx/>
              <a:buFontTx/>
              <a:buNone/>
              <a:defRPr sz="2400">
                <a:solidFill>
                  <a:schemeClr val="accent1"/>
                </a:solidFill>
              </a:defRPr>
            </a:lvl4pPr>
            <a:lvl5pPr marL="0" indent="1828800">
              <a:spcBef>
                <a:spcPts val="0"/>
              </a:spcBef>
              <a:buClrTx/>
              <a:buSzTx/>
              <a:buFont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9741692" y="365125"/>
            <a:ext cx="1600201" cy="5811838"/>
          </a:xfrm>
          <a:prstGeom prst="rect">
            <a:avLst/>
          </a:prstGeom>
        </p:spPr>
        <p:txBody>
          <a:bodyPr/>
          <a:lstStyle/>
          <a:p>
            <a:r>
              <a:t>Title Text</a:t>
            </a:r>
          </a:p>
        </p:txBody>
      </p:sp>
      <p:sp>
        <p:nvSpPr>
          <p:cNvPr id="105" name="Body Level One…"/>
          <p:cNvSpPr txBox="1">
            <a:spLocks noGrp="1"/>
          </p:cNvSpPr>
          <p:nvPr>
            <p:ph type="body" idx="1"/>
          </p:nvPr>
        </p:nvSpPr>
        <p:spPr>
          <a:xfrm>
            <a:off x="838200" y="365125"/>
            <a:ext cx="85344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Rectangle 6"/>
          <p:cNvSpPr/>
          <p:nvPr/>
        </p:nvSpPr>
        <p:spPr>
          <a:xfrm>
            <a:off x="0" y="3276599"/>
            <a:ext cx="12192000" cy="2763218"/>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2" name="Title Text"/>
          <p:cNvSpPr txBox="1">
            <a:spLocks noGrp="1"/>
          </p:cNvSpPr>
          <p:nvPr>
            <p:ph type="title"/>
          </p:nvPr>
        </p:nvSpPr>
        <p:spPr>
          <a:xfrm>
            <a:off x="841247" y="3429000"/>
            <a:ext cx="9601201" cy="1838519"/>
          </a:xfrm>
          <a:prstGeom prst="rect">
            <a:avLst/>
          </a:prstGeom>
        </p:spPr>
        <p:txBody>
          <a:bodyPr/>
          <a:lstStyle>
            <a:lvl1pPr>
              <a:defRPr sz="5200">
                <a:solidFill>
                  <a:srgbClr val="3D372E"/>
                </a:solidFill>
              </a:defRPr>
            </a:lvl1pPr>
          </a:lstStyle>
          <a:p>
            <a:r>
              <a:t>Title Text</a:t>
            </a:r>
          </a:p>
        </p:txBody>
      </p:sp>
      <p:sp>
        <p:nvSpPr>
          <p:cNvPr id="33" name="Body Level One…"/>
          <p:cNvSpPr txBox="1">
            <a:spLocks noGrp="1"/>
          </p:cNvSpPr>
          <p:nvPr>
            <p:ph type="body" sz="quarter" idx="1"/>
          </p:nvPr>
        </p:nvSpPr>
        <p:spPr>
          <a:xfrm>
            <a:off x="841247" y="5340096"/>
            <a:ext cx="9601201" cy="475489"/>
          </a:xfrm>
          <a:prstGeom prst="rect">
            <a:avLst/>
          </a:prstGeom>
        </p:spPr>
        <p:txBody>
          <a:bodyPr/>
          <a:lstStyle>
            <a:lvl1pPr marL="0" indent="0">
              <a:spcBef>
                <a:spcPts val="0"/>
              </a:spcBef>
              <a:buClrTx/>
              <a:buSzTx/>
              <a:buFontTx/>
              <a:buNone/>
              <a:defRPr sz="2400">
                <a:solidFill>
                  <a:srgbClr val="3D372E"/>
                </a:solidFill>
              </a:defRPr>
            </a:lvl1pPr>
            <a:lvl2pPr marL="0" indent="457200">
              <a:spcBef>
                <a:spcPts val="0"/>
              </a:spcBef>
              <a:buClrTx/>
              <a:buSzTx/>
              <a:buFontTx/>
              <a:buNone/>
              <a:defRPr sz="2400">
                <a:solidFill>
                  <a:srgbClr val="3D372E"/>
                </a:solidFill>
              </a:defRPr>
            </a:lvl2pPr>
            <a:lvl3pPr marL="0" indent="914400">
              <a:spcBef>
                <a:spcPts val="0"/>
              </a:spcBef>
              <a:buClrTx/>
              <a:buSzTx/>
              <a:buFontTx/>
              <a:buNone/>
              <a:defRPr sz="2400">
                <a:solidFill>
                  <a:srgbClr val="3D372E"/>
                </a:solidFill>
              </a:defRPr>
            </a:lvl3pPr>
            <a:lvl4pPr marL="0" indent="1371600">
              <a:spcBef>
                <a:spcPts val="0"/>
              </a:spcBef>
              <a:buClrTx/>
              <a:buSzTx/>
              <a:buFontTx/>
              <a:buNone/>
              <a:defRPr sz="2400">
                <a:solidFill>
                  <a:srgbClr val="3D372E"/>
                </a:solidFill>
              </a:defRPr>
            </a:lvl4pPr>
            <a:lvl5pPr marL="0" indent="1828800">
              <a:spcBef>
                <a:spcPts val="0"/>
              </a:spcBef>
              <a:buClrTx/>
              <a:buSzTx/>
              <a:buFontTx/>
              <a:buNone/>
              <a:defRPr sz="2400">
                <a:solidFill>
                  <a:srgbClr val="3D372E"/>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838200" y="1825625"/>
            <a:ext cx="5029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sz="quarter" idx="1"/>
          </p:nvPr>
        </p:nvSpPr>
        <p:spPr>
          <a:xfrm>
            <a:off x="839787" y="1828800"/>
            <a:ext cx="5029201" cy="685800"/>
          </a:xfrm>
          <a:prstGeom prst="rect">
            <a:avLst/>
          </a:prstGeom>
        </p:spPr>
        <p:txBody>
          <a:bodyPr anchor="ctr"/>
          <a:lstStyle>
            <a:lvl1pPr marL="0" indent="0">
              <a:spcBef>
                <a:spcPts val="1000"/>
              </a:spcBef>
              <a:buClrTx/>
              <a:buSzTx/>
              <a:buFontTx/>
              <a:buNone/>
              <a:defRPr b="1"/>
            </a:lvl1pPr>
            <a:lvl2pPr marL="0" indent="457200">
              <a:spcBef>
                <a:spcPts val="1000"/>
              </a:spcBef>
              <a:buClrTx/>
              <a:buSzTx/>
              <a:buFontTx/>
              <a:buNone/>
              <a:defRPr b="1"/>
            </a:lvl2pPr>
            <a:lvl3pPr marL="0" indent="914400">
              <a:spcBef>
                <a:spcPts val="1000"/>
              </a:spcBef>
              <a:buClrTx/>
              <a:buSzTx/>
              <a:buFontTx/>
              <a:buNone/>
              <a:defRPr b="1"/>
            </a:lvl3pPr>
            <a:lvl4pPr marL="0" indent="1371600">
              <a:spcBef>
                <a:spcPts val="1000"/>
              </a:spcBef>
              <a:buClrTx/>
              <a:buSzTx/>
              <a:buFontTx/>
              <a:buNone/>
              <a:defRPr b="1"/>
            </a:lvl4pPr>
            <a:lvl5pPr marL="0" indent="1828800">
              <a:spcBef>
                <a:spcPts val="1000"/>
              </a:spcBef>
              <a:buClrTx/>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6326187" y="1828800"/>
            <a:ext cx="5029201" cy="685800"/>
          </a:xfrm>
          <a:prstGeom prst="rect">
            <a:avLst/>
          </a:prstGeom>
        </p:spPr>
        <p:txBody>
          <a:bodyPr anchor="ctr"/>
          <a:lstStyle/>
          <a:p>
            <a:pPr marL="0" indent="0">
              <a:spcBef>
                <a:spcPts val="1000"/>
              </a:spcBef>
              <a:buClrTx/>
              <a:buSzTx/>
              <a:buFontTx/>
              <a:buNone/>
              <a:defRPr b="1"/>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xfrm>
            <a:off x="11540631" y="6536063"/>
            <a:ext cx="259530" cy="2565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5" name="Title Text"/>
          <p:cNvSpPr txBox="1">
            <a:spLocks noGrp="1"/>
          </p:cNvSpPr>
          <p:nvPr>
            <p:ph type="title"/>
          </p:nvPr>
        </p:nvSpPr>
        <p:spPr>
          <a:xfrm>
            <a:off x="7924800" y="1524000"/>
            <a:ext cx="3429000" cy="1905000"/>
          </a:xfrm>
          <a:prstGeom prst="rect">
            <a:avLst/>
          </a:prstGeom>
        </p:spPr>
        <p:txBody>
          <a:bodyPr/>
          <a:lstStyle/>
          <a:p>
            <a:r>
              <a:t>Title Text</a:t>
            </a:r>
          </a:p>
        </p:txBody>
      </p:sp>
      <p:sp>
        <p:nvSpPr>
          <p:cNvPr id="76" name="Body Level One…"/>
          <p:cNvSpPr txBox="1">
            <a:spLocks noGrp="1"/>
          </p:cNvSpPr>
          <p:nvPr>
            <p:ph type="body" idx="1"/>
          </p:nvPr>
        </p:nvSpPr>
        <p:spPr>
          <a:xfrm>
            <a:off x="838200" y="685800"/>
            <a:ext cx="6400800"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7" name="Text Placeholder 3"/>
          <p:cNvSpPr>
            <a:spLocks noGrp="1"/>
          </p:cNvSpPr>
          <p:nvPr>
            <p:ph type="body" sz="quarter" idx="13"/>
          </p:nvPr>
        </p:nvSpPr>
        <p:spPr>
          <a:xfrm>
            <a:off x="7924800" y="3581400"/>
            <a:ext cx="3429000" cy="1828800"/>
          </a:xfrm>
          <a:prstGeom prst="rect">
            <a:avLst/>
          </a:prstGeom>
        </p:spPr>
        <p:txBody>
          <a:bodyPr/>
          <a:lstStyle/>
          <a:p>
            <a:pPr marL="0" indent="0">
              <a:spcBef>
                <a:spcPts val="1000"/>
              </a:spcBef>
              <a:buClrTx/>
              <a:buSzTx/>
              <a:buFontTx/>
              <a:buNone/>
              <a:defRPr sz="1600"/>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5" name="Title Text"/>
          <p:cNvSpPr txBox="1">
            <a:spLocks noGrp="1"/>
          </p:cNvSpPr>
          <p:nvPr>
            <p:ph type="title"/>
          </p:nvPr>
        </p:nvSpPr>
        <p:spPr>
          <a:xfrm>
            <a:off x="7924800" y="1527047"/>
            <a:ext cx="3429000" cy="1901953"/>
          </a:xfrm>
          <a:prstGeom prst="rect">
            <a:avLst/>
          </a:prstGeom>
        </p:spPr>
        <p:txBody>
          <a:bodyPr/>
          <a:lstStyle/>
          <a:p>
            <a:r>
              <a:t>Title Text</a:t>
            </a:r>
          </a:p>
        </p:txBody>
      </p:sp>
      <p:sp>
        <p:nvSpPr>
          <p:cNvPr id="86" name="Picture Placeholder 2"/>
          <p:cNvSpPr>
            <a:spLocks noGrp="1"/>
          </p:cNvSpPr>
          <p:nvPr>
            <p:ph type="pic" idx="13"/>
          </p:nvPr>
        </p:nvSpPr>
        <p:spPr>
          <a:xfrm>
            <a:off x="838197" y="685800"/>
            <a:ext cx="6400801" cy="5257800"/>
          </a:xfrm>
          <a:prstGeom prst="rect">
            <a:avLst/>
          </a:prstGeom>
        </p:spPr>
        <p:txBody>
          <a:bodyPr lIns="91439" rIns="91439">
            <a:noAutofit/>
          </a:bodyPr>
          <a:lstStyle/>
          <a:p>
            <a:endParaRPr/>
          </a:p>
        </p:txBody>
      </p:sp>
      <p:sp>
        <p:nvSpPr>
          <p:cNvPr id="87" name="Body Level One…"/>
          <p:cNvSpPr txBox="1">
            <a:spLocks noGrp="1"/>
          </p:cNvSpPr>
          <p:nvPr>
            <p:ph type="body" sz="quarter" idx="1"/>
          </p:nvPr>
        </p:nvSpPr>
        <p:spPr>
          <a:xfrm>
            <a:off x="7924800" y="3581400"/>
            <a:ext cx="3428999" cy="1828800"/>
          </a:xfrm>
          <a:prstGeom prst="rect">
            <a:avLst/>
          </a:prstGeom>
        </p:spPr>
        <p:txBody>
          <a:bodyPr/>
          <a:lstStyle>
            <a:lvl1pPr marL="0" indent="0">
              <a:spcBef>
                <a:spcPts val="1000"/>
              </a:spcBef>
              <a:buClrTx/>
              <a:buSzTx/>
              <a:buFontTx/>
              <a:buNone/>
              <a:defRPr sz="1600"/>
            </a:lvl1pPr>
            <a:lvl2pPr marL="0" indent="457200">
              <a:spcBef>
                <a:spcPts val="1000"/>
              </a:spcBef>
              <a:buClrTx/>
              <a:buSzTx/>
              <a:buFontTx/>
              <a:buNone/>
              <a:defRPr sz="1600"/>
            </a:lvl2pPr>
            <a:lvl3pPr marL="0" indent="914400">
              <a:spcBef>
                <a:spcPts val="1000"/>
              </a:spcBef>
              <a:buClrTx/>
              <a:buSzTx/>
              <a:buFontTx/>
              <a:buNone/>
              <a:defRPr sz="1600"/>
            </a:lvl3pPr>
            <a:lvl4pPr marL="0" indent="1371600">
              <a:spcBef>
                <a:spcPts val="1000"/>
              </a:spcBef>
              <a:buClrTx/>
              <a:buSzTx/>
              <a:buFontTx/>
              <a:buNone/>
              <a:defRPr sz="1600"/>
            </a:lvl4pPr>
            <a:lvl5pPr marL="0" indent="1828800">
              <a:spcBef>
                <a:spcPts val="10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D372E"/>
        </a:solidFill>
        <a:effectLst/>
      </p:bgPr>
    </p:bg>
    <p:spTree>
      <p:nvGrpSpPr>
        <p:cNvPr id="1" name=""/>
        <p:cNvGrpSpPr/>
        <p:nvPr/>
      </p:nvGrpSpPr>
      <p:grpSpPr>
        <a:xfrm>
          <a:off x="0" y="0"/>
          <a:ext cx="0" cy="0"/>
          <a:chOff x="0" y="0"/>
          <a:chExt cx="0" cy="0"/>
        </a:xfrm>
      </p:grpSpPr>
      <p:sp>
        <p:nvSpPr>
          <p:cNvPr id="2" name="Rectangle 6"/>
          <p:cNvSpPr/>
          <p:nvPr/>
        </p:nvSpPr>
        <p:spPr>
          <a:xfrm>
            <a:off x="0" y="6492238"/>
            <a:ext cx="12188825" cy="365761"/>
          </a:xfrm>
          <a:prstGeom prst="rect">
            <a:avLst/>
          </a:prstGeom>
          <a:solidFill>
            <a:srgbClr val="2E2923"/>
          </a:solidFill>
          <a:ln w="12700">
            <a:miter lim="400000"/>
          </a:ln>
        </p:spPr>
        <p:txBody>
          <a:bodyPr lIns="45719" rIns="45719" anchor="ctr"/>
          <a:lstStyle/>
          <a:p>
            <a:pPr algn="ctr">
              <a:defRPr>
                <a:solidFill>
                  <a:srgbClr val="FFFFFF"/>
                </a:solidFill>
              </a:defRPr>
            </a:pPr>
            <a:endParaRPr/>
          </a:p>
        </p:txBody>
      </p:sp>
      <p:sp>
        <p:nvSpPr>
          <p:cNvPr id="3" name="Title Text"/>
          <p:cNvSpPr txBox="1">
            <a:spLocks noGrp="1"/>
          </p:cNvSpPr>
          <p:nvPr>
            <p:ph type="title"/>
          </p:nvPr>
        </p:nvSpPr>
        <p:spPr>
          <a:xfrm>
            <a:off x="838200" y="365125"/>
            <a:ext cx="10515600" cy="11452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540631" y="6536063"/>
            <a:ext cx="259530" cy="256541"/>
          </a:xfrm>
          <a:prstGeom prst="rect">
            <a:avLst/>
          </a:prstGeom>
          <a:ln w="12700">
            <a:miter lim="400000"/>
          </a:ln>
        </p:spPr>
        <p:txBody>
          <a:bodyPr wrap="none" lIns="45719" rIns="45719" anchor="ctr">
            <a:spAutoFit/>
          </a:bodyPr>
          <a:lstStyle>
            <a:lvl1pPr algn="r">
              <a:defRPr sz="1100">
                <a:solidFill>
                  <a:srgbClr val="BAB1A3"/>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1pPr>
      <a:lvl2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2pPr>
      <a:lvl3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3pPr>
      <a:lvl4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4pPr>
      <a:lvl5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5pPr>
      <a:lvl6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6pPr>
      <a:lvl7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7pPr>
      <a:lvl8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8pPr>
      <a:lvl9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9pPr>
    </p:titleStyle>
    <p:bodyStyle>
      <a:lvl1pPr marL="228600" marR="0" indent="-228600"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1pPr>
      <a:lvl2pPr marL="482600" marR="0" indent="-254000"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2pPr>
      <a:lvl3pPr marL="731519" marR="0" indent="-228600"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3pPr>
      <a:lvl4pPr marL="9927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4pPr>
      <a:lvl5pPr marL="12213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5pPr>
      <a:lvl6pPr marL="14499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6pPr>
      <a:lvl7pPr marL="16785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7pPr>
      <a:lvl8pPr marL="19071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8pPr>
      <a:lvl9pPr marL="21357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9pPr>
    </p:bodyStyle>
    <p:otherStyle>
      <a:lvl1pPr marL="0" marR="0" indent="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1pPr>
      <a:lvl2pPr marL="0" marR="0" indent="4572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2pPr>
      <a:lvl3pPr marL="0" marR="0" indent="9144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3pPr>
      <a:lvl4pPr marL="0" marR="0" indent="13716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4pPr>
      <a:lvl5pPr marL="0" marR="0" indent="18288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5pPr>
      <a:lvl6pPr marL="0" marR="0" indent="22860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6pPr>
      <a:lvl7pPr marL="0" marR="0" indent="27432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7pPr>
      <a:lvl8pPr marL="0" marR="0" indent="32004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8pPr>
      <a:lvl9pPr marL="0" marR="0" indent="36576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ctrTitle"/>
          </p:nvPr>
        </p:nvSpPr>
        <p:spPr>
          <a:xfrm>
            <a:off x="838200" y="4225457"/>
            <a:ext cx="10515600" cy="1158447"/>
          </a:xfrm>
          <a:prstGeom prst="rect">
            <a:avLst/>
          </a:prstGeom>
        </p:spPr>
        <p:txBody>
          <a:bodyPr>
            <a:normAutofit fontScale="90000"/>
          </a:bodyPr>
          <a:lstStyle/>
          <a:p>
            <a:r>
              <a:rPr dirty="0"/>
              <a:t>DISCIPLINES OF </a:t>
            </a:r>
            <a:r>
              <a:rPr lang="en-US" dirty="0"/>
              <a:t>FASTING AND JOURNALING</a:t>
            </a:r>
            <a:endParaRPr dirty="0"/>
          </a:p>
        </p:txBody>
      </p:sp>
      <p:sp>
        <p:nvSpPr>
          <p:cNvPr id="116" name="Subtitle 2"/>
          <p:cNvSpPr txBox="1">
            <a:spLocks noGrp="1"/>
          </p:cNvSpPr>
          <p:nvPr>
            <p:ph type="subTitle" sz="quarter" idx="1"/>
          </p:nvPr>
        </p:nvSpPr>
        <p:spPr>
          <a:xfrm>
            <a:off x="838200" y="5338169"/>
            <a:ext cx="10515600" cy="474837"/>
          </a:xfrm>
          <a:prstGeom prst="rect">
            <a:avLst/>
          </a:prstGeom>
        </p:spPr>
        <p:txBody>
          <a:bodyPr/>
          <a:lstStyle/>
          <a:p>
            <a:r>
              <a:t>CITY SESSIONS: SPIRITUAL DISCIPLINES FOR LIFE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F0F5-10C0-46E9-8A47-0C3FD06E4F93}"/>
              </a:ext>
            </a:extLst>
          </p:cNvPr>
          <p:cNvSpPr>
            <a:spLocks noGrp="1"/>
          </p:cNvSpPr>
          <p:nvPr>
            <p:ph type="title"/>
          </p:nvPr>
        </p:nvSpPr>
        <p:spPr/>
        <p:txBody>
          <a:bodyPr/>
          <a:lstStyle/>
          <a:p>
            <a:r>
              <a:rPr lang="en-US" dirty="0"/>
              <a:t>FASTING WITH A PURPOSE</a:t>
            </a:r>
          </a:p>
        </p:txBody>
      </p:sp>
      <p:sp>
        <p:nvSpPr>
          <p:cNvPr id="3" name="Text Placeholder 2">
            <a:extLst>
              <a:ext uri="{FF2B5EF4-FFF2-40B4-BE49-F238E27FC236}">
                <a16:creationId xmlns:a16="http://schemas.microsoft.com/office/drawing/2014/main" id="{AD900215-87B0-4B2D-9B38-B1DA25DAC467}"/>
              </a:ext>
            </a:extLst>
          </p:cNvPr>
          <p:cNvSpPr>
            <a:spLocks noGrp="1"/>
          </p:cNvSpPr>
          <p:nvPr>
            <p:ph type="body" idx="1"/>
          </p:nvPr>
        </p:nvSpPr>
        <p:spPr/>
        <p:txBody>
          <a:bodyPr>
            <a:normAutofit/>
          </a:bodyPr>
          <a:lstStyle/>
          <a:p>
            <a:r>
              <a:rPr lang="en-US" sz="2800" dirty="0"/>
              <a:t>There’s more to biblical fasting than just abstaining from food. Without a spiritual purpose, you are just on a weight-loss fast.</a:t>
            </a:r>
          </a:p>
          <a:p>
            <a:r>
              <a:rPr lang="en-US" sz="2800" dirty="0"/>
              <a:t>Having a biblical purpose is the most important thing to take away.</a:t>
            </a:r>
          </a:p>
          <a:p>
            <a:pPr lvl="1"/>
            <a:r>
              <a:rPr lang="en-US" sz="2800" dirty="0"/>
              <a:t>Without it, fasting can be a miserable, self-centered experience about willpower and endurance.</a:t>
            </a:r>
          </a:p>
          <a:p>
            <a:pPr lvl="1"/>
            <a:r>
              <a:rPr lang="en-US" sz="2800" dirty="0"/>
              <a:t>Without it, fasting becomes an end in itself.</a:t>
            </a:r>
          </a:p>
        </p:txBody>
      </p:sp>
    </p:spTree>
    <p:extLst>
      <p:ext uri="{BB962C8B-B14F-4D97-AF65-F5344CB8AC3E}">
        <p14:creationId xmlns:p14="http://schemas.microsoft.com/office/powerpoint/2010/main" val="33103615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F32E-B106-4A20-9C91-E1BA105A5712}"/>
              </a:ext>
            </a:extLst>
          </p:cNvPr>
          <p:cNvSpPr>
            <a:spLocks noGrp="1"/>
          </p:cNvSpPr>
          <p:nvPr>
            <p:ph type="title"/>
          </p:nvPr>
        </p:nvSpPr>
        <p:spPr/>
        <p:txBody>
          <a:bodyPr/>
          <a:lstStyle/>
          <a:p>
            <a:r>
              <a:rPr lang="en-US" dirty="0"/>
              <a:t>FASTING WITH A PURPOSE</a:t>
            </a:r>
          </a:p>
        </p:txBody>
      </p:sp>
      <p:sp>
        <p:nvSpPr>
          <p:cNvPr id="3" name="Text Placeholder 2">
            <a:extLst>
              <a:ext uri="{FF2B5EF4-FFF2-40B4-BE49-F238E27FC236}">
                <a16:creationId xmlns:a16="http://schemas.microsoft.com/office/drawing/2014/main" id="{C7733009-8576-4FD2-A498-235ACD0BBB28}"/>
              </a:ext>
            </a:extLst>
          </p:cNvPr>
          <p:cNvSpPr>
            <a:spLocks noGrp="1"/>
          </p:cNvSpPr>
          <p:nvPr>
            <p:ph type="body" idx="1"/>
          </p:nvPr>
        </p:nvSpPr>
        <p:spPr>
          <a:xfrm>
            <a:off x="773061" y="1825625"/>
            <a:ext cx="10645877" cy="4351338"/>
          </a:xfrm>
        </p:spPr>
        <p:txBody>
          <a:bodyPr>
            <a:normAutofit/>
          </a:bodyPr>
          <a:lstStyle/>
          <a:p>
            <a:r>
              <a:rPr lang="en-US" sz="2800" dirty="0"/>
              <a:t>None of the purposes of fasting is to earn God’s favor. It is useless to fast as a way to impress God or earn his acceptance.</a:t>
            </a:r>
          </a:p>
          <a:p>
            <a:r>
              <a:rPr lang="en-US" sz="2800" dirty="0"/>
              <a:t>“This is the essence of Christian fasting: We ache and yearn – and fast – to know more and more of all that God is for us in Jesus. But only because he has already laid hold of us and is drawing us ever forward and upward into ‘all the fullness of God.’” – John Piper</a:t>
            </a:r>
          </a:p>
          <a:p>
            <a:r>
              <a:rPr lang="en-US" sz="2800" dirty="0"/>
              <a:t>Let’s look at some of the biblical purposes for fasting…</a:t>
            </a:r>
          </a:p>
        </p:txBody>
      </p:sp>
    </p:spTree>
    <p:extLst>
      <p:ext uri="{BB962C8B-B14F-4D97-AF65-F5344CB8AC3E}">
        <p14:creationId xmlns:p14="http://schemas.microsoft.com/office/powerpoint/2010/main" val="14240083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2815-D239-4AC1-8DDE-EF08FB72A3FB}"/>
              </a:ext>
            </a:extLst>
          </p:cNvPr>
          <p:cNvSpPr>
            <a:spLocks noGrp="1"/>
          </p:cNvSpPr>
          <p:nvPr>
            <p:ph type="title"/>
          </p:nvPr>
        </p:nvSpPr>
        <p:spPr>
          <a:xfrm>
            <a:off x="838200" y="365126"/>
            <a:ext cx="10515600" cy="741003"/>
          </a:xfrm>
        </p:spPr>
        <p:txBody>
          <a:bodyPr/>
          <a:lstStyle/>
          <a:p>
            <a:r>
              <a:rPr lang="en-US" dirty="0"/>
              <a:t>FASTING WITH A PURPOSE</a:t>
            </a:r>
          </a:p>
        </p:txBody>
      </p:sp>
      <p:sp>
        <p:nvSpPr>
          <p:cNvPr id="3" name="Text Placeholder 2">
            <a:extLst>
              <a:ext uri="{FF2B5EF4-FFF2-40B4-BE49-F238E27FC236}">
                <a16:creationId xmlns:a16="http://schemas.microsoft.com/office/drawing/2014/main" id="{68699559-A2BF-45D7-AEED-F20391A27ED6}"/>
              </a:ext>
            </a:extLst>
          </p:cNvPr>
          <p:cNvSpPr>
            <a:spLocks noGrp="1"/>
          </p:cNvSpPr>
          <p:nvPr>
            <p:ph type="body" idx="1"/>
          </p:nvPr>
        </p:nvSpPr>
        <p:spPr>
          <a:xfrm>
            <a:off x="255638" y="1209368"/>
            <a:ext cx="11680723" cy="5412658"/>
          </a:xfrm>
        </p:spPr>
        <p:txBody>
          <a:bodyPr>
            <a:normAutofit/>
          </a:bodyPr>
          <a:lstStyle/>
          <a:p>
            <a:r>
              <a:rPr lang="en-US" sz="2800" dirty="0"/>
              <a:t>To Strengthen Prayer</a:t>
            </a:r>
          </a:p>
          <a:p>
            <a:pPr lvl="1"/>
            <a:r>
              <a:rPr lang="en-US" sz="2800" dirty="0"/>
              <a:t>Of all purposes in Scripture, this is the most emphasized.</a:t>
            </a:r>
          </a:p>
          <a:p>
            <a:pPr lvl="1"/>
            <a:r>
              <a:rPr lang="en-US" sz="2800" dirty="0"/>
              <a:t>“Fasting does not change God’s hearing so much as it changes our praying.” – Whitney </a:t>
            </a:r>
          </a:p>
          <a:p>
            <a:pPr lvl="1"/>
            <a:r>
              <a:rPr lang="en-US" sz="2800" dirty="0"/>
              <a:t>Ezra 8:23; Neh. 1:4; Dan. 9:3; Acts 13:3</a:t>
            </a:r>
          </a:p>
          <a:p>
            <a:r>
              <a:rPr lang="en-US" sz="2800" dirty="0"/>
              <a:t>To Seek God’s Guidance</a:t>
            </a:r>
          </a:p>
          <a:p>
            <a:pPr lvl="1"/>
            <a:r>
              <a:rPr lang="en-US" sz="2800" dirty="0"/>
              <a:t>“Fasting does not ensure the certainty of receiving…clear guidance from God…Rightly practiced, however, it does make us more receptive to the One who loves to guide us.” – Whitney </a:t>
            </a:r>
          </a:p>
          <a:p>
            <a:pPr lvl="1"/>
            <a:r>
              <a:rPr lang="en-US" sz="2800" dirty="0"/>
              <a:t>Judges 20:26,28; Acts 14:23</a:t>
            </a:r>
          </a:p>
        </p:txBody>
      </p:sp>
    </p:spTree>
    <p:extLst>
      <p:ext uri="{BB962C8B-B14F-4D97-AF65-F5344CB8AC3E}">
        <p14:creationId xmlns:p14="http://schemas.microsoft.com/office/powerpoint/2010/main" val="27041806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4E4B-DB72-41FA-901A-DC885AEBC7C8}"/>
              </a:ext>
            </a:extLst>
          </p:cNvPr>
          <p:cNvSpPr>
            <a:spLocks noGrp="1"/>
          </p:cNvSpPr>
          <p:nvPr>
            <p:ph type="title"/>
          </p:nvPr>
        </p:nvSpPr>
        <p:spPr/>
        <p:txBody>
          <a:bodyPr/>
          <a:lstStyle/>
          <a:p>
            <a:r>
              <a:rPr lang="en-US" dirty="0"/>
              <a:t>FASTING WITH A PURPOSE</a:t>
            </a:r>
          </a:p>
        </p:txBody>
      </p:sp>
      <p:sp>
        <p:nvSpPr>
          <p:cNvPr id="3" name="Text Placeholder 2">
            <a:extLst>
              <a:ext uri="{FF2B5EF4-FFF2-40B4-BE49-F238E27FC236}">
                <a16:creationId xmlns:a16="http://schemas.microsoft.com/office/drawing/2014/main" id="{FAF32E81-4D2C-406C-8EC8-CF94045DFBEE}"/>
              </a:ext>
            </a:extLst>
          </p:cNvPr>
          <p:cNvSpPr>
            <a:spLocks noGrp="1"/>
          </p:cNvSpPr>
          <p:nvPr>
            <p:ph type="body" idx="1"/>
          </p:nvPr>
        </p:nvSpPr>
        <p:spPr/>
        <p:txBody>
          <a:bodyPr>
            <a:normAutofit/>
          </a:bodyPr>
          <a:lstStyle/>
          <a:p>
            <a:r>
              <a:rPr lang="en-US" sz="2800" dirty="0"/>
              <a:t>To Express Grief</a:t>
            </a:r>
          </a:p>
          <a:p>
            <a:pPr lvl="1"/>
            <a:r>
              <a:rPr lang="en-US" sz="2800" dirty="0"/>
              <a:t>3 of the first 4 references to fasting connect it with expressing grief.</a:t>
            </a:r>
          </a:p>
          <a:p>
            <a:pPr lvl="1"/>
            <a:r>
              <a:rPr lang="en-US" sz="2800" dirty="0"/>
              <a:t>Fasting can be used to express grief for our sins and for the sins of others as well.</a:t>
            </a:r>
          </a:p>
          <a:p>
            <a:pPr lvl="1"/>
            <a:r>
              <a:rPr lang="en-US" sz="2800" dirty="0"/>
              <a:t>Judges 20:26; 2 Sam. 1:11-12; 1 Sam. 20:34</a:t>
            </a:r>
          </a:p>
        </p:txBody>
      </p:sp>
    </p:spTree>
    <p:extLst>
      <p:ext uri="{BB962C8B-B14F-4D97-AF65-F5344CB8AC3E}">
        <p14:creationId xmlns:p14="http://schemas.microsoft.com/office/powerpoint/2010/main" val="39260688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B0FC-C7F9-43D2-8D2E-C481AB522977}"/>
              </a:ext>
            </a:extLst>
          </p:cNvPr>
          <p:cNvSpPr>
            <a:spLocks noGrp="1"/>
          </p:cNvSpPr>
          <p:nvPr>
            <p:ph type="title"/>
          </p:nvPr>
        </p:nvSpPr>
        <p:spPr/>
        <p:txBody>
          <a:bodyPr/>
          <a:lstStyle/>
          <a:p>
            <a:r>
              <a:rPr lang="en-US" dirty="0"/>
              <a:t>FASTING WITH A PURPOSE</a:t>
            </a:r>
          </a:p>
        </p:txBody>
      </p:sp>
      <p:sp>
        <p:nvSpPr>
          <p:cNvPr id="3" name="Text Placeholder 2">
            <a:extLst>
              <a:ext uri="{FF2B5EF4-FFF2-40B4-BE49-F238E27FC236}">
                <a16:creationId xmlns:a16="http://schemas.microsoft.com/office/drawing/2014/main" id="{C8F89FE7-852B-4B09-8909-0BDEC0EA5970}"/>
              </a:ext>
            </a:extLst>
          </p:cNvPr>
          <p:cNvSpPr>
            <a:spLocks noGrp="1"/>
          </p:cNvSpPr>
          <p:nvPr>
            <p:ph type="body" idx="1"/>
          </p:nvPr>
        </p:nvSpPr>
        <p:spPr/>
        <p:txBody>
          <a:bodyPr>
            <a:normAutofit/>
          </a:bodyPr>
          <a:lstStyle/>
          <a:p>
            <a:r>
              <a:rPr lang="en-US" sz="2800" dirty="0"/>
              <a:t>To Seek Deliverance or Protection</a:t>
            </a:r>
          </a:p>
          <a:p>
            <a:pPr lvl="1"/>
            <a:r>
              <a:rPr lang="en-US" sz="2800" dirty="0"/>
              <a:t>One of the most common reasons to fast in biblical times was to seek salvation from enemies or circumstances.</a:t>
            </a:r>
          </a:p>
          <a:p>
            <a:pPr lvl="1"/>
            <a:r>
              <a:rPr lang="en-US" sz="2800" dirty="0"/>
              <a:t>“Typically we’re tempted to strike back with anger, verbal abuse, counteraccusations, or even legal action. But instead of political maneuvering, gossiping, and imitating the worldly tactics of our enemies, we should appeal to God with fasting for protection and deliverance.” – Whitney </a:t>
            </a:r>
          </a:p>
          <a:p>
            <a:pPr lvl="1"/>
            <a:r>
              <a:rPr lang="en-US" sz="2800" dirty="0"/>
              <a:t>2 Chron. 20:3-4; Ezra 8:21-23; Esther 4:16</a:t>
            </a:r>
          </a:p>
        </p:txBody>
      </p:sp>
    </p:spTree>
    <p:extLst>
      <p:ext uri="{BB962C8B-B14F-4D97-AF65-F5344CB8AC3E}">
        <p14:creationId xmlns:p14="http://schemas.microsoft.com/office/powerpoint/2010/main" val="365635681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5BD4-81D8-467E-B4B7-6802FE0DA02F}"/>
              </a:ext>
            </a:extLst>
          </p:cNvPr>
          <p:cNvSpPr>
            <a:spLocks noGrp="1"/>
          </p:cNvSpPr>
          <p:nvPr>
            <p:ph type="title"/>
          </p:nvPr>
        </p:nvSpPr>
        <p:spPr/>
        <p:txBody>
          <a:bodyPr/>
          <a:lstStyle/>
          <a:p>
            <a:r>
              <a:rPr lang="en-US" dirty="0"/>
              <a:t>FASTING WITH A PURPOSE</a:t>
            </a:r>
          </a:p>
        </p:txBody>
      </p:sp>
      <p:sp>
        <p:nvSpPr>
          <p:cNvPr id="3" name="Text Placeholder 2">
            <a:extLst>
              <a:ext uri="{FF2B5EF4-FFF2-40B4-BE49-F238E27FC236}">
                <a16:creationId xmlns:a16="http://schemas.microsoft.com/office/drawing/2014/main" id="{32DBC062-1E61-4359-B3DC-CEE4329AC4D7}"/>
              </a:ext>
            </a:extLst>
          </p:cNvPr>
          <p:cNvSpPr>
            <a:spLocks noGrp="1"/>
          </p:cNvSpPr>
          <p:nvPr>
            <p:ph type="body" idx="1"/>
          </p:nvPr>
        </p:nvSpPr>
        <p:spPr/>
        <p:txBody>
          <a:bodyPr>
            <a:normAutofit/>
          </a:bodyPr>
          <a:lstStyle/>
          <a:p>
            <a:r>
              <a:rPr lang="en-US" sz="2800" dirty="0"/>
              <a:t>To Express Repentance and the Return to God</a:t>
            </a:r>
          </a:p>
          <a:p>
            <a:pPr lvl="1"/>
            <a:r>
              <a:rPr lang="en-US" sz="2800" dirty="0"/>
              <a:t>“…as repentance is a change of mind resulting in a change of action, fasting can represent more than just grief over sin. It also can signal a commitment to obedience and a new direction.” – Whitney </a:t>
            </a:r>
          </a:p>
          <a:p>
            <a:pPr lvl="1"/>
            <a:r>
              <a:rPr lang="en-US" sz="2800" dirty="0"/>
              <a:t>1 Sam. 7:6; Joel 2:12; Jonah 3:5-8</a:t>
            </a:r>
          </a:p>
        </p:txBody>
      </p:sp>
    </p:spTree>
    <p:extLst>
      <p:ext uri="{BB962C8B-B14F-4D97-AF65-F5344CB8AC3E}">
        <p14:creationId xmlns:p14="http://schemas.microsoft.com/office/powerpoint/2010/main" val="4768644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E60B-69E2-4944-A3A3-33DE415656C8}"/>
              </a:ext>
            </a:extLst>
          </p:cNvPr>
          <p:cNvSpPr>
            <a:spLocks noGrp="1"/>
          </p:cNvSpPr>
          <p:nvPr>
            <p:ph type="title"/>
          </p:nvPr>
        </p:nvSpPr>
        <p:spPr/>
        <p:txBody>
          <a:bodyPr/>
          <a:lstStyle/>
          <a:p>
            <a:r>
              <a:rPr lang="en-US" dirty="0"/>
              <a:t>FASTING WITH A PURPOSE</a:t>
            </a:r>
          </a:p>
        </p:txBody>
      </p:sp>
      <p:sp>
        <p:nvSpPr>
          <p:cNvPr id="3" name="Text Placeholder 2">
            <a:extLst>
              <a:ext uri="{FF2B5EF4-FFF2-40B4-BE49-F238E27FC236}">
                <a16:creationId xmlns:a16="http://schemas.microsoft.com/office/drawing/2014/main" id="{9ADD8AA0-0158-44C6-BB49-A67A1571738A}"/>
              </a:ext>
            </a:extLst>
          </p:cNvPr>
          <p:cNvSpPr>
            <a:spLocks noGrp="1"/>
          </p:cNvSpPr>
          <p:nvPr>
            <p:ph type="body" idx="1"/>
          </p:nvPr>
        </p:nvSpPr>
        <p:spPr/>
        <p:txBody>
          <a:bodyPr>
            <a:normAutofit/>
          </a:bodyPr>
          <a:lstStyle/>
          <a:p>
            <a:r>
              <a:rPr lang="en-US" sz="2800" dirty="0"/>
              <a:t>To Humble Oneself Before God</a:t>
            </a:r>
          </a:p>
          <a:p>
            <a:pPr lvl="1"/>
            <a:r>
              <a:rPr lang="en-US" sz="2800" dirty="0"/>
              <a:t>Fasting itself is not humility, but an </a:t>
            </a:r>
            <a:r>
              <a:rPr lang="en-US" sz="2800" i="1" dirty="0"/>
              <a:t>expression</a:t>
            </a:r>
            <a:r>
              <a:rPr lang="en-US" sz="2800" dirty="0"/>
              <a:t> of humility.</a:t>
            </a:r>
          </a:p>
          <a:p>
            <a:pPr lvl="1"/>
            <a:r>
              <a:rPr lang="en-US" sz="2800" dirty="0"/>
              <a:t>1 Kings 21:27-29; Luke 18:12 (bad example)</a:t>
            </a:r>
          </a:p>
          <a:p>
            <a:r>
              <a:rPr lang="en-US" sz="2800" dirty="0"/>
              <a:t>To Express Concern for the Work of God</a:t>
            </a:r>
          </a:p>
          <a:p>
            <a:pPr lvl="1"/>
            <a:r>
              <a:rPr lang="en-US" sz="2800" dirty="0"/>
              <a:t>Neh. 1:3-4; Dan. 9:3</a:t>
            </a:r>
          </a:p>
          <a:p>
            <a:r>
              <a:rPr lang="en-US" sz="2800" dirty="0"/>
              <a:t>To Overcome Temptation and Dedicate Yourself to God</a:t>
            </a:r>
          </a:p>
          <a:p>
            <a:pPr lvl="1"/>
            <a:r>
              <a:rPr lang="en-US" sz="2800" dirty="0"/>
              <a:t>Matt. 4:1-11</a:t>
            </a:r>
          </a:p>
        </p:txBody>
      </p:sp>
    </p:spTree>
    <p:extLst>
      <p:ext uri="{BB962C8B-B14F-4D97-AF65-F5344CB8AC3E}">
        <p14:creationId xmlns:p14="http://schemas.microsoft.com/office/powerpoint/2010/main" val="10753511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C55F6-5BF7-4062-9A46-DAD5C76A3430}"/>
              </a:ext>
            </a:extLst>
          </p:cNvPr>
          <p:cNvSpPr>
            <a:spLocks noGrp="1"/>
          </p:cNvSpPr>
          <p:nvPr>
            <p:ph type="title"/>
          </p:nvPr>
        </p:nvSpPr>
        <p:spPr/>
        <p:txBody>
          <a:bodyPr/>
          <a:lstStyle/>
          <a:p>
            <a:r>
              <a:rPr lang="en-US" dirty="0"/>
              <a:t>FASTING WITH A PURPOSE</a:t>
            </a:r>
          </a:p>
        </p:txBody>
      </p:sp>
      <p:sp>
        <p:nvSpPr>
          <p:cNvPr id="3" name="Text Placeholder 2">
            <a:extLst>
              <a:ext uri="{FF2B5EF4-FFF2-40B4-BE49-F238E27FC236}">
                <a16:creationId xmlns:a16="http://schemas.microsoft.com/office/drawing/2014/main" id="{E75522BB-4E41-42C4-926E-B11C16F8F7F1}"/>
              </a:ext>
            </a:extLst>
          </p:cNvPr>
          <p:cNvSpPr>
            <a:spLocks noGrp="1"/>
          </p:cNvSpPr>
          <p:nvPr>
            <p:ph type="body" idx="1"/>
          </p:nvPr>
        </p:nvSpPr>
        <p:spPr/>
        <p:txBody>
          <a:bodyPr>
            <a:normAutofit/>
          </a:bodyPr>
          <a:lstStyle/>
          <a:p>
            <a:r>
              <a:rPr lang="en-US" sz="2800" dirty="0"/>
              <a:t>To Minister to the Needs of Others</a:t>
            </a:r>
          </a:p>
          <a:p>
            <a:pPr lvl="1"/>
            <a:r>
              <a:rPr lang="en-US" sz="2800" dirty="0"/>
              <a:t>The kind of fasting that pleases God is the one that results in concern for others and not just for ourselves.</a:t>
            </a:r>
          </a:p>
          <a:p>
            <a:pPr lvl="1"/>
            <a:r>
              <a:rPr lang="en-US" sz="2800" dirty="0"/>
              <a:t>E.g., skip a meal and minister to someone during that fast</a:t>
            </a:r>
          </a:p>
          <a:p>
            <a:pPr lvl="1"/>
            <a:r>
              <a:rPr lang="en-US" sz="2800" dirty="0"/>
              <a:t>Isaiah 58:3-4,6-7</a:t>
            </a:r>
          </a:p>
        </p:txBody>
      </p:sp>
    </p:spTree>
    <p:extLst>
      <p:ext uri="{BB962C8B-B14F-4D97-AF65-F5344CB8AC3E}">
        <p14:creationId xmlns:p14="http://schemas.microsoft.com/office/powerpoint/2010/main" val="94863994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2610-7C44-445D-B17A-2024602610D9}"/>
              </a:ext>
            </a:extLst>
          </p:cNvPr>
          <p:cNvSpPr>
            <a:spLocks noGrp="1"/>
          </p:cNvSpPr>
          <p:nvPr>
            <p:ph type="title"/>
          </p:nvPr>
        </p:nvSpPr>
        <p:spPr/>
        <p:txBody>
          <a:bodyPr/>
          <a:lstStyle/>
          <a:p>
            <a:r>
              <a:rPr lang="en-US" dirty="0"/>
              <a:t>FASTING WITH A PURPOSE</a:t>
            </a:r>
          </a:p>
        </p:txBody>
      </p:sp>
      <p:sp>
        <p:nvSpPr>
          <p:cNvPr id="3" name="Text Placeholder 2">
            <a:extLst>
              <a:ext uri="{FF2B5EF4-FFF2-40B4-BE49-F238E27FC236}">
                <a16:creationId xmlns:a16="http://schemas.microsoft.com/office/drawing/2014/main" id="{D7533374-611D-4EB7-8D26-88ECD38C27F1}"/>
              </a:ext>
            </a:extLst>
          </p:cNvPr>
          <p:cNvSpPr>
            <a:spLocks noGrp="1"/>
          </p:cNvSpPr>
          <p:nvPr>
            <p:ph type="body" idx="1"/>
          </p:nvPr>
        </p:nvSpPr>
        <p:spPr/>
        <p:txBody>
          <a:bodyPr>
            <a:normAutofit/>
          </a:bodyPr>
          <a:lstStyle/>
          <a:p>
            <a:r>
              <a:rPr lang="en-US" sz="2800" dirty="0"/>
              <a:t>To Express Love and Worship to God</a:t>
            </a:r>
          </a:p>
          <a:p>
            <a:pPr lvl="1"/>
            <a:r>
              <a:rPr lang="en-US" sz="2800" dirty="0"/>
              <a:t>Luke 2:37</a:t>
            </a:r>
          </a:p>
          <a:p>
            <a:pPr lvl="1"/>
            <a:r>
              <a:rPr lang="en-US" sz="2800" dirty="0"/>
              <a:t>It’s a way of demonstrating to yourself that you love God more than food, that seeking Him is more important to you than eating, that Jesus – the Bread of Heaven – is more satisfying to you than earthly bread.” – Whitney </a:t>
            </a:r>
          </a:p>
          <a:p>
            <a:pPr lvl="1"/>
            <a:r>
              <a:rPr lang="en-US" sz="2800" dirty="0"/>
              <a:t>E.g., fast in preparation for the Lord’s Supper, spend a mealtime in praise and worship</a:t>
            </a:r>
          </a:p>
        </p:txBody>
      </p:sp>
    </p:spTree>
    <p:extLst>
      <p:ext uri="{BB962C8B-B14F-4D97-AF65-F5344CB8AC3E}">
        <p14:creationId xmlns:p14="http://schemas.microsoft.com/office/powerpoint/2010/main" val="32916353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FC7-FAB3-4A6E-B21C-D79831207CD5}"/>
              </a:ext>
            </a:extLst>
          </p:cNvPr>
          <p:cNvSpPr>
            <a:spLocks noGrp="1"/>
          </p:cNvSpPr>
          <p:nvPr>
            <p:ph type="title"/>
          </p:nvPr>
        </p:nvSpPr>
        <p:spPr/>
        <p:txBody>
          <a:bodyPr/>
          <a:lstStyle/>
          <a:p>
            <a:r>
              <a:rPr lang="en-US" dirty="0"/>
              <a:t>FASTING WITH A PURPOSE</a:t>
            </a:r>
          </a:p>
        </p:txBody>
      </p:sp>
      <p:sp>
        <p:nvSpPr>
          <p:cNvPr id="3" name="Text Placeholder 2">
            <a:extLst>
              <a:ext uri="{FF2B5EF4-FFF2-40B4-BE49-F238E27FC236}">
                <a16:creationId xmlns:a16="http://schemas.microsoft.com/office/drawing/2014/main" id="{E203563F-CE46-4BB0-94A0-A3112B763D1F}"/>
              </a:ext>
            </a:extLst>
          </p:cNvPr>
          <p:cNvSpPr>
            <a:spLocks noGrp="1"/>
          </p:cNvSpPr>
          <p:nvPr>
            <p:ph type="body" idx="1"/>
          </p:nvPr>
        </p:nvSpPr>
        <p:spPr/>
        <p:txBody>
          <a:bodyPr>
            <a:normAutofit/>
          </a:bodyPr>
          <a:lstStyle/>
          <a:p>
            <a:r>
              <a:rPr lang="en-US" sz="2800" dirty="0"/>
              <a:t>Fasting is “a divine invitation to experience His grace in a special way.”</a:t>
            </a:r>
          </a:p>
          <a:p>
            <a:r>
              <a:rPr lang="en-US" sz="2800" dirty="0"/>
              <a:t>When we feel our hunger or headache, this must prompt our thoughts of God and remind of us our purpose for fasting.</a:t>
            </a:r>
          </a:p>
          <a:p>
            <a:r>
              <a:rPr lang="en-US" sz="2800" dirty="0"/>
              <a:t>When our fasts are rightly motivated with a God-centered focus, God will bless it, even it is not in a way that we expect.</a:t>
            </a:r>
          </a:p>
          <a:p>
            <a:r>
              <a:rPr lang="en-US" sz="2800" dirty="0"/>
              <a:t>Don’t wait for the perfect day/time to fast; it will never come.</a:t>
            </a:r>
          </a:p>
          <a:p>
            <a:r>
              <a:rPr lang="en-US" sz="2800" dirty="0"/>
              <a:t>Start somewhere and don’t search for loopholes!</a:t>
            </a:r>
          </a:p>
        </p:txBody>
      </p:sp>
    </p:spTree>
    <p:extLst>
      <p:ext uri="{BB962C8B-B14F-4D97-AF65-F5344CB8AC3E}">
        <p14:creationId xmlns:p14="http://schemas.microsoft.com/office/powerpoint/2010/main" val="10967866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9074-101C-4C8E-9A88-1ACF86349A23}"/>
              </a:ext>
            </a:extLst>
          </p:cNvPr>
          <p:cNvSpPr>
            <a:spLocks noGrp="1"/>
          </p:cNvSpPr>
          <p:nvPr>
            <p:ph type="title"/>
          </p:nvPr>
        </p:nvSpPr>
        <p:spPr/>
        <p:txBody>
          <a:bodyPr/>
          <a:lstStyle/>
          <a:p>
            <a:r>
              <a:rPr lang="en-US" dirty="0"/>
              <a:t>FASTING</a:t>
            </a:r>
          </a:p>
        </p:txBody>
      </p:sp>
      <p:sp>
        <p:nvSpPr>
          <p:cNvPr id="3" name="Text Placeholder 2">
            <a:extLst>
              <a:ext uri="{FF2B5EF4-FFF2-40B4-BE49-F238E27FC236}">
                <a16:creationId xmlns:a16="http://schemas.microsoft.com/office/drawing/2014/main" id="{FBE10464-A1D8-4F01-BE8F-B4BE4516C1EC}"/>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180116065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837BFD-9AB0-43A7-B124-BA64DA6506EE}"/>
              </a:ext>
            </a:extLst>
          </p:cNvPr>
          <p:cNvSpPr>
            <a:spLocks noGrp="1"/>
          </p:cNvSpPr>
          <p:nvPr>
            <p:ph type="body" idx="1"/>
          </p:nvPr>
        </p:nvSpPr>
        <p:spPr>
          <a:xfrm>
            <a:off x="838200" y="648929"/>
            <a:ext cx="10515600" cy="5528034"/>
          </a:xfrm>
        </p:spPr>
        <p:txBody>
          <a:bodyPr>
            <a:normAutofit/>
          </a:bodyPr>
          <a:lstStyle/>
          <a:p>
            <a:pPr marL="0" indent="0">
              <a:buNone/>
            </a:pPr>
            <a:r>
              <a:rPr lang="en-US" sz="3200" dirty="0"/>
              <a:t>“Like all the spiritual disciplines, fasting hoists the sails of the soul in hopes of experiencing the gracious wind of God’s Spirit. But fasting also adds a unique dimension to your spiritual life and helps you grow in Christlikeness in ways that are unavailable through any other means. If this were not so, and if the blessings of fasting could be experienced by other means, Jesus would not have taught and modeled fasting.” – Whitney </a:t>
            </a:r>
          </a:p>
        </p:txBody>
      </p:sp>
    </p:spTree>
    <p:extLst>
      <p:ext uri="{BB962C8B-B14F-4D97-AF65-F5344CB8AC3E}">
        <p14:creationId xmlns:p14="http://schemas.microsoft.com/office/powerpoint/2010/main" val="343301135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7C36-B18C-4A18-A53E-CE10BED2C274}"/>
              </a:ext>
            </a:extLst>
          </p:cNvPr>
          <p:cNvSpPr>
            <a:spLocks noGrp="1"/>
          </p:cNvSpPr>
          <p:nvPr>
            <p:ph type="title"/>
          </p:nvPr>
        </p:nvSpPr>
        <p:spPr/>
        <p:txBody>
          <a:bodyPr/>
          <a:lstStyle/>
          <a:p>
            <a:r>
              <a:rPr lang="en-US" dirty="0"/>
              <a:t>JOURNALING</a:t>
            </a:r>
          </a:p>
        </p:txBody>
      </p:sp>
      <p:sp>
        <p:nvSpPr>
          <p:cNvPr id="3" name="Text Placeholder 2">
            <a:extLst>
              <a:ext uri="{FF2B5EF4-FFF2-40B4-BE49-F238E27FC236}">
                <a16:creationId xmlns:a16="http://schemas.microsoft.com/office/drawing/2014/main" id="{2990711A-9AF5-4A52-8018-5805E19178FE}"/>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17833025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72B4-C047-490A-85DC-4D9D3EB5FD5C}"/>
              </a:ext>
            </a:extLst>
          </p:cNvPr>
          <p:cNvSpPr>
            <a:spLocks noGrp="1"/>
          </p:cNvSpPr>
          <p:nvPr>
            <p:ph type="title"/>
          </p:nvPr>
        </p:nvSpPr>
        <p:spPr>
          <a:xfrm>
            <a:off x="838200" y="365126"/>
            <a:ext cx="10515600" cy="873740"/>
          </a:xfrm>
        </p:spPr>
        <p:txBody>
          <a:bodyPr/>
          <a:lstStyle/>
          <a:p>
            <a:r>
              <a:rPr lang="en-US" dirty="0"/>
              <a:t>JOURNALING</a:t>
            </a:r>
          </a:p>
        </p:txBody>
      </p:sp>
      <p:sp>
        <p:nvSpPr>
          <p:cNvPr id="3" name="Text Placeholder 2">
            <a:extLst>
              <a:ext uri="{FF2B5EF4-FFF2-40B4-BE49-F238E27FC236}">
                <a16:creationId xmlns:a16="http://schemas.microsoft.com/office/drawing/2014/main" id="{144B3495-3774-49B9-B3C6-40CFAC57AE3F}"/>
              </a:ext>
            </a:extLst>
          </p:cNvPr>
          <p:cNvSpPr>
            <a:spLocks noGrp="1"/>
          </p:cNvSpPr>
          <p:nvPr>
            <p:ph type="body" idx="1"/>
          </p:nvPr>
        </p:nvSpPr>
        <p:spPr>
          <a:xfrm>
            <a:off x="838200" y="1489586"/>
            <a:ext cx="10515600" cy="5003287"/>
          </a:xfrm>
        </p:spPr>
        <p:txBody>
          <a:bodyPr>
            <a:normAutofit/>
          </a:bodyPr>
          <a:lstStyle/>
          <a:p>
            <a:r>
              <a:rPr lang="en-US" sz="2800" dirty="0"/>
              <a:t>“A journal is a place where a person records information important to him or her personally for preservation or consideration” – Whitney </a:t>
            </a:r>
          </a:p>
          <a:p>
            <a:r>
              <a:rPr lang="en-US" sz="2800" dirty="0"/>
              <a:t>Journaling is done “to be alert to my life through writing and reflecting on God’s presence and activity in, around, and through me.” – Calhoun </a:t>
            </a:r>
          </a:p>
          <a:p>
            <a:r>
              <a:rPr lang="en-US" sz="2800" dirty="0"/>
              <a:t>Do you have to journal to grow in Christlikeness? No.</a:t>
            </a:r>
          </a:p>
          <a:p>
            <a:pPr lvl="1"/>
            <a:r>
              <a:rPr lang="en-US" sz="2800" dirty="0"/>
              <a:t>Even though there is no Scriptural obligation to journal, we do see examples of it in places like the Psalms.</a:t>
            </a:r>
          </a:p>
          <a:p>
            <a:r>
              <a:rPr lang="en-US" sz="2800" dirty="0"/>
              <a:t>Let’s look at some of the values of journaling…</a:t>
            </a:r>
          </a:p>
        </p:txBody>
      </p:sp>
    </p:spTree>
    <p:extLst>
      <p:ext uri="{BB962C8B-B14F-4D97-AF65-F5344CB8AC3E}">
        <p14:creationId xmlns:p14="http://schemas.microsoft.com/office/powerpoint/2010/main" val="13649153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924F-3CCE-4D7D-B1D6-0984F23B0C89}"/>
              </a:ext>
            </a:extLst>
          </p:cNvPr>
          <p:cNvSpPr>
            <a:spLocks noGrp="1"/>
          </p:cNvSpPr>
          <p:nvPr>
            <p:ph type="title"/>
          </p:nvPr>
        </p:nvSpPr>
        <p:spPr/>
        <p:txBody>
          <a:bodyPr/>
          <a:lstStyle/>
          <a:p>
            <a:r>
              <a:rPr lang="en-US" dirty="0"/>
              <a:t>JOURNALING</a:t>
            </a:r>
          </a:p>
        </p:txBody>
      </p:sp>
      <p:sp>
        <p:nvSpPr>
          <p:cNvPr id="3" name="Text Placeholder 2">
            <a:extLst>
              <a:ext uri="{FF2B5EF4-FFF2-40B4-BE49-F238E27FC236}">
                <a16:creationId xmlns:a16="http://schemas.microsoft.com/office/drawing/2014/main" id="{7BEB07C4-4D88-4DFE-823C-7C64D7B9F286}"/>
              </a:ext>
            </a:extLst>
          </p:cNvPr>
          <p:cNvSpPr>
            <a:spLocks noGrp="1"/>
          </p:cNvSpPr>
          <p:nvPr>
            <p:ph type="body" idx="1"/>
          </p:nvPr>
        </p:nvSpPr>
        <p:spPr/>
        <p:txBody>
          <a:bodyPr>
            <a:normAutofit/>
          </a:bodyPr>
          <a:lstStyle/>
          <a:p>
            <a:r>
              <a:rPr lang="en-US" sz="2800" dirty="0"/>
              <a:t>Help in Self-Understanding and Evaluation</a:t>
            </a:r>
          </a:p>
          <a:p>
            <a:pPr lvl="1"/>
            <a:r>
              <a:rPr lang="en-US" sz="2800" dirty="0"/>
              <a:t>You may find unknown patterns in your life and see your attitudes, thoughts, and actions more clearly.</a:t>
            </a:r>
          </a:p>
          <a:p>
            <a:r>
              <a:rPr lang="en-US" sz="2800" dirty="0"/>
              <a:t>Help in Meditation</a:t>
            </a:r>
          </a:p>
          <a:p>
            <a:pPr lvl="1"/>
            <a:r>
              <a:rPr lang="en-US" sz="2800" dirty="0"/>
              <a:t>This may be the most valuable reason to journal.</a:t>
            </a:r>
          </a:p>
          <a:p>
            <a:r>
              <a:rPr lang="en-US" sz="2800" dirty="0"/>
              <a:t>Help in Expressing Thoughts and Feelings to the Lord</a:t>
            </a:r>
          </a:p>
          <a:p>
            <a:pPr lvl="1"/>
            <a:r>
              <a:rPr lang="en-US" sz="2800" dirty="0"/>
              <a:t>“Pour out your hearts before him.” Psalm 62:8</a:t>
            </a:r>
          </a:p>
        </p:txBody>
      </p:sp>
    </p:spTree>
    <p:extLst>
      <p:ext uri="{BB962C8B-B14F-4D97-AF65-F5344CB8AC3E}">
        <p14:creationId xmlns:p14="http://schemas.microsoft.com/office/powerpoint/2010/main" val="16707792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E12A-CA2A-481D-BD1F-764C36A54F0F}"/>
              </a:ext>
            </a:extLst>
          </p:cNvPr>
          <p:cNvSpPr>
            <a:spLocks noGrp="1"/>
          </p:cNvSpPr>
          <p:nvPr>
            <p:ph type="title"/>
          </p:nvPr>
        </p:nvSpPr>
        <p:spPr/>
        <p:txBody>
          <a:bodyPr/>
          <a:lstStyle/>
          <a:p>
            <a:r>
              <a:rPr lang="en-US" dirty="0"/>
              <a:t>JOURNALING</a:t>
            </a:r>
          </a:p>
        </p:txBody>
      </p:sp>
      <p:sp>
        <p:nvSpPr>
          <p:cNvPr id="3" name="Text Placeholder 2">
            <a:extLst>
              <a:ext uri="{FF2B5EF4-FFF2-40B4-BE49-F238E27FC236}">
                <a16:creationId xmlns:a16="http://schemas.microsoft.com/office/drawing/2014/main" id="{5C2A094D-5699-4B04-850B-43DB3271EFCF}"/>
              </a:ext>
            </a:extLst>
          </p:cNvPr>
          <p:cNvSpPr>
            <a:spLocks noGrp="1"/>
          </p:cNvSpPr>
          <p:nvPr>
            <p:ph type="body" idx="1"/>
          </p:nvPr>
        </p:nvSpPr>
        <p:spPr>
          <a:xfrm>
            <a:off x="721442" y="1825625"/>
            <a:ext cx="10749116" cy="4351338"/>
          </a:xfrm>
        </p:spPr>
        <p:txBody>
          <a:bodyPr>
            <a:normAutofit lnSpcReduction="10000"/>
          </a:bodyPr>
          <a:lstStyle/>
          <a:p>
            <a:r>
              <a:rPr lang="en-US" sz="2800" dirty="0"/>
              <a:t>Help in Remembering the Lord’s Works</a:t>
            </a:r>
          </a:p>
          <a:p>
            <a:pPr lvl="1"/>
            <a:r>
              <a:rPr lang="en-US" sz="2800" dirty="0"/>
              <a:t>“If a man write little, he had need have a great memory.” – Francis Bacon</a:t>
            </a:r>
          </a:p>
          <a:p>
            <a:pPr lvl="1"/>
            <a:r>
              <a:rPr lang="en-US" sz="2800" dirty="0"/>
              <a:t>“I will remember the Lord’s works; yes, I will remember your ancient wonders. I will reflect on all you have done and meditate on your actions.” Psalm 77:11-12</a:t>
            </a:r>
          </a:p>
          <a:p>
            <a:r>
              <a:rPr lang="en-US" sz="2800" dirty="0"/>
              <a:t>Help in Creating and Preserving a Spiritual Heritage</a:t>
            </a:r>
          </a:p>
          <a:p>
            <a:pPr lvl="1"/>
            <a:r>
              <a:rPr lang="en-US" sz="2800" dirty="0"/>
              <a:t>“This will be written for a later generation, and a people who have not yet been created will praise the Lord” Psalm 102:18</a:t>
            </a:r>
          </a:p>
        </p:txBody>
      </p:sp>
    </p:spTree>
    <p:extLst>
      <p:ext uri="{BB962C8B-B14F-4D97-AF65-F5344CB8AC3E}">
        <p14:creationId xmlns:p14="http://schemas.microsoft.com/office/powerpoint/2010/main" val="6941016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5222-E59A-4CAB-97E0-DB137B1B9AAC}"/>
              </a:ext>
            </a:extLst>
          </p:cNvPr>
          <p:cNvSpPr>
            <a:spLocks noGrp="1"/>
          </p:cNvSpPr>
          <p:nvPr>
            <p:ph type="title"/>
          </p:nvPr>
        </p:nvSpPr>
        <p:spPr/>
        <p:txBody>
          <a:bodyPr/>
          <a:lstStyle/>
          <a:p>
            <a:r>
              <a:rPr lang="en-US" dirty="0"/>
              <a:t>JOURNALING</a:t>
            </a:r>
          </a:p>
        </p:txBody>
      </p:sp>
      <p:sp>
        <p:nvSpPr>
          <p:cNvPr id="3" name="Text Placeholder 2">
            <a:extLst>
              <a:ext uri="{FF2B5EF4-FFF2-40B4-BE49-F238E27FC236}">
                <a16:creationId xmlns:a16="http://schemas.microsoft.com/office/drawing/2014/main" id="{8328AEBC-7361-4D3C-80F0-32EE7DCD718C}"/>
              </a:ext>
            </a:extLst>
          </p:cNvPr>
          <p:cNvSpPr>
            <a:spLocks noGrp="1"/>
          </p:cNvSpPr>
          <p:nvPr>
            <p:ph type="body" idx="1"/>
          </p:nvPr>
        </p:nvSpPr>
        <p:spPr>
          <a:xfrm>
            <a:off x="586248" y="1840373"/>
            <a:ext cx="11019503" cy="4351338"/>
          </a:xfrm>
        </p:spPr>
        <p:txBody>
          <a:bodyPr>
            <a:normAutofit/>
          </a:bodyPr>
          <a:lstStyle/>
          <a:p>
            <a:r>
              <a:rPr lang="en-US" sz="2800" dirty="0"/>
              <a:t>Help in Clarifying and Articulating Insights </a:t>
            </a:r>
          </a:p>
          <a:p>
            <a:pPr lvl="1"/>
            <a:r>
              <a:rPr lang="en-US" sz="2800" dirty="0"/>
              <a:t>“While reading makes a full man, and dialogue makes a ready man, according to Francis Bacon, </a:t>
            </a:r>
            <a:r>
              <a:rPr lang="en-US" sz="2800" i="1" dirty="0"/>
              <a:t>writing</a:t>
            </a:r>
            <a:r>
              <a:rPr lang="en-US" sz="2800" dirty="0"/>
              <a:t> makes an </a:t>
            </a:r>
            <a:r>
              <a:rPr lang="en-US" sz="2800" i="1" dirty="0"/>
              <a:t>exact</a:t>
            </a:r>
            <a:r>
              <a:rPr lang="en-US" sz="2800" dirty="0"/>
              <a:t> man.” – Whitney </a:t>
            </a:r>
          </a:p>
          <a:p>
            <a:r>
              <a:rPr lang="en-US" sz="2800" dirty="0"/>
              <a:t>Help in Monitoring Goals and Priorities</a:t>
            </a:r>
          </a:p>
          <a:p>
            <a:pPr lvl="1"/>
            <a:r>
              <a:rPr lang="en-US" sz="2800" dirty="0"/>
              <a:t>You can see where you have come and how far you have to go.</a:t>
            </a:r>
          </a:p>
          <a:p>
            <a:r>
              <a:rPr lang="en-US" sz="2800" dirty="0"/>
              <a:t>Help in Maintaining the Other Spiritual Disciplines</a:t>
            </a:r>
          </a:p>
        </p:txBody>
      </p:sp>
    </p:spTree>
    <p:extLst>
      <p:ext uri="{BB962C8B-B14F-4D97-AF65-F5344CB8AC3E}">
        <p14:creationId xmlns:p14="http://schemas.microsoft.com/office/powerpoint/2010/main" val="361013838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284D-C9E5-41A2-B3AE-176EEF30FB8B}"/>
              </a:ext>
            </a:extLst>
          </p:cNvPr>
          <p:cNvSpPr>
            <a:spLocks noGrp="1"/>
          </p:cNvSpPr>
          <p:nvPr>
            <p:ph type="title"/>
          </p:nvPr>
        </p:nvSpPr>
        <p:spPr/>
        <p:txBody>
          <a:bodyPr/>
          <a:lstStyle/>
          <a:p>
            <a:r>
              <a:rPr lang="en-US" dirty="0"/>
              <a:t>JOURNALING</a:t>
            </a:r>
          </a:p>
        </p:txBody>
      </p:sp>
      <p:sp>
        <p:nvSpPr>
          <p:cNvPr id="3" name="Text Placeholder 2">
            <a:extLst>
              <a:ext uri="{FF2B5EF4-FFF2-40B4-BE49-F238E27FC236}">
                <a16:creationId xmlns:a16="http://schemas.microsoft.com/office/drawing/2014/main" id="{4A4F8292-F31D-41D9-83C8-E53888D451E7}"/>
              </a:ext>
            </a:extLst>
          </p:cNvPr>
          <p:cNvSpPr>
            <a:spLocks noGrp="1"/>
          </p:cNvSpPr>
          <p:nvPr>
            <p:ph type="body" idx="1"/>
          </p:nvPr>
        </p:nvSpPr>
        <p:spPr>
          <a:xfrm>
            <a:off x="652616" y="1825625"/>
            <a:ext cx="10886768" cy="4351338"/>
          </a:xfrm>
        </p:spPr>
        <p:txBody>
          <a:bodyPr>
            <a:normAutofit/>
          </a:bodyPr>
          <a:lstStyle/>
          <a:p>
            <a:r>
              <a:rPr lang="en-US" sz="2800" dirty="0"/>
              <a:t>“…the method you find most edifying and useful in your pursuit of godliness is the way you should keep a journal. This goes for content, format, length, and frequency.” – Whitney </a:t>
            </a:r>
          </a:p>
          <a:p>
            <a:r>
              <a:rPr lang="en-US" sz="2800" dirty="0"/>
              <a:t>To start, try listing one verse or idea from your Bible reading or prayer time that impressed you most. Then, after meditating on this verse or idea for a moment, write your thoughts, insights, feelings, brief prayers, etc. concerning them.</a:t>
            </a:r>
          </a:p>
        </p:txBody>
      </p:sp>
    </p:spTree>
    <p:extLst>
      <p:ext uri="{BB962C8B-B14F-4D97-AF65-F5344CB8AC3E}">
        <p14:creationId xmlns:p14="http://schemas.microsoft.com/office/powerpoint/2010/main" val="224296513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p:cNvSpPr txBox="1">
            <a:spLocks noGrp="1"/>
          </p:cNvSpPr>
          <p:nvPr>
            <p:ph type="title"/>
          </p:nvPr>
        </p:nvSpPr>
        <p:spPr>
          <a:xfrm>
            <a:off x="841247" y="3429000"/>
            <a:ext cx="9601201" cy="1838519"/>
          </a:xfrm>
          <a:prstGeom prst="rect">
            <a:avLst/>
          </a:prstGeom>
        </p:spPr>
        <p:txBody>
          <a:bodyPr/>
          <a:lstStyle/>
          <a:p>
            <a:r>
              <a:t>QUESTIONS?</a:t>
            </a:r>
          </a:p>
        </p:txBody>
      </p:sp>
      <p:sp>
        <p:nvSpPr>
          <p:cNvPr id="187" name="Text Placeholder 2"/>
          <p:cNvSpPr txBox="1">
            <a:spLocks noGrp="1"/>
          </p:cNvSpPr>
          <p:nvPr>
            <p:ph type="body" sz="quarter" idx="1"/>
          </p:nvPr>
        </p:nvSpPr>
        <p:spPr>
          <a:xfrm>
            <a:off x="841247" y="5340096"/>
            <a:ext cx="9601201" cy="475488"/>
          </a:xfrm>
          <a:prstGeom prst="rect">
            <a:avLst/>
          </a:prstGeom>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7513-D65E-4C59-B737-F600DC409469}"/>
              </a:ext>
            </a:extLst>
          </p:cNvPr>
          <p:cNvSpPr>
            <a:spLocks noGrp="1"/>
          </p:cNvSpPr>
          <p:nvPr>
            <p:ph type="title"/>
          </p:nvPr>
        </p:nvSpPr>
        <p:spPr/>
        <p:txBody>
          <a:bodyPr/>
          <a:lstStyle/>
          <a:p>
            <a:r>
              <a:rPr lang="en-US" dirty="0"/>
              <a:t>WHAT IS FASTING?</a:t>
            </a:r>
          </a:p>
        </p:txBody>
      </p:sp>
      <p:sp>
        <p:nvSpPr>
          <p:cNvPr id="3" name="Text Placeholder 2">
            <a:extLst>
              <a:ext uri="{FF2B5EF4-FFF2-40B4-BE49-F238E27FC236}">
                <a16:creationId xmlns:a16="http://schemas.microsoft.com/office/drawing/2014/main" id="{16BB578B-7E6B-4182-AF84-954AB00C527D}"/>
              </a:ext>
            </a:extLst>
          </p:cNvPr>
          <p:cNvSpPr>
            <a:spLocks noGrp="1"/>
          </p:cNvSpPr>
          <p:nvPr>
            <p:ph type="body" idx="1"/>
          </p:nvPr>
        </p:nvSpPr>
        <p:spPr/>
        <p:txBody>
          <a:bodyPr>
            <a:normAutofit/>
          </a:bodyPr>
          <a:lstStyle/>
          <a:p>
            <a:r>
              <a:rPr lang="en-US" sz="2800" dirty="0"/>
              <a:t>Although fasting is one of the least understood of the disciplines, it is mentioned two more times than even baptism (77 vs. 75) in Scripture.</a:t>
            </a:r>
          </a:p>
          <a:p>
            <a:r>
              <a:rPr lang="en-US" sz="2800" dirty="0"/>
              <a:t>“Christians in a gluttonous, denial-less, self indulgent society may struggle to accept and begin the practice of fasting. Few disciplines go so radically against the flesh and the mainstream of culture as this one.” – Whitney </a:t>
            </a:r>
          </a:p>
          <a:p>
            <a:endParaRPr lang="en-US" sz="2800" dirty="0"/>
          </a:p>
        </p:txBody>
      </p:sp>
    </p:spTree>
    <p:extLst>
      <p:ext uri="{BB962C8B-B14F-4D97-AF65-F5344CB8AC3E}">
        <p14:creationId xmlns:p14="http://schemas.microsoft.com/office/powerpoint/2010/main" val="3792060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D064-ED99-4E6B-94F6-34E772F90CF5}"/>
              </a:ext>
            </a:extLst>
          </p:cNvPr>
          <p:cNvSpPr>
            <a:spLocks noGrp="1"/>
          </p:cNvSpPr>
          <p:nvPr>
            <p:ph type="title"/>
          </p:nvPr>
        </p:nvSpPr>
        <p:spPr>
          <a:xfrm>
            <a:off x="838200" y="365126"/>
            <a:ext cx="10515600" cy="888488"/>
          </a:xfrm>
        </p:spPr>
        <p:txBody>
          <a:bodyPr/>
          <a:lstStyle/>
          <a:p>
            <a:r>
              <a:rPr lang="en-US" dirty="0"/>
              <a:t>WHAT IS FASTING?</a:t>
            </a:r>
          </a:p>
        </p:txBody>
      </p:sp>
      <p:sp>
        <p:nvSpPr>
          <p:cNvPr id="3" name="Text Placeholder 2">
            <a:extLst>
              <a:ext uri="{FF2B5EF4-FFF2-40B4-BE49-F238E27FC236}">
                <a16:creationId xmlns:a16="http://schemas.microsoft.com/office/drawing/2014/main" id="{6AB335BB-35DB-40C8-9B39-A182E0FE206A}"/>
              </a:ext>
            </a:extLst>
          </p:cNvPr>
          <p:cNvSpPr>
            <a:spLocks noGrp="1"/>
          </p:cNvSpPr>
          <p:nvPr>
            <p:ph type="body" idx="1"/>
          </p:nvPr>
        </p:nvSpPr>
        <p:spPr>
          <a:xfrm>
            <a:off x="221225" y="1401096"/>
            <a:ext cx="11710219" cy="5091777"/>
          </a:xfrm>
        </p:spPr>
        <p:txBody>
          <a:bodyPr>
            <a:normAutofit/>
          </a:bodyPr>
          <a:lstStyle/>
          <a:p>
            <a:r>
              <a:rPr lang="en-US" sz="2800" dirty="0"/>
              <a:t>Christian fasting is a believer’s voluntary abstinence from food for spiritual purposes.</a:t>
            </a:r>
          </a:p>
          <a:p>
            <a:r>
              <a:rPr lang="en-US" sz="2800" dirty="0"/>
              <a:t>Must it be from food?</a:t>
            </a:r>
          </a:p>
          <a:p>
            <a:pPr lvl="1"/>
            <a:r>
              <a:rPr lang="en-US" sz="2800" dirty="0"/>
              <a:t>“To make the matter complete we would add that fasting, if we conceive of it truly, must not only be confined to the question of food and drink; fasting should really be made to include abstinence from anything which is legitimate in and of itself for the sake of some special spiritual purpose. There are many bodily functions which are right and normal and perfectly legitimate, but which for special peculiar reasons in certain circumstances should be controlled. That is fasting.” – Martin Lloyd-Jones</a:t>
            </a:r>
          </a:p>
        </p:txBody>
      </p:sp>
    </p:spTree>
    <p:extLst>
      <p:ext uri="{BB962C8B-B14F-4D97-AF65-F5344CB8AC3E}">
        <p14:creationId xmlns:p14="http://schemas.microsoft.com/office/powerpoint/2010/main" val="11582357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38EE-EB2B-4090-BBA3-7B13FF6E79BB}"/>
              </a:ext>
            </a:extLst>
          </p:cNvPr>
          <p:cNvSpPr>
            <a:spLocks noGrp="1"/>
          </p:cNvSpPr>
          <p:nvPr>
            <p:ph type="title"/>
          </p:nvPr>
        </p:nvSpPr>
        <p:spPr/>
        <p:txBody>
          <a:bodyPr/>
          <a:lstStyle/>
          <a:p>
            <a:r>
              <a:rPr lang="en-US" dirty="0"/>
              <a:t>WHAT IS FASTING?</a:t>
            </a:r>
          </a:p>
        </p:txBody>
      </p:sp>
      <p:sp>
        <p:nvSpPr>
          <p:cNvPr id="3" name="Text Placeholder 2">
            <a:extLst>
              <a:ext uri="{FF2B5EF4-FFF2-40B4-BE49-F238E27FC236}">
                <a16:creationId xmlns:a16="http://schemas.microsoft.com/office/drawing/2014/main" id="{288CC532-6DD3-4C75-8AA0-65050775623F}"/>
              </a:ext>
            </a:extLst>
          </p:cNvPr>
          <p:cNvSpPr>
            <a:spLocks noGrp="1"/>
          </p:cNvSpPr>
          <p:nvPr>
            <p:ph type="body" idx="1"/>
          </p:nvPr>
        </p:nvSpPr>
        <p:spPr/>
        <p:txBody>
          <a:bodyPr>
            <a:normAutofit/>
          </a:bodyPr>
          <a:lstStyle/>
          <a:p>
            <a:r>
              <a:rPr lang="en-US" sz="2800" dirty="0"/>
              <a:t>Calhoun says that in fasting we “let go of an appetite in order to seek God…” It “clears us out and opens us up to intentionally seeking God’s will and grace in a way that goes beyond normal habits of worship and prayer. While fasting, we are one on one with God, offering him the time and attentiveness we might otherwise be giving to eating, shopping, or watching television.”</a:t>
            </a:r>
          </a:p>
          <a:p>
            <a:r>
              <a:rPr lang="en-US" sz="2800" dirty="0"/>
              <a:t>“Through self-denial we begin to recognize what controls us. Our small denials of the self show us just how little taste we actually have for sacrifice or time with God.” – Calhoun </a:t>
            </a:r>
          </a:p>
        </p:txBody>
      </p:sp>
    </p:spTree>
    <p:extLst>
      <p:ext uri="{BB962C8B-B14F-4D97-AF65-F5344CB8AC3E}">
        <p14:creationId xmlns:p14="http://schemas.microsoft.com/office/powerpoint/2010/main" val="17897462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90E8-96BC-4279-8564-065D5A936ED6}"/>
              </a:ext>
            </a:extLst>
          </p:cNvPr>
          <p:cNvSpPr>
            <a:spLocks noGrp="1"/>
          </p:cNvSpPr>
          <p:nvPr>
            <p:ph type="title"/>
          </p:nvPr>
        </p:nvSpPr>
        <p:spPr/>
        <p:txBody>
          <a:bodyPr/>
          <a:lstStyle/>
          <a:p>
            <a:r>
              <a:rPr lang="en-US" dirty="0"/>
              <a:t>WHAT IS FASTING?</a:t>
            </a:r>
          </a:p>
        </p:txBody>
      </p:sp>
      <p:sp>
        <p:nvSpPr>
          <p:cNvPr id="3" name="Text Placeholder 2">
            <a:extLst>
              <a:ext uri="{FF2B5EF4-FFF2-40B4-BE49-F238E27FC236}">
                <a16:creationId xmlns:a16="http://schemas.microsoft.com/office/drawing/2014/main" id="{CB099FB3-2C0E-4C96-8EE4-A2E2A2A07BA9}"/>
              </a:ext>
            </a:extLst>
          </p:cNvPr>
          <p:cNvSpPr>
            <a:spLocks noGrp="1"/>
          </p:cNvSpPr>
          <p:nvPr>
            <p:ph type="body" idx="1"/>
          </p:nvPr>
        </p:nvSpPr>
        <p:spPr>
          <a:xfrm>
            <a:off x="838200" y="1622323"/>
            <a:ext cx="10515600" cy="4870552"/>
          </a:xfrm>
        </p:spPr>
        <p:txBody>
          <a:bodyPr>
            <a:normAutofit/>
          </a:bodyPr>
          <a:lstStyle/>
          <a:p>
            <a:r>
              <a:rPr lang="en-US" sz="2800" dirty="0"/>
              <a:t>Types of Fasting:</a:t>
            </a:r>
          </a:p>
          <a:p>
            <a:pPr lvl="1"/>
            <a:r>
              <a:rPr lang="en-US" sz="2800" dirty="0"/>
              <a:t>Normal Fast: abstaining from all food but not water (Matt. 4:2; Luke 4:2)</a:t>
            </a:r>
          </a:p>
          <a:p>
            <a:pPr lvl="1"/>
            <a:r>
              <a:rPr lang="en-US" sz="2800" dirty="0"/>
              <a:t>Partial Fast: limitation of the diet but not abstention from all food (Daniel 1:12; Matt. 3:4)</a:t>
            </a:r>
          </a:p>
          <a:p>
            <a:pPr lvl="1"/>
            <a:r>
              <a:rPr lang="en-US" sz="2800" dirty="0"/>
              <a:t>Absolute Fast: avoidance of all food and liquid, even water (Ezra 10:6; Esther 4:16; Acts 9:9)</a:t>
            </a:r>
          </a:p>
          <a:p>
            <a:pPr lvl="1"/>
            <a:r>
              <a:rPr lang="en-US" sz="2800" dirty="0"/>
              <a:t>Supernatural Fast: extended times with no food or drink – required God’s supernatural intervention and only done by God’s specific calling (only 2 - Deut. 9:9; 1 Kings 19:8)</a:t>
            </a:r>
          </a:p>
        </p:txBody>
      </p:sp>
    </p:spTree>
    <p:extLst>
      <p:ext uri="{BB962C8B-B14F-4D97-AF65-F5344CB8AC3E}">
        <p14:creationId xmlns:p14="http://schemas.microsoft.com/office/powerpoint/2010/main" val="34982258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4934-AFB3-4081-8E5B-5E285506756B}"/>
              </a:ext>
            </a:extLst>
          </p:cNvPr>
          <p:cNvSpPr>
            <a:spLocks noGrp="1"/>
          </p:cNvSpPr>
          <p:nvPr>
            <p:ph type="title"/>
          </p:nvPr>
        </p:nvSpPr>
        <p:spPr/>
        <p:txBody>
          <a:bodyPr/>
          <a:lstStyle/>
          <a:p>
            <a:r>
              <a:rPr lang="en-US" dirty="0"/>
              <a:t>WHAT IS FASTING?</a:t>
            </a:r>
          </a:p>
        </p:txBody>
      </p:sp>
      <p:sp>
        <p:nvSpPr>
          <p:cNvPr id="3" name="Text Placeholder 2">
            <a:extLst>
              <a:ext uri="{FF2B5EF4-FFF2-40B4-BE49-F238E27FC236}">
                <a16:creationId xmlns:a16="http://schemas.microsoft.com/office/drawing/2014/main" id="{0B21F6DD-12FC-4895-A799-67E2C27CDBB7}"/>
              </a:ext>
            </a:extLst>
          </p:cNvPr>
          <p:cNvSpPr>
            <a:spLocks noGrp="1"/>
          </p:cNvSpPr>
          <p:nvPr>
            <p:ph type="body" idx="1"/>
          </p:nvPr>
        </p:nvSpPr>
        <p:spPr>
          <a:xfrm>
            <a:off x="838200" y="1696064"/>
            <a:ext cx="10515600" cy="4616245"/>
          </a:xfrm>
        </p:spPr>
        <p:txBody>
          <a:bodyPr>
            <a:normAutofit/>
          </a:bodyPr>
          <a:lstStyle/>
          <a:p>
            <a:r>
              <a:rPr lang="en-US" sz="2800" dirty="0"/>
              <a:t>Private Fast: fast practiced alone (Matt. 6:16-18)</a:t>
            </a:r>
          </a:p>
          <a:p>
            <a:r>
              <a:rPr lang="en-US" sz="2800" dirty="0"/>
              <a:t>Congregational Fast: church fasts together (Joel 2:15-16; Acts 13:2)</a:t>
            </a:r>
          </a:p>
          <a:p>
            <a:r>
              <a:rPr lang="en-US" sz="2800" dirty="0"/>
              <a:t>National Fast: entire nation called to fast together (2 Chron. 20:3; Nehemiah 9:1; Esther 4:16; Jonah 3:5-8)</a:t>
            </a:r>
          </a:p>
          <a:p>
            <a:r>
              <a:rPr lang="en-US" sz="2800" dirty="0"/>
              <a:t>Regular Fast: only one established by God on the Day of Atonement every year (Lev. 16:29-31)</a:t>
            </a:r>
          </a:p>
          <a:p>
            <a:r>
              <a:rPr lang="en-US" sz="2800" dirty="0"/>
              <a:t>Occasional Fast: occur on special occasions as the need arises (Matt. 9:15; Esther)</a:t>
            </a:r>
          </a:p>
        </p:txBody>
      </p:sp>
    </p:spTree>
    <p:extLst>
      <p:ext uri="{BB962C8B-B14F-4D97-AF65-F5344CB8AC3E}">
        <p14:creationId xmlns:p14="http://schemas.microsoft.com/office/powerpoint/2010/main" val="12961362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32F7-8E60-4BE0-82D0-2D0CB4DFA949}"/>
              </a:ext>
            </a:extLst>
          </p:cNvPr>
          <p:cNvSpPr>
            <a:spLocks noGrp="1"/>
          </p:cNvSpPr>
          <p:nvPr>
            <p:ph type="title"/>
          </p:nvPr>
        </p:nvSpPr>
        <p:spPr/>
        <p:txBody>
          <a:bodyPr/>
          <a:lstStyle/>
          <a:p>
            <a:r>
              <a:rPr lang="en-US" dirty="0"/>
              <a:t>WHAT IS FASTING?</a:t>
            </a:r>
          </a:p>
        </p:txBody>
      </p:sp>
      <p:sp>
        <p:nvSpPr>
          <p:cNvPr id="3" name="Text Placeholder 2">
            <a:extLst>
              <a:ext uri="{FF2B5EF4-FFF2-40B4-BE49-F238E27FC236}">
                <a16:creationId xmlns:a16="http://schemas.microsoft.com/office/drawing/2014/main" id="{4DF1F435-0629-4394-ABA1-4F4D6FC186CB}"/>
              </a:ext>
            </a:extLst>
          </p:cNvPr>
          <p:cNvSpPr>
            <a:spLocks noGrp="1"/>
          </p:cNvSpPr>
          <p:nvPr>
            <p:ph type="body" idx="1"/>
          </p:nvPr>
        </p:nvSpPr>
        <p:spPr>
          <a:xfrm>
            <a:off x="838200" y="1666568"/>
            <a:ext cx="10515600" cy="4826307"/>
          </a:xfrm>
        </p:spPr>
        <p:txBody>
          <a:bodyPr>
            <a:normAutofit/>
          </a:bodyPr>
          <a:lstStyle/>
          <a:p>
            <a:r>
              <a:rPr lang="en-US" sz="2800" dirty="0"/>
              <a:t>Most commonly among Christians today would be normal fasts that are either private and/or occasional. </a:t>
            </a:r>
          </a:p>
          <a:p>
            <a:r>
              <a:rPr lang="en-US" sz="2800" dirty="0"/>
              <a:t>Jesus expected that his followers would fast.</a:t>
            </a:r>
          </a:p>
          <a:p>
            <a:pPr lvl="1"/>
            <a:r>
              <a:rPr lang="en-US" sz="2800" dirty="0"/>
              <a:t>“</a:t>
            </a:r>
            <a:r>
              <a:rPr lang="en-US" sz="2800" i="1" dirty="0"/>
              <a:t>Whenever </a:t>
            </a:r>
            <a:r>
              <a:rPr lang="en-US" sz="2800" dirty="0"/>
              <a:t>you fast…but </a:t>
            </a:r>
            <a:r>
              <a:rPr lang="en-US" sz="2800" i="1" dirty="0"/>
              <a:t>when</a:t>
            </a:r>
            <a:r>
              <a:rPr lang="en-US" sz="2800" dirty="0"/>
              <a:t> you fast…” (Matt. 6:16-17)</a:t>
            </a:r>
          </a:p>
          <a:p>
            <a:pPr lvl="1"/>
            <a:r>
              <a:rPr lang="en-US" sz="2800" dirty="0"/>
              <a:t>“Then John’s disciples came to him, saying, “Why do we and the Pharisees fast often, but your disciples do not fast?” Jesus said to them, “Can the wedding guests be sad while the groom is with them? The time will come when the groom will be taken away from them, and </a:t>
            </a:r>
            <a:r>
              <a:rPr lang="en-US" sz="2800" i="1" dirty="0"/>
              <a:t>then they will fast</a:t>
            </a:r>
            <a:r>
              <a:rPr lang="en-US" sz="2800" dirty="0"/>
              <a:t>.” (Matt. 9:14-15)</a:t>
            </a:r>
          </a:p>
        </p:txBody>
      </p:sp>
    </p:spTree>
    <p:extLst>
      <p:ext uri="{BB962C8B-B14F-4D97-AF65-F5344CB8AC3E}">
        <p14:creationId xmlns:p14="http://schemas.microsoft.com/office/powerpoint/2010/main" val="2740312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C7E4-2BA3-42A2-9FA8-3C932A22FB82}"/>
              </a:ext>
            </a:extLst>
          </p:cNvPr>
          <p:cNvSpPr>
            <a:spLocks noGrp="1"/>
          </p:cNvSpPr>
          <p:nvPr>
            <p:ph type="title"/>
          </p:nvPr>
        </p:nvSpPr>
        <p:spPr/>
        <p:txBody>
          <a:bodyPr/>
          <a:lstStyle/>
          <a:p>
            <a:r>
              <a:rPr lang="en-US" dirty="0"/>
              <a:t>WHAT IS FASTING?</a:t>
            </a:r>
          </a:p>
        </p:txBody>
      </p:sp>
      <p:sp>
        <p:nvSpPr>
          <p:cNvPr id="3" name="Text Placeholder 2">
            <a:extLst>
              <a:ext uri="{FF2B5EF4-FFF2-40B4-BE49-F238E27FC236}">
                <a16:creationId xmlns:a16="http://schemas.microsoft.com/office/drawing/2014/main" id="{71363607-E1F9-47A3-86F7-16BBABC1B82E}"/>
              </a:ext>
            </a:extLst>
          </p:cNvPr>
          <p:cNvSpPr>
            <a:spLocks noGrp="1"/>
          </p:cNvSpPr>
          <p:nvPr>
            <p:ph type="body" idx="1"/>
          </p:nvPr>
        </p:nvSpPr>
        <p:spPr/>
        <p:txBody>
          <a:bodyPr>
            <a:normAutofit/>
          </a:bodyPr>
          <a:lstStyle/>
          <a:p>
            <a:r>
              <a:rPr lang="en-US" sz="2800" dirty="0"/>
              <a:t>In Matt. 6:16-18, we see a negative command, a positive command, and a promise.</a:t>
            </a:r>
          </a:p>
          <a:p>
            <a:pPr lvl="1"/>
            <a:r>
              <a:rPr lang="en-US" sz="2800" dirty="0"/>
              <a:t>There is no command for how long to fast. That is up to you and the leading of the Holy Spirit.</a:t>
            </a:r>
          </a:p>
          <a:p>
            <a:r>
              <a:rPr lang="en-US" sz="2800" dirty="0"/>
              <a:t>“Christian fasting at its root is the hunger of a homesickness for God.” – John Piper</a:t>
            </a:r>
          </a:p>
        </p:txBody>
      </p:sp>
    </p:spTree>
    <p:extLst>
      <p:ext uri="{BB962C8B-B14F-4D97-AF65-F5344CB8AC3E}">
        <p14:creationId xmlns:p14="http://schemas.microsoft.com/office/powerpoint/2010/main" val="617501633"/>
      </p:ext>
    </p:extLst>
  </p:cSld>
  <p:clrMapOvr>
    <a:masterClrMapping/>
  </p:clrMapOvr>
  <p:transition spd="med"/>
</p:sld>
</file>

<file path=ppt/theme/theme1.xml><?xml version="1.0" encoding="utf-8"?>
<a:theme xmlns:a="http://schemas.openxmlformats.org/drawingml/2006/main" name="CITY SKETCH 16X9">
  <a:themeElements>
    <a:clrScheme name="CITY SKETCH 16X9">
      <a:dk1>
        <a:srgbClr val="3D372E"/>
      </a:dk1>
      <a:lt1>
        <a:srgbClr val="3D372E"/>
      </a:lt1>
      <a:dk2>
        <a:srgbClr val="A7A7A7"/>
      </a:dk2>
      <a:lt2>
        <a:srgbClr val="535353"/>
      </a:lt2>
      <a:accent1>
        <a:srgbClr val="B2D0B4"/>
      </a:accent1>
      <a:accent2>
        <a:srgbClr val="88A5BA"/>
      </a:accent2>
      <a:accent3>
        <a:srgbClr val="909F5F"/>
      </a:accent3>
      <a:accent4>
        <a:srgbClr val="C9A057"/>
      </a:accent4>
      <a:accent5>
        <a:srgbClr val="DA7D60"/>
      </a:accent5>
      <a:accent6>
        <a:srgbClr val="978975"/>
      </a:accent6>
      <a:hlink>
        <a:srgbClr val="0000FF"/>
      </a:hlink>
      <a:folHlink>
        <a:srgbClr val="FF00FF"/>
      </a:folHlink>
    </a:clrScheme>
    <a:fontScheme name="CITY SKETCH 16X9">
      <a:majorFont>
        <a:latin typeface="Century Schoolbook"/>
        <a:ea typeface="Century Schoolbook"/>
        <a:cs typeface="Century Schoolbook"/>
      </a:majorFont>
      <a:minorFont>
        <a:latin typeface="Helvetica"/>
        <a:ea typeface="Helvetica"/>
        <a:cs typeface="Helvetica"/>
      </a:minorFont>
    </a:fontScheme>
    <a:fmtScheme name="CITY SKETCH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ITY SKETCH 16X9">
  <a:themeElements>
    <a:clrScheme name="CITY SKETCH 16X9">
      <a:dk1>
        <a:srgbClr val="3D372E"/>
      </a:dk1>
      <a:lt1>
        <a:srgbClr val="0F213D"/>
      </a:lt1>
      <a:dk2>
        <a:srgbClr val="A7A7A7"/>
      </a:dk2>
      <a:lt2>
        <a:srgbClr val="535353"/>
      </a:lt2>
      <a:accent1>
        <a:srgbClr val="B2D0B4"/>
      </a:accent1>
      <a:accent2>
        <a:srgbClr val="88A5BA"/>
      </a:accent2>
      <a:accent3>
        <a:srgbClr val="909F5F"/>
      </a:accent3>
      <a:accent4>
        <a:srgbClr val="C9A057"/>
      </a:accent4>
      <a:accent5>
        <a:srgbClr val="DA7D60"/>
      </a:accent5>
      <a:accent6>
        <a:srgbClr val="978975"/>
      </a:accent6>
      <a:hlink>
        <a:srgbClr val="0000FF"/>
      </a:hlink>
      <a:folHlink>
        <a:srgbClr val="FF00FF"/>
      </a:folHlink>
    </a:clrScheme>
    <a:fontScheme name="CITY SKETCH 16X9">
      <a:majorFont>
        <a:latin typeface="Century Schoolbook"/>
        <a:ea typeface="Century Schoolbook"/>
        <a:cs typeface="Century Schoolbook"/>
      </a:majorFont>
      <a:minorFont>
        <a:latin typeface="Helvetica"/>
        <a:ea typeface="Helvetica"/>
        <a:cs typeface="Helvetica"/>
      </a:minorFont>
    </a:fontScheme>
    <a:fmtScheme name="CITY SKETCH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444</TotalTime>
  <Words>1924</Words>
  <Application>Microsoft Office PowerPoint</Application>
  <PresentationFormat>Widescreen</PresentationFormat>
  <Paragraphs>120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Century Schoolbook</vt:lpstr>
      <vt:lpstr>CITY SKETCH 16X9</vt:lpstr>
      <vt:lpstr>DISCIPLINES OF FASTING AND JOURNALING</vt:lpstr>
      <vt:lpstr>FASTING</vt:lpstr>
      <vt:lpstr>WHAT IS FASTING?</vt:lpstr>
      <vt:lpstr>WHAT IS FASTING?</vt:lpstr>
      <vt:lpstr>WHAT IS FASTING?</vt:lpstr>
      <vt:lpstr>WHAT IS FASTING?</vt:lpstr>
      <vt:lpstr>WHAT IS FASTING?</vt:lpstr>
      <vt:lpstr>WHAT IS FASTING?</vt:lpstr>
      <vt:lpstr>WHAT IS FASTING?</vt:lpstr>
      <vt:lpstr>FASTING WITH A PURPOSE</vt:lpstr>
      <vt:lpstr>FASTING WITH A PURPOSE</vt:lpstr>
      <vt:lpstr>FASTING WITH A PURPOSE</vt:lpstr>
      <vt:lpstr>FASTING WITH A PURPOSE</vt:lpstr>
      <vt:lpstr>FASTING WITH A PURPOSE</vt:lpstr>
      <vt:lpstr>FASTING WITH A PURPOSE</vt:lpstr>
      <vt:lpstr>FASTING WITH A PURPOSE</vt:lpstr>
      <vt:lpstr>FASTING WITH A PURPOSE</vt:lpstr>
      <vt:lpstr>FASTING WITH A PURPOSE</vt:lpstr>
      <vt:lpstr>FASTING WITH A PURPOSE</vt:lpstr>
      <vt:lpstr>PowerPoint Presentation</vt:lpstr>
      <vt:lpstr>JOURNALING</vt:lpstr>
      <vt:lpstr>JOURNALING</vt:lpstr>
      <vt:lpstr>JOURNALING</vt:lpstr>
      <vt:lpstr>JOURNALING</vt:lpstr>
      <vt:lpstr>JOURNALING</vt:lpstr>
      <vt:lpstr>JOURNALING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DISCIPLINES OF JOURNALING AND FASTING</dc:title>
  <cp:lastModifiedBy>Forrest Price</cp:lastModifiedBy>
  <cp:revision>20</cp:revision>
  <dcterms:modified xsi:type="dcterms:W3CDTF">2018-10-28T15:03:52Z</dcterms:modified>
</cp:coreProperties>
</file>