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7" r:id="rId3"/>
    <p:sldId id="278" r:id="rId4"/>
    <p:sldId id="279" r:id="rId5"/>
    <p:sldId id="300" r:id="rId6"/>
    <p:sldId id="280" r:id="rId7"/>
    <p:sldId id="281" r:id="rId8"/>
    <p:sldId id="301" r:id="rId9"/>
    <p:sldId id="282" r:id="rId10"/>
    <p:sldId id="283" r:id="rId11"/>
    <p:sldId id="284" r:id="rId12"/>
    <p:sldId id="302" r:id="rId13"/>
    <p:sldId id="285" r:id="rId14"/>
    <p:sldId id="303" r:id="rId15"/>
    <p:sldId id="30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9" r:id="rId29"/>
    <p:sldId id="298"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06" autoAdjust="0"/>
  </p:normalViewPr>
  <p:slideViewPr>
    <p:cSldViewPr>
      <p:cViewPr varScale="1">
        <p:scale>
          <a:sx n="65" d="100"/>
          <a:sy n="65" d="100"/>
        </p:scale>
        <p:origin x="858" y="60"/>
      </p:cViewPr>
      <p:guideLst/>
    </p:cSldViewPr>
  </p:slideViewPr>
  <p:notesTextViewPr>
    <p:cViewPr>
      <p:scale>
        <a:sx n="3" d="2"/>
        <a:sy n="3" d="2"/>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8/26/2018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8/26/2018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8/26/2018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8/26/2018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8/26/2018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8/26/2018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8/26/2018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8/26/2018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14800"/>
            <a:ext cx="10515598" cy="1524000"/>
          </a:xfrm>
        </p:spPr>
        <p:txBody>
          <a:bodyPr>
            <a:normAutofit/>
          </a:bodyPr>
          <a:lstStyle/>
          <a:p>
            <a:r>
              <a:rPr lang="en-US" dirty="0"/>
              <a:t>MISSIONAL LIVING:</a:t>
            </a:r>
            <a:br>
              <a:rPr lang="en-US"/>
            </a:br>
            <a:r>
              <a:rPr lang="en-US"/>
              <a:t>SENT &amp; “DNA”</a:t>
            </a: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2432E-2D75-476F-8A65-BA3D58FC463D}"/>
              </a:ext>
            </a:extLst>
          </p:cNvPr>
          <p:cNvSpPr>
            <a:spLocks noGrp="1"/>
          </p:cNvSpPr>
          <p:nvPr>
            <p:ph idx="1"/>
          </p:nvPr>
        </p:nvSpPr>
        <p:spPr>
          <a:xfrm>
            <a:off x="838200" y="381000"/>
            <a:ext cx="10515600" cy="5795963"/>
          </a:xfrm>
        </p:spPr>
        <p:txBody>
          <a:bodyPr/>
          <a:lstStyle/>
          <a:p>
            <a:pPr marL="0" indent="0">
              <a:buNone/>
            </a:pPr>
            <a:r>
              <a:rPr lang="en-US" sz="4000" dirty="0"/>
              <a:t>“For the beasts can’t appreciate it [beauty] and the angels are, I suppose, pure </a:t>
            </a:r>
            <a:r>
              <a:rPr lang="en-US" sz="4000" dirty="0" err="1"/>
              <a:t>intelligneces</a:t>
            </a:r>
            <a:r>
              <a:rPr lang="en-US" sz="4000" dirty="0"/>
              <a:t>. They </a:t>
            </a:r>
            <a:r>
              <a:rPr lang="en-US" sz="4000" i="1" dirty="0"/>
              <a:t>understand</a:t>
            </a:r>
            <a:r>
              <a:rPr lang="en-US" sz="4000" dirty="0"/>
              <a:t> colors and tastes better than our greatest scientists; but have they retinas or palates? I fancy the “beauties of nature” are a secret God has shared with us alone. That may be one of the reasons why we were made.”</a:t>
            </a:r>
          </a:p>
          <a:p>
            <a:pPr marL="0" indent="0">
              <a:buNone/>
            </a:pPr>
            <a:r>
              <a:rPr lang="en-US" sz="3600" dirty="0"/>
              <a:t>C. S. Lewis</a:t>
            </a:r>
          </a:p>
        </p:txBody>
      </p:sp>
    </p:spTree>
    <p:extLst>
      <p:ext uri="{BB962C8B-B14F-4D97-AF65-F5344CB8AC3E}">
        <p14:creationId xmlns:p14="http://schemas.microsoft.com/office/powerpoint/2010/main" val="41966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49E7-359E-4DEE-A746-8E8957D64787}"/>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CB07B3C0-4CE4-44CE-8659-F94C34FD7AF3}"/>
              </a:ext>
            </a:extLst>
          </p:cNvPr>
          <p:cNvSpPr>
            <a:spLocks noGrp="1"/>
          </p:cNvSpPr>
          <p:nvPr>
            <p:ph idx="1"/>
          </p:nvPr>
        </p:nvSpPr>
        <p:spPr/>
        <p:txBody>
          <a:bodyPr>
            <a:normAutofit/>
          </a:bodyPr>
          <a:lstStyle/>
          <a:p>
            <a:pPr marL="0" indent="0">
              <a:buNone/>
            </a:pPr>
            <a:r>
              <a:rPr lang="en-US" sz="2800" dirty="0"/>
              <a:t>Beauty</a:t>
            </a:r>
          </a:p>
          <a:p>
            <a:r>
              <a:rPr lang="en-US" sz="2800" dirty="0"/>
              <a:t>Experiences of true beauty are not only frightening but also strangely comforting. We need them.</a:t>
            </a:r>
          </a:p>
          <a:p>
            <a:r>
              <a:rPr lang="en-US" sz="2800" dirty="0"/>
              <a:t>We must commit ourselves both to creating beautiful music, art, craft, and food and to inviting others to join us.</a:t>
            </a:r>
          </a:p>
        </p:txBody>
      </p:sp>
    </p:spTree>
    <p:extLst>
      <p:ext uri="{BB962C8B-B14F-4D97-AF65-F5344CB8AC3E}">
        <p14:creationId xmlns:p14="http://schemas.microsoft.com/office/powerpoint/2010/main" val="5424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FE7AC-BCF8-4F9B-B19F-43B5F88C473B}"/>
              </a:ext>
            </a:extLst>
          </p:cNvPr>
          <p:cNvSpPr>
            <a:spLocks noGrp="1"/>
          </p:cNvSpPr>
          <p:nvPr>
            <p:ph idx="1"/>
          </p:nvPr>
        </p:nvSpPr>
        <p:spPr>
          <a:xfrm>
            <a:off x="838200" y="457200"/>
            <a:ext cx="10515600" cy="5719763"/>
          </a:xfrm>
        </p:spPr>
        <p:txBody>
          <a:bodyPr/>
          <a:lstStyle/>
          <a:p>
            <a:pPr marL="0" indent="0">
              <a:buNone/>
            </a:pPr>
            <a:r>
              <a:rPr lang="en-US" sz="4000" dirty="0"/>
              <a:t>“I believe that taking creation and new creation seriously is the way to understand and revitalize aesthetic awareness and perhaps even creativity among Christians today. Beauty matters, dare I say, almost as much as spirituality and justice.”</a:t>
            </a:r>
          </a:p>
          <a:p>
            <a:pPr marL="0" indent="0">
              <a:buNone/>
            </a:pPr>
            <a:r>
              <a:rPr lang="en-US" sz="3600" dirty="0"/>
              <a:t>N. T. Wright, </a:t>
            </a:r>
            <a:r>
              <a:rPr lang="en-US" sz="3600" i="1" dirty="0"/>
              <a:t>Surprised By Hope</a:t>
            </a:r>
            <a:endParaRPr lang="en-US" sz="3600" dirty="0"/>
          </a:p>
        </p:txBody>
      </p:sp>
    </p:spTree>
    <p:extLst>
      <p:ext uri="{BB962C8B-B14F-4D97-AF65-F5344CB8AC3E}">
        <p14:creationId xmlns:p14="http://schemas.microsoft.com/office/powerpoint/2010/main" val="34842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7F7-4206-46DA-BA85-7A2C67169DAC}"/>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171EE26D-BF4F-409D-926F-D8465273B554}"/>
              </a:ext>
            </a:extLst>
          </p:cNvPr>
          <p:cNvSpPr>
            <a:spLocks noGrp="1"/>
          </p:cNvSpPr>
          <p:nvPr>
            <p:ph idx="1"/>
          </p:nvPr>
        </p:nvSpPr>
        <p:spPr/>
        <p:txBody>
          <a:bodyPr>
            <a:normAutofit/>
          </a:bodyPr>
          <a:lstStyle/>
          <a:p>
            <a:pPr marL="0" indent="0">
              <a:buNone/>
            </a:pPr>
            <a:r>
              <a:rPr lang="en-US" sz="2800" dirty="0"/>
              <a:t>Wholeness</a:t>
            </a:r>
          </a:p>
          <a:p>
            <a:r>
              <a:rPr lang="en-US" sz="2800" dirty="0"/>
              <a:t>In Luke 7:22, Jesus responds to John the Baptists’ questioning of his identity with a set of “credentials.”</a:t>
            </a:r>
          </a:p>
          <a:p>
            <a:r>
              <a:rPr lang="en-US" sz="2800" dirty="0"/>
              <a:t>These “credentials” seem to point to </a:t>
            </a:r>
            <a:r>
              <a:rPr lang="en-US" sz="2800" i="1" dirty="0"/>
              <a:t>wholeness</a:t>
            </a:r>
            <a:r>
              <a:rPr lang="en-US" sz="2800" dirty="0"/>
              <a:t>, the healing of broken people, as evidence of God’s reign and rule.</a:t>
            </a:r>
          </a:p>
          <a:p>
            <a:r>
              <a:rPr lang="en-US" sz="2800" dirty="0"/>
              <a:t>We must seek to bring wholeness and healing in peoples’ lives: physically, emotionally, spiritually.</a:t>
            </a:r>
          </a:p>
          <a:p>
            <a:pPr lvl="1"/>
            <a:r>
              <a:rPr lang="en-US" sz="2600" dirty="0"/>
              <a:t>We should even seek </a:t>
            </a:r>
            <a:r>
              <a:rPr lang="en-US" sz="2600" i="1" dirty="0"/>
              <a:t>supernatural</a:t>
            </a:r>
            <a:r>
              <a:rPr lang="en-US" sz="2600" dirty="0"/>
              <a:t> healing to show God’s reign now!</a:t>
            </a:r>
          </a:p>
        </p:txBody>
      </p:sp>
    </p:spTree>
    <p:extLst>
      <p:ext uri="{BB962C8B-B14F-4D97-AF65-F5344CB8AC3E}">
        <p14:creationId xmlns:p14="http://schemas.microsoft.com/office/powerpoint/2010/main" val="270776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E66BD-2181-4863-9814-D7BBF9A8C441}"/>
              </a:ext>
            </a:extLst>
          </p:cNvPr>
          <p:cNvSpPr>
            <a:spLocks noGrp="1"/>
          </p:cNvSpPr>
          <p:nvPr>
            <p:ph idx="1"/>
          </p:nvPr>
        </p:nvSpPr>
        <p:spPr>
          <a:xfrm>
            <a:off x="838200" y="457200"/>
            <a:ext cx="10515600" cy="5719763"/>
          </a:xfrm>
        </p:spPr>
        <p:txBody>
          <a:bodyPr>
            <a:normAutofit/>
          </a:bodyPr>
          <a:lstStyle/>
          <a:p>
            <a:pPr marL="0" indent="0">
              <a:buNone/>
            </a:pPr>
            <a:r>
              <a:rPr lang="en-US" sz="4000" dirty="0"/>
              <a:t>“The power of the gospel lies not in the offer of a new spirituality or religious experience, not in the threat of hellfire, which can be removed only if the hearer checks this box, says this prayer, raises a hand, or whatever, but in the powerful announcement that God is God, that Jesus is Lord, that the powers of evil have been defeated, that God’s new world has begun.”</a:t>
            </a:r>
          </a:p>
        </p:txBody>
      </p:sp>
    </p:spTree>
    <p:extLst>
      <p:ext uri="{BB962C8B-B14F-4D97-AF65-F5344CB8AC3E}">
        <p14:creationId xmlns:p14="http://schemas.microsoft.com/office/powerpoint/2010/main" val="282270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6A5FD-DF1D-4541-AF15-B0D5127A06BF}"/>
              </a:ext>
            </a:extLst>
          </p:cNvPr>
          <p:cNvSpPr>
            <a:spLocks noGrp="1"/>
          </p:cNvSpPr>
          <p:nvPr>
            <p:ph idx="1"/>
          </p:nvPr>
        </p:nvSpPr>
        <p:spPr>
          <a:xfrm>
            <a:off x="838200" y="457200"/>
            <a:ext cx="10515600" cy="5719763"/>
          </a:xfrm>
        </p:spPr>
        <p:txBody>
          <a:bodyPr>
            <a:normAutofit/>
          </a:bodyPr>
          <a:lstStyle/>
          <a:p>
            <a:pPr marL="0" indent="0">
              <a:buNone/>
            </a:pPr>
            <a:r>
              <a:rPr lang="en-US" sz="3600" dirty="0"/>
              <a:t>“…if a church is working on the issues we’ve already looked at – if it’s actively involved in seeking justice in the world both globally and locally, and if it’s cheerfully celebrating God’s good creation and its rescue from corruption in art and music, and if, in addition, its own internal life gives every sign that new creation is indeed happening, generating a new type of community – then suddenly the announcement makes a lot of sense.”</a:t>
            </a:r>
          </a:p>
          <a:p>
            <a:pPr marL="0" indent="0">
              <a:buNone/>
            </a:pPr>
            <a:r>
              <a:rPr lang="en-US" sz="3200" dirty="0"/>
              <a:t>N. T. Wright</a:t>
            </a:r>
            <a:r>
              <a:rPr lang="en-US" sz="3200"/>
              <a:t>, </a:t>
            </a:r>
            <a:r>
              <a:rPr lang="en-US" sz="3200" i="1"/>
              <a:t>Surprised By Hope</a:t>
            </a:r>
            <a:endParaRPr lang="en-US" sz="3200" dirty="0"/>
          </a:p>
        </p:txBody>
      </p:sp>
    </p:spTree>
    <p:extLst>
      <p:ext uri="{BB962C8B-B14F-4D97-AF65-F5344CB8AC3E}">
        <p14:creationId xmlns:p14="http://schemas.microsoft.com/office/powerpoint/2010/main" val="34225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09D0-6E9D-4654-B397-A03E5EBA4FDF}"/>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ECC5FEE8-9052-423E-B990-8B352F374B2D}"/>
              </a:ext>
            </a:extLst>
          </p:cNvPr>
          <p:cNvSpPr>
            <a:spLocks noGrp="1"/>
          </p:cNvSpPr>
          <p:nvPr>
            <p:ph idx="1"/>
          </p:nvPr>
        </p:nvSpPr>
        <p:spPr/>
        <p:txBody>
          <a:bodyPr>
            <a:normAutofit/>
          </a:bodyPr>
          <a:lstStyle/>
          <a:p>
            <a:pPr marL="0" indent="0">
              <a:buNone/>
            </a:pPr>
            <a:r>
              <a:rPr lang="en-US" sz="2800" dirty="0"/>
              <a:t>Why Journaling?</a:t>
            </a:r>
          </a:p>
          <a:p>
            <a:r>
              <a:rPr lang="en-US" sz="2800" dirty="0"/>
              <a:t>Processing Events</a:t>
            </a:r>
          </a:p>
          <a:p>
            <a:pPr lvl="1"/>
            <a:r>
              <a:rPr lang="en-US" sz="2600" dirty="0"/>
              <a:t>Without stopping to process your day or week, you may miss the ways God has been at work.</a:t>
            </a:r>
          </a:p>
          <a:p>
            <a:r>
              <a:rPr lang="en-US" sz="2800" dirty="0"/>
              <a:t>Making Sense of God’s Work</a:t>
            </a:r>
          </a:p>
          <a:p>
            <a:pPr lvl="1"/>
            <a:r>
              <a:rPr lang="en-US" sz="2600" dirty="0"/>
              <a:t>We are all busy people, but if we don’t take time to ask where God is in the midst of it all, we may not see how God is reigning and ruling in our lives.</a:t>
            </a:r>
          </a:p>
        </p:txBody>
      </p:sp>
    </p:spTree>
    <p:extLst>
      <p:ext uri="{BB962C8B-B14F-4D97-AF65-F5344CB8AC3E}">
        <p14:creationId xmlns:p14="http://schemas.microsoft.com/office/powerpoint/2010/main" val="163753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261E-2422-4707-B63A-CE86597529B0}"/>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F7FB5C8B-0FA6-40C3-9A26-A5990FB2E35A}"/>
              </a:ext>
            </a:extLst>
          </p:cNvPr>
          <p:cNvSpPr>
            <a:spLocks noGrp="1"/>
          </p:cNvSpPr>
          <p:nvPr>
            <p:ph idx="1"/>
          </p:nvPr>
        </p:nvSpPr>
        <p:spPr>
          <a:xfrm>
            <a:off x="838200" y="1600200"/>
            <a:ext cx="10515600" cy="4892673"/>
          </a:xfrm>
        </p:spPr>
        <p:txBody>
          <a:bodyPr>
            <a:normAutofit/>
          </a:bodyPr>
          <a:lstStyle/>
          <a:p>
            <a:pPr marL="0" indent="0">
              <a:buNone/>
            </a:pPr>
            <a:r>
              <a:rPr lang="en-US" sz="2800" dirty="0"/>
              <a:t>Why Journaling?</a:t>
            </a:r>
          </a:p>
          <a:p>
            <a:r>
              <a:rPr lang="en-US" sz="2800" dirty="0"/>
              <a:t>Keeping a Record of Insights</a:t>
            </a:r>
          </a:p>
          <a:p>
            <a:pPr lvl="1"/>
            <a:r>
              <a:rPr lang="en-US" sz="2600" dirty="0"/>
              <a:t>Being able to look back through entries will help you see patterns of God’s work and give you a deeper understanding of God’s reign in your life.</a:t>
            </a:r>
          </a:p>
          <a:p>
            <a:r>
              <a:rPr lang="en-US" sz="2800" dirty="0"/>
              <a:t>Asking Important Questions</a:t>
            </a:r>
          </a:p>
          <a:p>
            <a:pPr lvl="1"/>
            <a:r>
              <a:rPr lang="en-US" sz="2600" dirty="0"/>
              <a:t>We can ask God where he was in our entries. The more we ask questions, the better they will get, and the better our questions get, the better our answers become.</a:t>
            </a:r>
          </a:p>
          <a:p>
            <a:pPr lvl="1"/>
            <a:r>
              <a:rPr lang="en-US" sz="2600" dirty="0"/>
              <a:t>Feel free to express your feelings, doubts, and uncertainties!</a:t>
            </a:r>
          </a:p>
        </p:txBody>
      </p:sp>
    </p:spTree>
    <p:extLst>
      <p:ext uri="{BB962C8B-B14F-4D97-AF65-F5344CB8AC3E}">
        <p14:creationId xmlns:p14="http://schemas.microsoft.com/office/powerpoint/2010/main" val="15818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9822-93C2-4EAD-8005-7B2C882DB397}"/>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A1FBE396-E61E-4160-B789-201FD1D59AF0}"/>
              </a:ext>
            </a:extLst>
          </p:cNvPr>
          <p:cNvSpPr>
            <a:spLocks noGrp="1"/>
          </p:cNvSpPr>
          <p:nvPr>
            <p:ph idx="1"/>
          </p:nvPr>
        </p:nvSpPr>
        <p:spPr>
          <a:xfrm>
            <a:off x="838200" y="1825624"/>
            <a:ext cx="10515600" cy="4498975"/>
          </a:xfrm>
        </p:spPr>
        <p:txBody>
          <a:bodyPr>
            <a:normAutofit/>
          </a:bodyPr>
          <a:lstStyle/>
          <a:p>
            <a:pPr marL="0" indent="0">
              <a:buNone/>
            </a:pPr>
            <a:r>
              <a:rPr lang="en-US" sz="2800" dirty="0"/>
              <a:t>Why Journaling?</a:t>
            </a:r>
          </a:p>
          <a:p>
            <a:r>
              <a:rPr lang="en-US" sz="2800" dirty="0"/>
              <a:t>Identifying Ourselves Differently</a:t>
            </a:r>
          </a:p>
          <a:p>
            <a:pPr lvl="1"/>
            <a:r>
              <a:rPr lang="en-US" sz="2600" dirty="0"/>
              <a:t>As you journal and record all the ways you are mirroring God’s work in the world, it will begin to shape the way you think about yourself. </a:t>
            </a:r>
          </a:p>
          <a:p>
            <a:pPr lvl="1"/>
            <a:r>
              <a:rPr lang="en-US" sz="2600" dirty="0"/>
              <a:t>You will eventually begin to see yourself as a “sent one” – an everyday missionary. </a:t>
            </a:r>
          </a:p>
          <a:p>
            <a:pPr lvl="1"/>
            <a:r>
              <a:rPr lang="en-US" sz="2600" dirty="0"/>
              <a:t>Not only that, but you will be even more aware of how God is working in and around you. You will identify yourself as one under the reign and rule of our sovereign God.</a:t>
            </a:r>
          </a:p>
        </p:txBody>
      </p:sp>
    </p:spTree>
    <p:extLst>
      <p:ext uri="{BB962C8B-B14F-4D97-AF65-F5344CB8AC3E}">
        <p14:creationId xmlns:p14="http://schemas.microsoft.com/office/powerpoint/2010/main" val="24649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CE04A-BC17-43F6-B434-29883E0306C1}"/>
              </a:ext>
            </a:extLst>
          </p:cNvPr>
          <p:cNvSpPr>
            <a:spLocks noGrp="1"/>
          </p:cNvSpPr>
          <p:nvPr>
            <p:ph idx="1"/>
          </p:nvPr>
        </p:nvSpPr>
        <p:spPr>
          <a:xfrm>
            <a:off x="838200" y="609600"/>
            <a:ext cx="10515600" cy="5567363"/>
          </a:xfrm>
        </p:spPr>
        <p:txBody>
          <a:bodyPr/>
          <a:lstStyle/>
          <a:p>
            <a:pPr marL="0" indent="0">
              <a:buNone/>
            </a:pPr>
            <a:r>
              <a:rPr lang="en-US" sz="5400" dirty="0"/>
              <a:t>“What our mind is thinking and our heart is feeling becomes tangible: ink on paper.”</a:t>
            </a:r>
          </a:p>
          <a:p>
            <a:pPr marL="0" indent="0">
              <a:buNone/>
            </a:pPr>
            <a:r>
              <a:rPr lang="en-US" sz="4000" dirty="0"/>
              <a:t>Anne Broyles</a:t>
            </a:r>
          </a:p>
        </p:txBody>
      </p:sp>
    </p:spTree>
    <p:extLst>
      <p:ext uri="{BB962C8B-B14F-4D97-AF65-F5344CB8AC3E}">
        <p14:creationId xmlns:p14="http://schemas.microsoft.com/office/powerpoint/2010/main" val="52252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6C8-F72E-46DE-BD7B-FB6E5FA1094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43D84E7-C2F6-43B5-92F6-0B4BB7EAA610}"/>
              </a:ext>
            </a:extLst>
          </p:cNvPr>
          <p:cNvSpPr>
            <a:spLocks noGrp="1"/>
          </p:cNvSpPr>
          <p:nvPr>
            <p:ph idx="1"/>
          </p:nvPr>
        </p:nvSpPr>
        <p:spPr>
          <a:xfrm>
            <a:off x="838200" y="1676400"/>
            <a:ext cx="10515600" cy="4816473"/>
          </a:xfrm>
        </p:spPr>
        <p:txBody>
          <a:bodyPr>
            <a:normAutofit/>
          </a:bodyPr>
          <a:lstStyle/>
          <a:p>
            <a:r>
              <a:rPr lang="en-US" sz="2800" dirty="0"/>
              <a:t>Recap:</a:t>
            </a:r>
          </a:p>
          <a:p>
            <a:pPr lvl="1"/>
            <a:r>
              <a:rPr lang="en-US" sz="2600" dirty="0"/>
              <a:t>I will bless 3 people this week, 1 of whom is not a member of my church.</a:t>
            </a:r>
          </a:p>
          <a:p>
            <a:pPr lvl="1"/>
            <a:r>
              <a:rPr lang="en-US" sz="2600" dirty="0"/>
              <a:t>I will eat with 3 people this week, 1 of whom is not a member of my church.</a:t>
            </a:r>
          </a:p>
          <a:p>
            <a:pPr lvl="1"/>
            <a:r>
              <a:rPr lang="en-US" sz="2600" dirty="0"/>
              <a:t>I will spend at least one period of the week listening for the Spirit’s voice.</a:t>
            </a:r>
          </a:p>
          <a:p>
            <a:pPr lvl="1"/>
            <a:r>
              <a:rPr lang="en-US" sz="2600" dirty="0"/>
              <a:t>I will spend at least one period of the week learning Christ.</a:t>
            </a:r>
          </a:p>
          <a:p>
            <a:r>
              <a:rPr lang="en-US" sz="2800" dirty="0"/>
              <a:t>Does anyone want to share how they listened or learned this past week?</a:t>
            </a:r>
          </a:p>
        </p:txBody>
      </p:sp>
    </p:spTree>
    <p:extLst>
      <p:ext uri="{BB962C8B-B14F-4D97-AF65-F5344CB8AC3E}">
        <p14:creationId xmlns:p14="http://schemas.microsoft.com/office/powerpoint/2010/main" val="40604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6F43-2956-46C9-9307-FF99DF176801}"/>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8ABA4997-4543-4F93-A4A4-8F2BDB7B6462}"/>
              </a:ext>
            </a:extLst>
          </p:cNvPr>
          <p:cNvSpPr>
            <a:spLocks noGrp="1"/>
          </p:cNvSpPr>
          <p:nvPr>
            <p:ph idx="1"/>
          </p:nvPr>
        </p:nvSpPr>
        <p:spPr>
          <a:xfrm>
            <a:off x="838200" y="1825624"/>
            <a:ext cx="10515600" cy="4498975"/>
          </a:xfrm>
        </p:spPr>
        <p:txBody>
          <a:bodyPr>
            <a:normAutofit lnSpcReduction="10000"/>
          </a:bodyPr>
          <a:lstStyle/>
          <a:p>
            <a:r>
              <a:rPr lang="en-US" sz="2800" dirty="0"/>
              <a:t>This habit is more than just recording your thoughts.</a:t>
            </a:r>
          </a:p>
          <a:p>
            <a:r>
              <a:rPr lang="en-US" sz="2800" dirty="0"/>
              <a:t>You should identify ways that you are mirroring God’s work of justice, reconciliation, beauty and wholeness in the world, and more!</a:t>
            </a:r>
          </a:p>
          <a:p>
            <a:pPr lvl="1"/>
            <a:r>
              <a:rPr lang="en-US" sz="2600" dirty="0"/>
              <a:t>This should be more than just “I shared Christ with someone today” or “I treated someone kindly today.”</a:t>
            </a:r>
          </a:p>
          <a:p>
            <a:pPr lvl="1"/>
            <a:r>
              <a:rPr lang="en-US" sz="2600" dirty="0"/>
              <a:t>It should be a way for you to sort through the ways that you are operating as God’s ambassador in your world.</a:t>
            </a:r>
          </a:p>
          <a:p>
            <a:r>
              <a:rPr lang="en-US" sz="2800" dirty="0"/>
              <a:t>We are all sent to alert others of God’s reign and rule. Let’s build this habit so that we can grow as missionaries.</a:t>
            </a:r>
          </a:p>
        </p:txBody>
      </p:sp>
    </p:spTree>
    <p:extLst>
      <p:ext uri="{BB962C8B-B14F-4D97-AF65-F5344CB8AC3E}">
        <p14:creationId xmlns:p14="http://schemas.microsoft.com/office/powerpoint/2010/main" val="265650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3A67-4637-4419-84CE-506F24BD1B37}"/>
              </a:ext>
            </a:extLst>
          </p:cNvPr>
          <p:cNvSpPr>
            <a:spLocks noGrp="1"/>
          </p:cNvSpPr>
          <p:nvPr>
            <p:ph type="title"/>
          </p:nvPr>
        </p:nvSpPr>
        <p:spPr>
          <a:xfrm>
            <a:off x="841248" y="3429001"/>
            <a:ext cx="9601200" cy="1295400"/>
          </a:xfrm>
        </p:spPr>
        <p:txBody>
          <a:bodyPr/>
          <a:lstStyle/>
          <a:p>
            <a:r>
              <a:rPr lang="en-US" dirty="0"/>
              <a:t>DNA</a:t>
            </a:r>
          </a:p>
        </p:txBody>
      </p:sp>
      <p:sp>
        <p:nvSpPr>
          <p:cNvPr id="3" name="Text Placeholder 2">
            <a:extLst>
              <a:ext uri="{FF2B5EF4-FFF2-40B4-BE49-F238E27FC236}">
                <a16:creationId xmlns:a16="http://schemas.microsoft.com/office/drawing/2014/main" id="{AE487103-8822-406B-98DB-072267A69F0C}"/>
              </a:ext>
            </a:extLst>
          </p:cNvPr>
          <p:cNvSpPr>
            <a:spLocks noGrp="1"/>
          </p:cNvSpPr>
          <p:nvPr>
            <p:ph type="body" idx="1"/>
          </p:nvPr>
        </p:nvSpPr>
        <p:spPr>
          <a:xfrm>
            <a:off x="841248" y="4876800"/>
            <a:ext cx="9601200" cy="938784"/>
          </a:xfrm>
        </p:spPr>
        <p:txBody>
          <a:bodyPr>
            <a:normAutofit/>
          </a:bodyPr>
          <a:lstStyle/>
          <a:p>
            <a:r>
              <a:rPr lang="en-US" sz="3200" dirty="0"/>
              <a:t>Discipleship, Nurture, and Accountability</a:t>
            </a:r>
          </a:p>
        </p:txBody>
      </p:sp>
    </p:spTree>
    <p:extLst>
      <p:ext uri="{BB962C8B-B14F-4D97-AF65-F5344CB8AC3E}">
        <p14:creationId xmlns:p14="http://schemas.microsoft.com/office/powerpoint/2010/main" val="108761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7346-8BB7-4AAE-8132-7181FF55C8C0}"/>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F1479D49-0487-4C3D-9732-F32738E15CB2}"/>
              </a:ext>
            </a:extLst>
          </p:cNvPr>
          <p:cNvSpPr>
            <a:spLocks noGrp="1"/>
          </p:cNvSpPr>
          <p:nvPr>
            <p:ph idx="1"/>
          </p:nvPr>
        </p:nvSpPr>
        <p:spPr/>
        <p:txBody>
          <a:bodyPr>
            <a:normAutofit/>
          </a:bodyPr>
          <a:lstStyle/>
          <a:p>
            <a:r>
              <a:rPr lang="en-US" sz="2800" dirty="0"/>
              <a:t>It should be obvious at this point that this is not just a one-off program. These should become habits!</a:t>
            </a:r>
          </a:p>
          <a:p>
            <a:r>
              <a:rPr lang="en-US" sz="2800" dirty="0"/>
              <a:t>Missional effectiveness grows exponentially the longer we embrace these habits and the deeper we go with them.</a:t>
            </a:r>
          </a:p>
          <a:p>
            <a:r>
              <a:rPr lang="en-US" sz="2800" dirty="0"/>
              <a:t>But how long does it take to form a habit?</a:t>
            </a:r>
          </a:p>
          <a:p>
            <a:pPr lvl="1"/>
            <a:r>
              <a:rPr lang="en-US" sz="2600" dirty="0"/>
              <a:t>One study showed that even simple health-related habits take an average 66 days to form.</a:t>
            </a:r>
          </a:p>
          <a:p>
            <a:pPr lvl="1"/>
            <a:r>
              <a:rPr lang="en-US" sz="2600" dirty="0"/>
              <a:t>The BELLS habits will be much harder to form in our lives than this!</a:t>
            </a:r>
          </a:p>
        </p:txBody>
      </p:sp>
    </p:spTree>
    <p:extLst>
      <p:ext uri="{BB962C8B-B14F-4D97-AF65-F5344CB8AC3E}">
        <p14:creationId xmlns:p14="http://schemas.microsoft.com/office/powerpoint/2010/main" val="39890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5D17-FFFC-45F7-BD7C-E43314B83F89}"/>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C3BD7E59-1414-4053-9E91-104D9CB1667E}"/>
              </a:ext>
            </a:extLst>
          </p:cNvPr>
          <p:cNvSpPr>
            <a:spLocks noGrp="1"/>
          </p:cNvSpPr>
          <p:nvPr>
            <p:ph idx="1"/>
          </p:nvPr>
        </p:nvSpPr>
        <p:spPr/>
        <p:txBody>
          <a:bodyPr>
            <a:normAutofit/>
          </a:bodyPr>
          <a:lstStyle/>
          <a:p>
            <a:r>
              <a:rPr lang="en-US" sz="2800" dirty="0"/>
              <a:t>We need a system of accountability to help with forming these crucial missional habits and keeping the going over a long period of time.</a:t>
            </a:r>
          </a:p>
          <a:p>
            <a:r>
              <a:rPr lang="en-US" sz="2800" dirty="0"/>
              <a:t>Michael Frost suggests building a </a:t>
            </a:r>
            <a:r>
              <a:rPr lang="en-US" sz="2800" dirty="0" err="1"/>
              <a:t>microgroup</a:t>
            </a:r>
            <a:r>
              <a:rPr lang="en-US" sz="2800" dirty="0"/>
              <a:t> of three people for accountability that will meet weekly.</a:t>
            </a:r>
          </a:p>
          <a:p>
            <a:pPr lvl="1"/>
            <a:r>
              <a:rPr lang="en-US" sz="2600" dirty="0"/>
              <a:t>You can make that a little bigger or even smaller if you like.</a:t>
            </a:r>
          </a:p>
          <a:p>
            <a:r>
              <a:rPr lang="en-US" sz="2800" dirty="0"/>
              <a:t>He calls these groups DNAs (Discipleship, Nurture, Accountability)</a:t>
            </a:r>
          </a:p>
        </p:txBody>
      </p:sp>
    </p:spTree>
    <p:extLst>
      <p:ext uri="{BB962C8B-B14F-4D97-AF65-F5344CB8AC3E}">
        <p14:creationId xmlns:p14="http://schemas.microsoft.com/office/powerpoint/2010/main" val="30572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EF9C-395A-4F6C-8235-4B9D278EE4E5}"/>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F13DA552-D31C-4AFB-854F-08E8964C44DF}"/>
              </a:ext>
            </a:extLst>
          </p:cNvPr>
          <p:cNvSpPr>
            <a:spLocks noGrp="1"/>
          </p:cNvSpPr>
          <p:nvPr>
            <p:ph idx="1"/>
          </p:nvPr>
        </p:nvSpPr>
        <p:spPr/>
        <p:txBody>
          <a:bodyPr>
            <a:normAutofit/>
          </a:bodyPr>
          <a:lstStyle/>
          <a:p>
            <a:r>
              <a:rPr lang="en-US" sz="2800" dirty="0"/>
              <a:t>DNA groups should ask and answer a series of accountability questions, preferably built around the 5 habits.</a:t>
            </a:r>
          </a:p>
          <a:p>
            <a:r>
              <a:rPr lang="en-US" sz="2800" dirty="0"/>
              <a:t>The hope is that each member might not only report on whether they completed the habits that week but also begin to allow themselves to be shaped as missionaries by those habits.</a:t>
            </a:r>
          </a:p>
          <a:p>
            <a:r>
              <a:rPr lang="en-US" sz="2800" dirty="0"/>
              <a:t>There are three goals to DNA groups…</a:t>
            </a:r>
          </a:p>
        </p:txBody>
      </p:sp>
    </p:spTree>
    <p:extLst>
      <p:ext uri="{BB962C8B-B14F-4D97-AF65-F5344CB8AC3E}">
        <p14:creationId xmlns:p14="http://schemas.microsoft.com/office/powerpoint/2010/main" val="426923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85AD-921A-4C6B-B5E6-50A762E143C7}"/>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CA9B979E-C2DC-42A3-A067-2FF1DECB7D30}"/>
              </a:ext>
            </a:extLst>
          </p:cNvPr>
          <p:cNvSpPr>
            <a:spLocks noGrp="1"/>
          </p:cNvSpPr>
          <p:nvPr>
            <p:ph idx="1"/>
          </p:nvPr>
        </p:nvSpPr>
        <p:spPr/>
        <p:txBody>
          <a:bodyPr>
            <a:normAutofit lnSpcReduction="10000"/>
          </a:bodyPr>
          <a:lstStyle/>
          <a:p>
            <a:pPr marL="0" indent="0">
              <a:buNone/>
            </a:pPr>
            <a:r>
              <a:rPr lang="en-US" sz="2800" dirty="0"/>
              <a:t>Discipleship</a:t>
            </a:r>
          </a:p>
          <a:p>
            <a:r>
              <a:rPr lang="en-US" sz="2800" dirty="0"/>
              <a:t>By asking each other what questions, issues, or learning were stimulated by the 5 habits, your group can help you process your responses and move forward with greater insight and confidence.</a:t>
            </a:r>
          </a:p>
          <a:p>
            <a:r>
              <a:rPr lang="en-US" sz="2800" dirty="0"/>
              <a:t>Don’t be afraid to bring up your issues. This will create opportunity for you all to grow.</a:t>
            </a:r>
          </a:p>
          <a:p>
            <a:r>
              <a:rPr lang="en-US" sz="2800" dirty="0"/>
              <a:t>As you share, you will be teaching and learning from one another, discipling one other based on your missional experiences.</a:t>
            </a:r>
          </a:p>
        </p:txBody>
      </p:sp>
    </p:spTree>
    <p:extLst>
      <p:ext uri="{BB962C8B-B14F-4D97-AF65-F5344CB8AC3E}">
        <p14:creationId xmlns:p14="http://schemas.microsoft.com/office/powerpoint/2010/main" val="38729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0DA6-0B60-4219-A51E-B54C910CA6C4}"/>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3CB0DC24-7657-43CC-AEFA-B87FA654F615}"/>
              </a:ext>
            </a:extLst>
          </p:cNvPr>
          <p:cNvSpPr>
            <a:spLocks noGrp="1"/>
          </p:cNvSpPr>
          <p:nvPr>
            <p:ph idx="1"/>
          </p:nvPr>
        </p:nvSpPr>
        <p:spPr/>
        <p:txBody>
          <a:bodyPr>
            <a:normAutofit/>
          </a:bodyPr>
          <a:lstStyle/>
          <a:p>
            <a:pPr marL="0" indent="0">
              <a:buNone/>
            </a:pPr>
            <a:r>
              <a:rPr lang="en-US" sz="2800" dirty="0"/>
              <a:t>Nurture</a:t>
            </a:r>
          </a:p>
          <a:p>
            <a:r>
              <a:rPr lang="en-US" sz="2800" dirty="0"/>
              <a:t>Don’t be afraid to share your shortcomings with your group!</a:t>
            </a:r>
          </a:p>
          <a:p>
            <a:r>
              <a:rPr lang="en-US" sz="2800" dirty="0"/>
              <a:t>These groups are to beat you down when you fall short.</a:t>
            </a:r>
          </a:p>
          <a:p>
            <a:r>
              <a:rPr lang="en-US" sz="2800" dirty="0"/>
              <a:t>You are there to encourage and support each other and to help each other grow, even when things are overwhelming.</a:t>
            </a:r>
          </a:p>
        </p:txBody>
      </p:sp>
    </p:spTree>
    <p:extLst>
      <p:ext uri="{BB962C8B-B14F-4D97-AF65-F5344CB8AC3E}">
        <p14:creationId xmlns:p14="http://schemas.microsoft.com/office/powerpoint/2010/main" val="18302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3948-F341-4384-8A15-75BFB43BD3B6}"/>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4B179714-1CA7-43A3-82D2-4F6A921613D2}"/>
              </a:ext>
            </a:extLst>
          </p:cNvPr>
          <p:cNvSpPr>
            <a:spLocks noGrp="1"/>
          </p:cNvSpPr>
          <p:nvPr>
            <p:ph idx="1"/>
          </p:nvPr>
        </p:nvSpPr>
        <p:spPr/>
        <p:txBody>
          <a:bodyPr>
            <a:normAutofit lnSpcReduction="10000"/>
          </a:bodyPr>
          <a:lstStyle/>
          <a:p>
            <a:pPr marL="0" indent="0">
              <a:buNone/>
            </a:pPr>
            <a:r>
              <a:rPr lang="en-US" sz="2800" dirty="0"/>
              <a:t>Accountability</a:t>
            </a:r>
          </a:p>
          <a:p>
            <a:r>
              <a:rPr lang="en-US" sz="2800" dirty="0"/>
              <a:t>But if you didn’t fulfill the habits that week because of fear or laziness, your group is there to provide accountability.</a:t>
            </a:r>
          </a:p>
          <a:p>
            <a:r>
              <a:rPr lang="en-US" sz="2800" dirty="0"/>
              <a:t>You should hold each other to the commitments you have made.</a:t>
            </a:r>
          </a:p>
          <a:p>
            <a:endParaRPr lang="en-US" sz="2800" dirty="0"/>
          </a:p>
          <a:p>
            <a:r>
              <a:rPr lang="en-US" sz="2800" dirty="0"/>
              <a:t>The discipleship, nurturing, and accountability built into DNA groups will help you stay at forming these missional habits in your life.</a:t>
            </a:r>
          </a:p>
        </p:txBody>
      </p:sp>
    </p:spTree>
    <p:extLst>
      <p:ext uri="{BB962C8B-B14F-4D97-AF65-F5344CB8AC3E}">
        <p14:creationId xmlns:p14="http://schemas.microsoft.com/office/powerpoint/2010/main" val="9546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5230-73B0-4F72-BE9F-CE7D8CF63F6E}"/>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0ED8CC25-93EE-4D15-8A83-A7CD3F889C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664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EA8-BD93-4CAF-8B53-498F5F2AEA5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211AD94-EDF1-411A-8A8F-01C11E0E7620}"/>
              </a:ext>
            </a:extLst>
          </p:cNvPr>
          <p:cNvSpPr>
            <a:spLocks noGrp="1"/>
          </p:cNvSpPr>
          <p:nvPr>
            <p:ph idx="1"/>
          </p:nvPr>
        </p:nvSpPr>
        <p:spPr/>
        <p:txBody>
          <a:bodyPr>
            <a:normAutofit/>
          </a:bodyPr>
          <a:lstStyle/>
          <a:p>
            <a:r>
              <a:rPr lang="en-US" sz="2800" dirty="0"/>
              <a:t>Remember! these habits aren’t distasteful or unpleasant.</a:t>
            </a:r>
          </a:p>
          <a:p>
            <a:r>
              <a:rPr lang="en-US" sz="2800" dirty="0"/>
              <a:t>Blessing people is personally satisfying.</a:t>
            </a:r>
          </a:p>
          <a:p>
            <a:r>
              <a:rPr lang="en-US" sz="2800" dirty="0"/>
              <a:t>Eating with others is fun.</a:t>
            </a:r>
          </a:p>
          <a:p>
            <a:r>
              <a:rPr lang="en-US" sz="2800" dirty="0"/>
              <a:t>Listening to the Spirit and learning about Jesus is spiritually enriching.</a:t>
            </a:r>
          </a:p>
          <a:p>
            <a:r>
              <a:rPr lang="en-US" sz="2800" dirty="0"/>
              <a:t>Journaling the various ways you alert others to the reign of God is encouraging.</a:t>
            </a:r>
          </a:p>
          <a:p>
            <a:r>
              <a:rPr lang="en-US" sz="2800" dirty="0"/>
              <a:t>You can do this!</a:t>
            </a:r>
          </a:p>
        </p:txBody>
      </p:sp>
    </p:spTree>
    <p:extLst>
      <p:ext uri="{BB962C8B-B14F-4D97-AF65-F5344CB8AC3E}">
        <p14:creationId xmlns:p14="http://schemas.microsoft.com/office/powerpoint/2010/main" val="44983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1BA8-DD20-4CA9-9D54-8444847F5E88}"/>
              </a:ext>
            </a:extLst>
          </p:cNvPr>
          <p:cNvSpPr>
            <a:spLocks noGrp="1"/>
          </p:cNvSpPr>
          <p:nvPr>
            <p:ph type="title"/>
          </p:nvPr>
        </p:nvSpPr>
        <p:spPr>
          <a:xfrm>
            <a:off x="841248" y="3429001"/>
            <a:ext cx="9601200" cy="1219200"/>
          </a:xfrm>
        </p:spPr>
        <p:txBody>
          <a:bodyPr/>
          <a:lstStyle/>
          <a:p>
            <a:r>
              <a:rPr lang="en-US" dirty="0"/>
              <a:t>SENT</a:t>
            </a:r>
          </a:p>
        </p:txBody>
      </p:sp>
      <p:sp>
        <p:nvSpPr>
          <p:cNvPr id="3" name="Text Placeholder 2">
            <a:extLst>
              <a:ext uri="{FF2B5EF4-FFF2-40B4-BE49-F238E27FC236}">
                <a16:creationId xmlns:a16="http://schemas.microsoft.com/office/drawing/2014/main" id="{A56929A2-8546-4040-A07E-15A3A0AAB606}"/>
              </a:ext>
            </a:extLst>
          </p:cNvPr>
          <p:cNvSpPr>
            <a:spLocks noGrp="1"/>
          </p:cNvSpPr>
          <p:nvPr>
            <p:ph type="body" idx="1"/>
          </p:nvPr>
        </p:nvSpPr>
        <p:spPr>
          <a:xfrm>
            <a:off x="841248" y="4800600"/>
            <a:ext cx="9601200" cy="1014984"/>
          </a:xfrm>
        </p:spPr>
        <p:txBody>
          <a:bodyPr>
            <a:normAutofit/>
          </a:bodyPr>
          <a:lstStyle/>
          <a:p>
            <a:r>
              <a:rPr lang="en-US" sz="2800" dirty="0"/>
              <a:t>I will journal throughout the week all the ways I alerted others to the universal reign of God through Christ.</a:t>
            </a:r>
          </a:p>
        </p:txBody>
      </p:sp>
    </p:spTree>
    <p:extLst>
      <p:ext uri="{BB962C8B-B14F-4D97-AF65-F5344CB8AC3E}">
        <p14:creationId xmlns:p14="http://schemas.microsoft.com/office/powerpoint/2010/main" val="29705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10F7-492A-4572-A443-EDDBE107156E}"/>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E1B5994B-6A7E-43D8-BFBE-0FF5AB5433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52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185C-2AA8-441D-A87B-7285DFA98132}"/>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B125FDB5-F856-4820-96F0-DC6F5913C1BE}"/>
              </a:ext>
            </a:extLst>
          </p:cNvPr>
          <p:cNvSpPr>
            <a:spLocks noGrp="1"/>
          </p:cNvSpPr>
          <p:nvPr>
            <p:ph idx="1"/>
          </p:nvPr>
        </p:nvSpPr>
        <p:spPr>
          <a:xfrm>
            <a:off x="838200" y="1825624"/>
            <a:ext cx="10515600" cy="4667249"/>
          </a:xfrm>
        </p:spPr>
        <p:txBody>
          <a:bodyPr>
            <a:normAutofit lnSpcReduction="10000"/>
          </a:bodyPr>
          <a:lstStyle/>
          <a:p>
            <a:r>
              <a:rPr lang="en-US" sz="2800" dirty="0"/>
              <a:t>With this habit we will work on identifying ourselves as missionaries – sent ones.</a:t>
            </a:r>
          </a:p>
          <a:p>
            <a:r>
              <a:rPr lang="en-US" sz="2800" dirty="0"/>
              <a:t>While every believer is not a gifted evangelist, we must all take seriously the calling to alert others to God’s reign and rule.</a:t>
            </a:r>
          </a:p>
          <a:p>
            <a:r>
              <a:rPr lang="en-US" sz="2800" dirty="0"/>
              <a:t>Think of your life as a teaser trailer for an upcoming film.</a:t>
            </a:r>
          </a:p>
          <a:p>
            <a:pPr lvl="1"/>
            <a:r>
              <a:rPr lang="en-US" sz="2600" dirty="0"/>
              <a:t>As we live as missionaries, people should get an idea of what God’s kingdom will look like.</a:t>
            </a:r>
          </a:p>
          <a:p>
            <a:r>
              <a:rPr lang="en-US" sz="2800" dirty="0"/>
              <a:t>So, what does it look like? How do we alert others to God’s reign?</a:t>
            </a:r>
          </a:p>
        </p:txBody>
      </p:sp>
    </p:spTree>
    <p:extLst>
      <p:ext uri="{BB962C8B-B14F-4D97-AF65-F5344CB8AC3E}">
        <p14:creationId xmlns:p14="http://schemas.microsoft.com/office/powerpoint/2010/main" val="37334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D2108-2449-40AF-9114-D1ECC821D1B3}"/>
              </a:ext>
            </a:extLst>
          </p:cNvPr>
          <p:cNvSpPr>
            <a:spLocks noGrp="1"/>
          </p:cNvSpPr>
          <p:nvPr>
            <p:ph idx="1"/>
          </p:nvPr>
        </p:nvSpPr>
        <p:spPr>
          <a:xfrm>
            <a:off x="838200" y="457200"/>
            <a:ext cx="10515600" cy="5719763"/>
          </a:xfrm>
        </p:spPr>
        <p:txBody>
          <a:bodyPr/>
          <a:lstStyle/>
          <a:p>
            <a:pPr marL="0" indent="0">
              <a:buNone/>
            </a:pPr>
            <a:r>
              <a:rPr lang="en-US" sz="4400" dirty="0"/>
              <a:t>“God builds God’s kingdom. But God ordered his world in such a way that his own work within that world takes place not least through one of his creatures in particular, namely, the human beings who reflect his image.”</a:t>
            </a:r>
          </a:p>
          <a:p>
            <a:pPr marL="0" indent="0">
              <a:buNone/>
            </a:pPr>
            <a:r>
              <a:rPr lang="en-US" sz="4000" dirty="0"/>
              <a:t>N. T. Wright, </a:t>
            </a:r>
            <a:r>
              <a:rPr lang="en-US" sz="4000" i="1" dirty="0"/>
              <a:t>Surprised By Hope</a:t>
            </a:r>
            <a:endParaRPr lang="en-US" sz="4000" dirty="0"/>
          </a:p>
        </p:txBody>
      </p:sp>
    </p:spTree>
    <p:extLst>
      <p:ext uri="{BB962C8B-B14F-4D97-AF65-F5344CB8AC3E}">
        <p14:creationId xmlns:p14="http://schemas.microsoft.com/office/powerpoint/2010/main" val="5994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ADF0-D381-4DE6-B5A1-830CC17A95D7}"/>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46FFBDC4-E5F1-44C4-A74F-A31550D6CF4D}"/>
              </a:ext>
            </a:extLst>
          </p:cNvPr>
          <p:cNvSpPr>
            <a:spLocks noGrp="1"/>
          </p:cNvSpPr>
          <p:nvPr>
            <p:ph idx="1"/>
          </p:nvPr>
        </p:nvSpPr>
        <p:spPr/>
        <p:txBody>
          <a:bodyPr>
            <a:normAutofit/>
          </a:bodyPr>
          <a:lstStyle/>
          <a:p>
            <a:pPr marL="0" indent="0">
              <a:buNone/>
            </a:pPr>
            <a:r>
              <a:rPr lang="en-US" sz="2800" dirty="0"/>
              <a:t>Reconciliation</a:t>
            </a:r>
          </a:p>
          <a:p>
            <a:r>
              <a:rPr lang="en-US" sz="2800" dirty="0"/>
              <a:t>Since reconciliation between God and humankind is at the heart of Christ’s work on the cross, it makes sense that it should be a core expression of God’s reign and rule.</a:t>
            </a:r>
          </a:p>
          <a:p>
            <a:r>
              <a:rPr lang="en-US" sz="2800" dirty="0"/>
              <a:t>We reconcile by…</a:t>
            </a:r>
          </a:p>
          <a:p>
            <a:pPr lvl="1"/>
            <a:r>
              <a:rPr lang="en-US" sz="2600" dirty="0"/>
              <a:t>Announcing it! (champion it, describe it, explain it, advocate for it)</a:t>
            </a:r>
          </a:p>
          <a:p>
            <a:pPr lvl="1"/>
            <a:r>
              <a:rPr lang="en-US" sz="2600" dirty="0"/>
              <a:t>Demonstrating it! (be reconciled to others, broker reconciliation among others)</a:t>
            </a:r>
          </a:p>
        </p:txBody>
      </p:sp>
    </p:spTree>
    <p:extLst>
      <p:ext uri="{BB962C8B-B14F-4D97-AF65-F5344CB8AC3E}">
        <p14:creationId xmlns:p14="http://schemas.microsoft.com/office/powerpoint/2010/main" val="13987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7E8E-ACF1-47C2-9A05-70A1C68AD164}"/>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882E9B04-0204-415D-807C-41B49DCCE07E}"/>
              </a:ext>
            </a:extLst>
          </p:cNvPr>
          <p:cNvSpPr>
            <a:spLocks noGrp="1"/>
          </p:cNvSpPr>
          <p:nvPr>
            <p:ph idx="1"/>
          </p:nvPr>
        </p:nvSpPr>
        <p:spPr/>
        <p:txBody>
          <a:bodyPr>
            <a:normAutofit/>
          </a:bodyPr>
          <a:lstStyle/>
          <a:p>
            <a:pPr marL="0" indent="0">
              <a:buNone/>
            </a:pPr>
            <a:r>
              <a:rPr lang="en-US" sz="2800" dirty="0"/>
              <a:t>Justice</a:t>
            </a:r>
          </a:p>
          <a:p>
            <a:r>
              <a:rPr lang="en-US" sz="2800" dirty="0"/>
              <a:t>Justice has been part of the Christian life from the beginning: we defend and uphold the dignity and well-being of all persons, especially the poor and powerless.</a:t>
            </a:r>
          </a:p>
          <a:p>
            <a:r>
              <a:rPr lang="en-US" sz="2800" dirty="0"/>
              <a:t>There are many ways to fight for justice.</a:t>
            </a:r>
          </a:p>
          <a:p>
            <a:pPr lvl="1"/>
            <a:r>
              <a:rPr lang="en-US" sz="2600" dirty="0"/>
              <a:t>Can you name a few?</a:t>
            </a:r>
          </a:p>
        </p:txBody>
      </p:sp>
    </p:spTree>
    <p:extLst>
      <p:ext uri="{BB962C8B-B14F-4D97-AF65-F5344CB8AC3E}">
        <p14:creationId xmlns:p14="http://schemas.microsoft.com/office/powerpoint/2010/main" val="392913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C1386-0C36-49BE-8FFF-159B49E9F96F}"/>
              </a:ext>
            </a:extLst>
          </p:cNvPr>
          <p:cNvSpPr>
            <a:spLocks noGrp="1"/>
          </p:cNvSpPr>
          <p:nvPr>
            <p:ph idx="1"/>
          </p:nvPr>
        </p:nvSpPr>
        <p:spPr>
          <a:xfrm>
            <a:off x="838200" y="609600"/>
            <a:ext cx="10515600" cy="5567363"/>
          </a:xfrm>
        </p:spPr>
        <p:txBody>
          <a:bodyPr/>
          <a:lstStyle/>
          <a:p>
            <a:pPr marL="0" indent="0">
              <a:buNone/>
            </a:pPr>
            <a:r>
              <a:rPr lang="en-US" sz="4000" dirty="0"/>
              <a:t>“It isn’t a matter of waiting until God eventually does something different at the end of time. God has brought his future, his putting-the-world-to-rights future, into the present in Jesus of Nazareth, and he wants that future to be implicated more and more in the present.”</a:t>
            </a:r>
          </a:p>
          <a:p>
            <a:pPr marL="0" indent="0">
              <a:buNone/>
            </a:pPr>
            <a:r>
              <a:rPr lang="en-US" sz="3600" dirty="0"/>
              <a:t>N. T. Wright, </a:t>
            </a:r>
            <a:r>
              <a:rPr lang="en-US" sz="3600" i="1" dirty="0"/>
              <a:t>Surprised By Hope</a:t>
            </a:r>
            <a:endParaRPr lang="en-US" sz="3600" dirty="0"/>
          </a:p>
        </p:txBody>
      </p:sp>
    </p:spTree>
    <p:extLst>
      <p:ext uri="{BB962C8B-B14F-4D97-AF65-F5344CB8AC3E}">
        <p14:creationId xmlns:p14="http://schemas.microsoft.com/office/powerpoint/2010/main" val="314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CF77-FC0E-424E-9D15-5ECFA1189439}"/>
              </a:ext>
            </a:extLst>
          </p:cNvPr>
          <p:cNvSpPr>
            <a:spLocks noGrp="1"/>
          </p:cNvSpPr>
          <p:nvPr>
            <p:ph type="title"/>
          </p:nvPr>
        </p:nvSpPr>
        <p:spPr/>
        <p:txBody>
          <a:bodyPr/>
          <a:lstStyle/>
          <a:p>
            <a:r>
              <a:rPr lang="en-US" dirty="0"/>
              <a:t>SENT</a:t>
            </a:r>
          </a:p>
        </p:txBody>
      </p:sp>
      <p:sp>
        <p:nvSpPr>
          <p:cNvPr id="3" name="Content Placeholder 2">
            <a:extLst>
              <a:ext uri="{FF2B5EF4-FFF2-40B4-BE49-F238E27FC236}">
                <a16:creationId xmlns:a16="http://schemas.microsoft.com/office/drawing/2014/main" id="{98A79B81-BF6C-461B-B816-56A574419596}"/>
              </a:ext>
            </a:extLst>
          </p:cNvPr>
          <p:cNvSpPr>
            <a:spLocks noGrp="1"/>
          </p:cNvSpPr>
          <p:nvPr>
            <p:ph idx="1"/>
          </p:nvPr>
        </p:nvSpPr>
        <p:spPr/>
        <p:txBody>
          <a:bodyPr>
            <a:normAutofit/>
          </a:bodyPr>
          <a:lstStyle/>
          <a:p>
            <a:pPr marL="0" indent="0">
              <a:buNone/>
            </a:pPr>
            <a:r>
              <a:rPr lang="en-US" sz="2800" dirty="0"/>
              <a:t>Beauty</a:t>
            </a:r>
          </a:p>
          <a:p>
            <a:r>
              <a:rPr lang="en-US" sz="2800" dirty="0"/>
              <a:t>Yes! Beauty is an expression of the reign of God!</a:t>
            </a:r>
          </a:p>
          <a:p>
            <a:r>
              <a:rPr lang="en-US" sz="2800" dirty="0"/>
              <a:t>Find ways to invite friends to encounter true beauty.</a:t>
            </a:r>
          </a:p>
          <a:p>
            <a:pPr lvl="1"/>
            <a:r>
              <a:rPr lang="en-US" sz="2600" dirty="0"/>
              <a:t>Psalm 8: “When I consider…the work of your fingers,…what is mankind that you are mindful of them?”</a:t>
            </a:r>
          </a:p>
          <a:p>
            <a:r>
              <a:rPr lang="en-US" sz="2800" dirty="0"/>
              <a:t>True beauty brings a sense of majesty, unapproachability, fascination, both fear and attraction. It brings a feeling that can’t be adequately described.</a:t>
            </a:r>
          </a:p>
        </p:txBody>
      </p:sp>
    </p:spTree>
    <p:extLst>
      <p:ext uri="{BB962C8B-B14F-4D97-AF65-F5344CB8AC3E}">
        <p14:creationId xmlns:p14="http://schemas.microsoft.com/office/powerpoint/2010/main" val="5244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2127</TotalTime>
  <Words>1763</Words>
  <Application>Microsoft Office PowerPoint</Application>
  <PresentationFormat>Widescreen</PresentationFormat>
  <Paragraphs>124</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Schoolbook</vt:lpstr>
      <vt:lpstr>CITY SKETCH 16X9</vt:lpstr>
      <vt:lpstr>MISSIONAL LIVING: SENT &amp; “DNA”</vt:lpstr>
      <vt:lpstr>INTRODUCTION</vt:lpstr>
      <vt:lpstr>SENT</vt:lpstr>
      <vt:lpstr>SENT</vt:lpstr>
      <vt:lpstr>PowerPoint Presentation</vt:lpstr>
      <vt:lpstr>SENT</vt:lpstr>
      <vt:lpstr>SENT</vt:lpstr>
      <vt:lpstr>PowerPoint Presentation</vt:lpstr>
      <vt:lpstr>SENT</vt:lpstr>
      <vt:lpstr>PowerPoint Presentation</vt:lpstr>
      <vt:lpstr>SENT</vt:lpstr>
      <vt:lpstr>PowerPoint Presentation</vt:lpstr>
      <vt:lpstr>SENT</vt:lpstr>
      <vt:lpstr>PowerPoint Presentation</vt:lpstr>
      <vt:lpstr>PowerPoint Presentation</vt:lpstr>
      <vt:lpstr>SENT</vt:lpstr>
      <vt:lpstr>SENT</vt:lpstr>
      <vt:lpstr>SENT</vt:lpstr>
      <vt:lpstr>PowerPoint Presentation</vt:lpstr>
      <vt:lpstr>SENT</vt:lpstr>
      <vt:lpstr>DNA</vt:lpstr>
      <vt:lpstr>DNA</vt:lpstr>
      <vt:lpstr>DNA</vt:lpstr>
      <vt:lpstr>DNA</vt:lpstr>
      <vt:lpstr>DNA</vt:lpstr>
      <vt:lpstr>DNA</vt:lpstr>
      <vt:lpstr>DNA</vt:lpstr>
      <vt:lpstr>CONCLUSION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MISSIONAL LIVING: INTRODUCTION</dc:title>
  <dc:creator>Forrest Price</dc:creator>
  <cp:lastModifiedBy>Forrest Price</cp:lastModifiedBy>
  <cp:revision>48</cp:revision>
  <dcterms:created xsi:type="dcterms:W3CDTF">2018-08-01T16:45:38Z</dcterms:created>
  <dcterms:modified xsi:type="dcterms:W3CDTF">2018-08-26T14:04:51Z</dcterms:modified>
</cp:coreProperties>
</file>