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9" r:id="rId3"/>
    <p:sldId id="257" r:id="rId4"/>
    <p:sldId id="283" r:id="rId5"/>
    <p:sldId id="279" r:id="rId6"/>
    <p:sldId id="281" r:id="rId7"/>
    <p:sldId id="282" r:id="rId8"/>
    <p:sldId id="284" r:id="rId9"/>
    <p:sldId id="285" r:id="rId10"/>
    <p:sldId id="286" r:id="rId11"/>
    <p:sldId id="287" r:id="rId12"/>
    <p:sldId id="288" r:id="rId13"/>
    <p:sldId id="278" r:id="rId14"/>
    <p:sldId id="280" r:id="rId15"/>
    <p:sldId id="289" r:id="rId16"/>
    <p:sldId id="290" r:id="rId17"/>
    <p:sldId id="291" r:id="rId18"/>
    <p:sldId id="292" r:id="rId19"/>
    <p:sldId id="293"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p:cViewPr varScale="1">
        <p:scale>
          <a:sx n="69" d="100"/>
          <a:sy n="69" d="100"/>
        </p:scale>
        <p:origin x="696" y="66"/>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3/17/2019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3/17/2019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18</a:t>
            </a:fld>
            <a:endParaRPr lang="en-US"/>
          </a:p>
        </p:txBody>
      </p:sp>
    </p:spTree>
    <p:extLst>
      <p:ext uri="{BB962C8B-B14F-4D97-AF65-F5344CB8AC3E}">
        <p14:creationId xmlns:p14="http://schemas.microsoft.com/office/powerpoint/2010/main" val="3564345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3/17/2019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3/17/2019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3/17/2019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3/17/2019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3/17/2019</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3/17/2019</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3/17/2019</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3/17/2019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3/17/2019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3/17/2019</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What Is A Healthy Church? Part 4</a:t>
            </a:r>
          </a:p>
        </p:txBody>
      </p:sp>
      <p:sp>
        <p:nvSpPr>
          <p:cNvPr id="3" name="Subtitle 2"/>
          <p:cNvSpPr>
            <a:spLocks noGrp="1"/>
          </p:cNvSpPr>
          <p:nvPr>
            <p:ph type="subTitle" idx="1"/>
          </p:nvPr>
        </p:nvSpPr>
        <p:spPr/>
        <p:txBody>
          <a:bodyPr/>
          <a:lstStyle/>
          <a:p>
            <a:r>
              <a:rPr lang="en-US" dirty="0"/>
              <a:t>CITY SESSIONS</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BFC7-1143-45EA-AA20-DF86DC05EA12}"/>
              </a:ext>
            </a:extLst>
          </p:cNvPr>
          <p:cNvSpPr>
            <a:spLocks noGrp="1"/>
          </p:cNvSpPr>
          <p:nvPr>
            <p:ph type="title"/>
          </p:nvPr>
        </p:nvSpPr>
        <p:spPr/>
        <p:txBody>
          <a:bodyPr/>
          <a:lstStyle/>
          <a:p>
            <a:r>
              <a:rPr lang="en-US" dirty="0"/>
              <a:t>Biblical Understanding of Church Membership</a:t>
            </a:r>
          </a:p>
        </p:txBody>
      </p:sp>
      <p:sp>
        <p:nvSpPr>
          <p:cNvPr id="3" name="Content Placeholder 2">
            <a:extLst>
              <a:ext uri="{FF2B5EF4-FFF2-40B4-BE49-F238E27FC236}">
                <a16:creationId xmlns:a16="http://schemas.microsoft.com/office/drawing/2014/main" id="{73955815-9A79-487F-8C18-0FD49EB2FF8D}"/>
              </a:ext>
            </a:extLst>
          </p:cNvPr>
          <p:cNvSpPr>
            <a:spLocks noGrp="1"/>
          </p:cNvSpPr>
          <p:nvPr>
            <p:ph idx="1"/>
          </p:nvPr>
        </p:nvSpPr>
        <p:spPr/>
        <p:txBody>
          <a:bodyPr>
            <a:normAutofit/>
          </a:bodyPr>
          <a:lstStyle/>
          <a:p>
            <a:pPr marL="0" indent="0">
              <a:buNone/>
            </a:pPr>
            <a:r>
              <a:rPr lang="en-US" sz="2800" dirty="0"/>
              <a:t>What does church membership entail? Or, what does a committed church member do?</a:t>
            </a:r>
            <a:endParaRPr lang="en-US" sz="2600" dirty="0"/>
          </a:p>
          <a:p>
            <a:r>
              <a:rPr lang="en-US" sz="2800" dirty="0"/>
              <a:t>There are two initial things we do as we join a church to signal God’s grace through repentance and faith:</a:t>
            </a:r>
          </a:p>
          <a:p>
            <a:pPr lvl="1"/>
            <a:r>
              <a:rPr lang="en-US" sz="2600" dirty="0"/>
              <a:t>In Action – Initially by Baptism</a:t>
            </a:r>
          </a:p>
          <a:p>
            <a:pPr lvl="1"/>
            <a:r>
              <a:rPr lang="en-US" sz="2600" dirty="0"/>
              <a:t>In Writing – by Signing a Statement of Faith and Church Covenant</a:t>
            </a:r>
          </a:p>
          <a:p>
            <a:r>
              <a:rPr lang="en-US" sz="2800" dirty="0"/>
              <a:t>In addition to these two initial things, there are other things a church member should do…</a:t>
            </a:r>
          </a:p>
        </p:txBody>
      </p:sp>
    </p:spTree>
    <p:extLst>
      <p:ext uri="{BB962C8B-B14F-4D97-AF65-F5344CB8AC3E}">
        <p14:creationId xmlns:p14="http://schemas.microsoft.com/office/powerpoint/2010/main" val="128354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F450-CBCD-41C1-818B-F4581A6E5626}"/>
              </a:ext>
            </a:extLst>
          </p:cNvPr>
          <p:cNvSpPr>
            <a:spLocks noGrp="1"/>
          </p:cNvSpPr>
          <p:nvPr>
            <p:ph type="title"/>
          </p:nvPr>
        </p:nvSpPr>
        <p:spPr>
          <a:xfrm>
            <a:off x="838200" y="365126"/>
            <a:ext cx="10515600" cy="777874"/>
          </a:xfrm>
        </p:spPr>
        <p:txBody>
          <a:bodyPr/>
          <a:lstStyle/>
          <a:p>
            <a:r>
              <a:rPr lang="en-US" dirty="0"/>
              <a:t>Biblical Understanding of Church Membership</a:t>
            </a:r>
          </a:p>
        </p:txBody>
      </p:sp>
      <p:sp>
        <p:nvSpPr>
          <p:cNvPr id="3" name="Content Placeholder 2">
            <a:extLst>
              <a:ext uri="{FF2B5EF4-FFF2-40B4-BE49-F238E27FC236}">
                <a16:creationId xmlns:a16="http://schemas.microsoft.com/office/drawing/2014/main" id="{74F100C5-A249-4571-B129-015E46DB0B93}"/>
              </a:ext>
            </a:extLst>
          </p:cNvPr>
          <p:cNvSpPr>
            <a:spLocks noGrp="1"/>
          </p:cNvSpPr>
          <p:nvPr>
            <p:ph idx="1"/>
          </p:nvPr>
        </p:nvSpPr>
        <p:spPr>
          <a:xfrm>
            <a:off x="838200" y="1447800"/>
            <a:ext cx="10515600" cy="5045074"/>
          </a:xfrm>
        </p:spPr>
        <p:txBody>
          <a:bodyPr>
            <a:normAutofit lnSpcReduction="10000"/>
          </a:bodyPr>
          <a:lstStyle/>
          <a:p>
            <a:pPr marL="0" indent="0">
              <a:buNone/>
            </a:pPr>
            <a:r>
              <a:rPr lang="en-US" sz="2800" dirty="0"/>
              <a:t>What does a committed church member do?</a:t>
            </a:r>
            <a:endParaRPr lang="en-US" sz="2600" dirty="0"/>
          </a:p>
          <a:p>
            <a:r>
              <a:rPr lang="en-US" sz="2800" dirty="0"/>
              <a:t>Attends Regularly: Heb. 10:24-25</a:t>
            </a:r>
          </a:p>
          <a:p>
            <a:r>
              <a:rPr lang="en-US" sz="2800" dirty="0"/>
              <a:t>Edifies Others: 1 Cor. 12, 14; Eph. 4:11-16; Mark 10:45</a:t>
            </a:r>
          </a:p>
          <a:p>
            <a:r>
              <a:rPr lang="en-US" sz="2800" dirty="0"/>
              <a:t>Warns and Admonishes Others: (discussed in next section)</a:t>
            </a:r>
          </a:p>
          <a:p>
            <a:r>
              <a:rPr lang="en-US" sz="2800" dirty="0"/>
              <a:t>Pursues Reconciliation: 2 Cor. 5:18-21, Matt. 5:23-24</a:t>
            </a:r>
          </a:p>
          <a:p>
            <a:r>
              <a:rPr lang="en-US" sz="2800" dirty="0"/>
              <a:t>Bears with Others: Matt. 5:5, 18:21-22; Rom. 15:1; Gal. 6:2</a:t>
            </a:r>
          </a:p>
          <a:p>
            <a:r>
              <a:rPr lang="en-US" sz="2800" dirty="0"/>
              <a:t>Participates in the Ordinances: Matt. 28:19, Luke 22:19</a:t>
            </a:r>
          </a:p>
          <a:p>
            <a:r>
              <a:rPr lang="en-US" sz="2800" dirty="0"/>
              <a:t>Supports the Work of the Ministry: Rom. 12:6-8</a:t>
            </a:r>
          </a:p>
          <a:p>
            <a:r>
              <a:rPr lang="en-US" sz="2800" dirty="0"/>
              <a:t>Gives Regularly: 2 Cor. 8-9, Luke 6:38, 1 Cor. 16:1-2</a:t>
            </a:r>
          </a:p>
        </p:txBody>
      </p:sp>
    </p:spTree>
    <p:extLst>
      <p:ext uri="{BB962C8B-B14F-4D97-AF65-F5344CB8AC3E}">
        <p14:creationId xmlns:p14="http://schemas.microsoft.com/office/powerpoint/2010/main" val="392222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F9F6-C17E-4047-8B93-872B75BECFFB}"/>
              </a:ext>
            </a:extLst>
          </p:cNvPr>
          <p:cNvSpPr>
            <a:spLocks noGrp="1"/>
          </p:cNvSpPr>
          <p:nvPr>
            <p:ph type="title"/>
          </p:nvPr>
        </p:nvSpPr>
        <p:spPr>
          <a:xfrm>
            <a:off x="838200" y="365126"/>
            <a:ext cx="10515600" cy="701674"/>
          </a:xfrm>
        </p:spPr>
        <p:txBody>
          <a:bodyPr/>
          <a:lstStyle/>
          <a:p>
            <a:r>
              <a:rPr lang="en-US" dirty="0"/>
              <a:t>Biblical Understanding of Church Membership</a:t>
            </a:r>
          </a:p>
        </p:txBody>
      </p:sp>
      <p:sp>
        <p:nvSpPr>
          <p:cNvPr id="3" name="Content Placeholder 2">
            <a:extLst>
              <a:ext uri="{FF2B5EF4-FFF2-40B4-BE49-F238E27FC236}">
                <a16:creationId xmlns:a16="http://schemas.microsoft.com/office/drawing/2014/main" id="{E9433C51-450F-4787-87B5-884657636BDE}"/>
              </a:ext>
            </a:extLst>
          </p:cNvPr>
          <p:cNvSpPr>
            <a:spLocks noGrp="1"/>
          </p:cNvSpPr>
          <p:nvPr>
            <p:ph idx="1"/>
          </p:nvPr>
        </p:nvSpPr>
        <p:spPr>
          <a:xfrm>
            <a:off x="304800" y="1371600"/>
            <a:ext cx="11582400" cy="5121274"/>
          </a:xfrm>
        </p:spPr>
        <p:txBody>
          <a:bodyPr>
            <a:normAutofit lnSpcReduction="10000"/>
          </a:bodyPr>
          <a:lstStyle/>
          <a:p>
            <a:pPr marL="0" indent="0">
              <a:buNone/>
            </a:pPr>
            <a:r>
              <a:rPr lang="en-US" sz="2800" dirty="0"/>
              <a:t>“It is by the grace of God that a congregation is permitted to gather visibly in this world to share God’s Word and sacrament. Not all Christians receive this blessing. The imprisoned, the sick, the scattered lonely, the proclaimers of the Gospel in heathen lands stand alone. They know that visible fellowship is a blessing. They remember as the Psalmist did, how they went ‘with the multitude…to the house of God, with the voice of joy and praise, with a multitude that kept holyday (Ps. 42:4)…Therefore, let him who until now has had the privilege of living in common Christian life with other Christians praise God’s grace from the bottom of his heart. Let him thank God on his knees and declare: It is grace, nothing but grace, that we are allowed to live in community with Christian brethren.”</a:t>
            </a:r>
          </a:p>
          <a:p>
            <a:pPr marL="0" indent="0">
              <a:buNone/>
            </a:pPr>
            <a:r>
              <a:rPr lang="en-US" sz="2800" dirty="0"/>
              <a:t>- Dietrich Bonhoeffer</a:t>
            </a:r>
          </a:p>
        </p:txBody>
      </p:sp>
    </p:spTree>
    <p:extLst>
      <p:ext uri="{BB962C8B-B14F-4D97-AF65-F5344CB8AC3E}">
        <p14:creationId xmlns:p14="http://schemas.microsoft.com/office/powerpoint/2010/main" val="179548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E8B9-1DC0-4048-9071-86FBA9EC288C}"/>
              </a:ext>
            </a:extLst>
          </p:cNvPr>
          <p:cNvSpPr>
            <a:spLocks noGrp="1"/>
          </p:cNvSpPr>
          <p:nvPr>
            <p:ph type="title"/>
          </p:nvPr>
        </p:nvSpPr>
        <p:spPr/>
        <p:txBody>
          <a:bodyPr/>
          <a:lstStyle/>
          <a:p>
            <a:r>
              <a:rPr lang="en-US" dirty="0"/>
              <a:t>8. Biblical Church Discipline</a:t>
            </a:r>
          </a:p>
        </p:txBody>
      </p:sp>
      <p:sp>
        <p:nvSpPr>
          <p:cNvPr id="3" name="Text Placeholder 2">
            <a:extLst>
              <a:ext uri="{FF2B5EF4-FFF2-40B4-BE49-F238E27FC236}">
                <a16:creationId xmlns:a16="http://schemas.microsoft.com/office/drawing/2014/main" id="{75EF3D32-C5AB-4244-B25F-7978D78C41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477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FD98-5C1D-4033-A963-A29111F4E095}"/>
              </a:ext>
            </a:extLst>
          </p:cNvPr>
          <p:cNvSpPr>
            <a:spLocks noGrp="1"/>
          </p:cNvSpPr>
          <p:nvPr>
            <p:ph type="title"/>
          </p:nvPr>
        </p:nvSpPr>
        <p:spPr/>
        <p:txBody>
          <a:bodyPr/>
          <a:lstStyle/>
          <a:p>
            <a:r>
              <a:rPr lang="en-US" dirty="0"/>
              <a:t>Biblical Church Discipline</a:t>
            </a:r>
          </a:p>
        </p:txBody>
      </p:sp>
      <p:sp>
        <p:nvSpPr>
          <p:cNvPr id="3" name="Content Placeholder 2">
            <a:extLst>
              <a:ext uri="{FF2B5EF4-FFF2-40B4-BE49-F238E27FC236}">
                <a16:creationId xmlns:a16="http://schemas.microsoft.com/office/drawing/2014/main" id="{9B1934A9-3F4B-46D0-B6DB-01BC57FA4F2B}"/>
              </a:ext>
            </a:extLst>
          </p:cNvPr>
          <p:cNvSpPr>
            <a:spLocks noGrp="1"/>
          </p:cNvSpPr>
          <p:nvPr>
            <p:ph idx="1"/>
          </p:nvPr>
        </p:nvSpPr>
        <p:spPr/>
        <p:txBody>
          <a:bodyPr>
            <a:normAutofit/>
          </a:bodyPr>
          <a:lstStyle/>
          <a:p>
            <a:pPr marL="0" indent="0">
              <a:buNone/>
            </a:pPr>
            <a:r>
              <a:rPr lang="en-US" sz="2800" dirty="0"/>
              <a:t>What is church discipline?</a:t>
            </a:r>
          </a:p>
          <a:p>
            <a:r>
              <a:rPr lang="en-US" sz="2800" dirty="0"/>
              <a:t>In order to thrive and grow, all life needs order. Chaos is the enemy of growth.</a:t>
            </a:r>
          </a:p>
          <a:p>
            <a:r>
              <a:rPr lang="en-US" sz="2800" dirty="0"/>
              <a:t>The words </a:t>
            </a:r>
            <a:r>
              <a:rPr lang="en-US" sz="2800" i="1" dirty="0"/>
              <a:t>discipline</a:t>
            </a:r>
            <a:r>
              <a:rPr lang="en-US" sz="2800" dirty="0"/>
              <a:t> and </a:t>
            </a:r>
            <a:r>
              <a:rPr lang="en-US" sz="2800" i="1" dirty="0"/>
              <a:t>disciple</a:t>
            </a:r>
            <a:r>
              <a:rPr lang="en-US" sz="2800" dirty="0"/>
              <a:t> share the same Latin root and are tied closely to the idea of education and order.</a:t>
            </a:r>
          </a:p>
          <a:p>
            <a:r>
              <a:rPr lang="en-US" sz="2800" dirty="0"/>
              <a:t>“It is discipline in the life of the congregation and the healthy church member that provides an atmosphere for growth and development. It leads to the rare polished jewel of Christlikeness.”</a:t>
            </a:r>
          </a:p>
        </p:txBody>
      </p:sp>
    </p:spTree>
    <p:extLst>
      <p:ext uri="{BB962C8B-B14F-4D97-AF65-F5344CB8AC3E}">
        <p14:creationId xmlns:p14="http://schemas.microsoft.com/office/powerpoint/2010/main" val="154179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9DF0-B01F-4AEF-9F0B-0836215F9848}"/>
              </a:ext>
            </a:extLst>
          </p:cNvPr>
          <p:cNvSpPr>
            <a:spLocks noGrp="1"/>
          </p:cNvSpPr>
          <p:nvPr>
            <p:ph type="title"/>
          </p:nvPr>
        </p:nvSpPr>
        <p:spPr/>
        <p:txBody>
          <a:bodyPr/>
          <a:lstStyle/>
          <a:p>
            <a:r>
              <a:rPr lang="en-US" dirty="0"/>
              <a:t>Biblical Church Discipline</a:t>
            </a:r>
          </a:p>
        </p:txBody>
      </p:sp>
      <p:sp>
        <p:nvSpPr>
          <p:cNvPr id="3" name="Content Placeholder 2">
            <a:extLst>
              <a:ext uri="{FF2B5EF4-FFF2-40B4-BE49-F238E27FC236}">
                <a16:creationId xmlns:a16="http://schemas.microsoft.com/office/drawing/2014/main" id="{E4B5742F-4643-433B-A78B-6EB0E4C9D68F}"/>
              </a:ext>
            </a:extLst>
          </p:cNvPr>
          <p:cNvSpPr>
            <a:spLocks noGrp="1"/>
          </p:cNvSpPr>
          <p:nvPr>
            <p:ph idx="1"/>
          </p:nvPr>
        </p:nvSpPr>
        <p:spPr/>
        <p:txBody>
          <a:bodyPr>
            <a:normAutofit/>
          </a:bodyPr>
          <a:lstStyle/>
          <a:p>
            <a:pPr marL="0" indent="0">
              <a:buNone/>
            </a:pPr>
            <a:r>
              <a:rPr lang="en-US" sz="2800" dirty="0"/>
              <a:t>What is church discipline?</a:t>
            </a:r>
          </a:p>
          <a:p>
            <a:r>
              <a:rPr lang="en-US" sz="2800" dirty="0"/>
              <a:t>There are two general purposes of discipline:</a:t>
            </a:r>
          </a:p>
          <a:p>
            <a:pPr lvl="1"/>
            <a:r>
              <a:rPr lang="en-US" sz="2600" u="sng" dirty="0"/>
              <a:t>Formative discipline</a:t>
            </a:r>
            <a:r>
              <a:rPr lang="en-US" sz="2600" dirty="0"/>
              <a:t> refers to how Scripture shapes and molds the Christian as he or </a:t>
            </a:r>
            <a:r>
              <a:rPr lang="en-US" sz="2600"/>
              <a:t>she imbibes </a:t>
            </a:r>
            <a:r>
              <a:rPr lang="en-US" sz="2600" dirty="0"/>
              <a:t>its teaching and is trained to live for God.</a:t>
            </a:r>
          </a:p>
          <a:p>
            <a:pPr lvl="1"/>
            <a:r>
              <a:rPr lang="en-US" sz="2600" u="sng" dirty="0"/>
              <a:t>Corrective discipline</a:t>
            </a:r>
            <a:r>
              <a:rPr lang="en-US" sz="2600" dirty="0"/>
              <a:t> involves the loving reproof or correction of a fellow church member that is indulging in sin.</a:t>
            </a:r>
          </a:p>
          <a:p>
            <a:r>
              <a:rPr lang="en-US" sz="2800" dirty="0"/>
              <a:t>The “healthy church member embraces discipline as one means of grace in the Christian life.”</a:t>
            </a:r>
          </a:p>
        </p:txBody>
      </p:sp>
    </p:spTree>
    <p:extLst>
      <p:ext uri="{BB962C8B-B14F-4D97-AF65-F5344CB8AC3E}">
        <p14:creationId xmlns:p14="http://schemas.microsoft.com/office/powerpoint/2010/main" val="317135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FC3B-9D22-4FA2-932F-5FC06FCA11FE}"/>
              </a:ext>
            </a:extLst>
          </p:cNvPr>
          <p:cNvSpPr>
            <a:spLocks noGrp="1"/>
          </p:cNvSpPr>
          <p:nvPr>
            <p:ph type="title"/>
          </p:nvPr>
        </p:nvSpPr>
        <p:spPr>
          <a:xfrm>
            <a:off x="838200" y="365126"/>
            <a:ext cx="10515600" cy="701674"/>
          </a:xfrm>
        </p:spPr>
        <p:txBody>
          <a:bodyPr/>
          <a:lstStyle/>
          <a:p>
            <a:r>
              <a:rPr lang="en-US" dirty="0"/>
              <a:t>Biblical Church Discipline</a:t>
            </a:r>
          </a:p>
        </p:txBody>
      </p:sp>
      <p:sp>
        <p:nvSpPr>
          <p:cNvPr id="3" name="Content Placeholder 2">
            <a:extLst>
              <a:ext uri="{FF2B5EF4-FFF2-40B4-BE49-F238E27FC236}">
                <a16:creationId xmlns:a16="http://schemas.microsoft.com/office/drawing/2014/main" id="{EBDEB800-20A0-4757-9B96-A1CD00A828F0}"/>
              </a:ext>
            </a:extLst>
          </p:cNvPr>
          <p:cNvSpPr>
            <a:spLocks noGrp="1"/>
          </p:cNvSpPr>
          <p:nvPr>
            <p:ph idx="1"/>
          </p:nvPr>
        </p:nvSpPr>
        <p:spPr>
          <a:xfrm>
            <a:off x="838200" y="1371600"/>
            <a:ext cx="10515600" cy="5121273"/>
          </a:xfrm>
        </p:spPr>
        <p:txBody>
          <a:bodyPr>
            <a:normAutofit/>
          </a:bodyPr>
          <a:lstStyle/>
          <a:p>
            <a:pPr marL="0" indent="0">
              <a:buNone/>
            </a:pPr>
            <a:r>
              <a:rPr lang="en-US" sz="2800" dirty="0"/>
              <a:t>What is church discipline?</a:t>
            </a:r>
          </a:p>
          <a:p>
            <a:r>
              <a:rPr lang="en-US" sz="2800" dirty="0"/>
              <a:t>Scripture passages concerning church discipline:</a:t>
            </a:r>
          </a:p>
          <a:p>
            <a:pPr lvl="1"/>
            <a:r>
              <a:rPr lang="en-US" sz="2600" dirty="0"/>
              <a:t>Hebrews 12:1-14</a:t>
            </a:r>
          </a:p>
          <a:p>
            <a:pPr lvl="1"/>
            <a:r>
              <a:rPr lang="en-US" sz="2600" dirty="0"/>
              <a:t>Matthew 18:15-17</a:t>
            </a:r>
          </a:p>
          <a:p>
            <a:pPr lvl="1"/>
            <a:r>
              <a:rPr lang="en-US" sz="2600" dirty="0"/>
              <a:t>1 Corinthians 5:1-11</a:t>
            </a:r>
          </a:p>
          <a:p>
            <a:pPr lvl="1"/>
            <a:r>
              <a:rPr lang="en-US" sz="2600" dirty="0"/>
              <a:t>Galatians 6:1</a:t>
            </a:r>
          </a:p>
          <a:p>
            <a:pPr lvl="1"/>
            <a:r>
              <a:rPr lang="en-US" sz="2600" dirty="0"/>
              <a:t>2 Thessalonians 3:6-15</a:t>
            </a:r>
          </a:p>
          <a:p>
            <a:pPr lvl="1"/>
            <a:r>
              <a:rPr lang="en-US" sz="2600" dirty="0"/>
              <a:t>1 Timothy 1:20</a:t>
            </a:r>
          </a:p>
          <a:p>
            <a:pPr lvl="1"/>
            <a:r>
              <a:rPr lang="en-US" sz="2600" dirty="0"/>
              <a:t>1 Timothy 5:19-20</a:t>
            </a:r>
          </a:p>
          <a:p>
            <a:pPr lvl="1"/>
            <a:r>
              <a:rPr lang="en-US" sz="2600" dirty="0"/>
              <a:t>Titus 3:9-11</a:t>
            </a:r>
          </a:p>
        </p:txBody>
      </p:sp>
    </p:spTree>
    <p:extLst>
      <p:ext uri="{BB962C8B-B14F-4D97-AF65-F5344CB8AC3E}">
        <p14:creationId xmlns:p14="http://schemas.microsoft.com/office/powerpoint/2010/main" val="337473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6F3-CD55-4FCC-B82D-11D1D2932C48}"/>
              </a:ext>
            </a:extLst>
          </p:cNvPr>
          <p:cNvSpPr>
            <a:spLocks noGrp="1"/>
          </p:cNvSpPr>
          <p:nvPr>
            <p:ph type="title"/>
          </p:nvPr>
        </p:nvSpPr>
        <p:spPr/>
        <p:txBody>
          <a:bodyPr/>
          <a:lstStyle/>
          <a:p>
            <a:r>
              <a:rPr lang="en-US" dirty="0"/>
              <a:t>Biblical Church Discipline</a:t>
            </a:r>
          </a:p>
        </p:txBody>
      </p:sp>
      <p:sp>
        <p:nvSpPr>
          <p:cNvPr id="3" name="Content Placeholder 2">
            <a:extLst>
              <a:ext uri="{FF2B5EF4-FFF2-40B4-BE49-F238E27FC236}">
                <a16:creationId xmlns:a16="http://schemas.microsoft.com/office/drawing/2014/main" id="{8DB16992-2484-407D-B6E0-D901C10B49A3}"/>
              </a:ext>
            </a:extLst>
          </p:cNvPr>
          <p:cNvSpPr>
            <a:spLocks noGrp="1"/>
          </p:cNvSpPr>
          <p:nvPr>
            <p:ph idx="1"/>
          </p:nvPr>
        </p:nvSpPr>
        <p:spPr/>
        <p:txBody>
          <a:bodyPr>
            <a:normAutofit/>
          </a:bodyPr>
          <a:lstStyle/>
          <a:p>
            <a:pPr marL="0" indent="0">
              <a:buNone/>
            </a:pPr>
            <a:r>
              <a:rPr lang="en-US" sz="2800" dirty="0"/>
              <a:t>W</a:t>
            </a:r>
            <a:r>
              <a:rPr lang="en-US" sz="3200" dirty="0"/>
              <a:t>hy practice church discipline?</a:t>
            </a:r>
          </a:p>
          <a:p>
            <a:r>
              <a:rPr lang="en-US" sz="2800" dirty="0"/>
              <a:t>For the good of the person disciplined</a:t>
            </a:r>
          </a:p>
          <a:p>
            <a:r>
              <a:rPr lang="en-US" sz="2800" dirty="0"/>
              <a:t>For the good of other Christians, as they see the danger of sin</a:t>
            </a:r>
          </a:p>
          <a:p>
            <a:r>
              <a:rPr lang="en-US" sz="2800" dirty="0"/>
              <a:t>For the health of the church as a whole</a:t>
            </a:r>
          </a:p>
          <a:p>
            <a:r>
              <a:rPr lang="en-US" sz="2800" dirty="0"/>
              <a:t>For the corporate witness of the church</a:t>
            </a:r>
          </a:p>
          <a:p>
            <a:r>
              <a:rPr lang="en-US" sz="2800" dirty="0"/>
              <a:t>For the glory of God, as we reflect his holiness</a:t>
            </a:r>
          </a:p>
        </p:txBody>
      </p:sp>
    </p:spTree>
    <p:extLst>
      <p:ext uri="{BB962C8B-B14F-4D97-AF65-F5344CB8AC3E}">
        <p14:creationId xmlns:p14="http://schemas.microsoft.com/office/powerpoint/2010/main" val="103642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DC66B-97BC-494A-B80D-FF820BAABECB}"/>
              </a:ext>
            </a:extLst>
          </p:cNvPr>
          <p:cNvSpPr>
            <a:spLocks noGrp="1"/>
          </p:cNvSpPr>
          <p:nvPr>
            <p:ph type="title"/>
          </p:nvPr>
        </p:nvSpPr>
        <p:spPr/>
        <p:txBody>
          <a:bodyPr/>
          <a:lstStyle/>
          <a:p>
            <a:r>
              <a:rPr lang="en-US" dirty="0"/>
              <a:t>Biblical Church Discipline</a:t>
            </a:r>
          </a:p>
        </p:txBody>
      </p:sp>
      <p:sp>
        <p:nvSpPr>
          <p:cNvPr id="3" name="Content Placeholder 2">
            <a:extLst>
              <a:ext uri="{FF2B5EF4-FFF2-40B4-BE49-F238E27FC236}">
                <a16:creationId xmlns:a16="http://schemas.microsoft.com/office/drawing/2014/main" id="{F7CC8558-1331-44C3-89C3-EDA4BADA2A14}"/>
              </a:ext>
            </a:extLst>
          </p:cNvPr>
          <p:cNvSpPr>
            <a:spLocks noGrp="1"/>
          </p:cNvSpPr>
          <p:nvPr>
            <p:ph idx="1"/>
          </p:nvPr>
        </p:nvSpPr>
        <p:spPr/>
        <p:txBody>
          <a:bodyPr>
            <a:normAutofit/>
          </a:bodyPr>
          <a:lstStyle/>
          <a:p>
            <a:pPr marL="0" indent="0">
              <a:buNone/>
            </a:pPr>
            <a:r>
              <a:rPr lang="en-US" sz="2800" dirty="0"/>
              <a:t>How do we seek church discipline as members?</a:t>
            </a:r>
          </a:p>
          <a:p>
            <a:r>
              <a:rPr lang="en-US" sz="2800" dirty="0"/>
              <a:t>Receive the Word of God with meekness: James 1:21</a:t>
            </a:r>
            <a:endParaRPr lang="en-US" sz="2600" dirty="0"/>
          </a:p>
          <a:p>
            <a:r>
              <a:rPr lang="en-US" sz="2600" dirty="0"/>
              <a:t>Learn to recognize chastisement as evidence of God’s love: Heb. 12:5-10</a:t>
            </a:r>
          </a:p>
          <a:p>
            <a:r>
              <a:rPr lang="en-US" sz="2600" dirty="0"/>
              <a:t>Humbly accept correction from others: Prov. 27:5-6, 1:7</a:t>
            </a:r>
          </a:p>
          <a:p>
            <a:r>
              <a:rPr lang="en-US" sz="2600" dirty="0"/>
              <a:t>Take seriously our responsibility to discipline others</a:t>
            </a:r>
          </a:p>
          <a:p>
            <a:r>
              <a:rPr lang="en-US" sz="2600" dirty="0"/>
              <a:t>Don’t forget to rejoice!: 2 Cor. 2:6, James 5:19-20</a:t>
            </a:r>
            <a:endParaRPr lang="en-US" sz="2800" dirty="0"/>
          </a:p>
        </p:txBody>
      </p:sp>
    </p:spTree>
    <p:extLst>
      <p:ext uri="{BB962C8B-B14F-4D97-AF65-F5344CB8AC3E}">
        <p14:creationId xmlns:p14="http://schemas.microsoft.com/office/powerpoint/2010/main" val="353678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7196-BBE4-4F0B-B649-C7301848BE0F}"/>
              </a:ext>
            </a:extLst>
          </p:cNvPr>
          <p:cNvSpPr>
            <a:spLocks noGrp="1"/>
          </p:cNvSpPr>
          <p:nvPr>
            <p:ph type="title"/>
          </p:nvPr>
        </p:nvSpPr>
        <p:spPr/>
        <p:txBody>
          <a:bodyPr/>
          <a:lstStyle/>
          <a:p>
            <a:r>
              <a:rPr lang="en-US" dirty="0"/>
              <a:t>Biblical Church Discipline</a:t>
            </a:r>
          </a:p>
        </p:txBody>
      </p:sp>
      <p:sp>
        <p:nvSpPr>
          <p:cNvPr id="3" name="Content Placeholder 2">
            <a:extLst>
              <a:ext uri="{FF2B5EF4-FFF2-40B4-BE49-F238E27FC236}">
                <a16:creationId xmlns:a16="http://schemas.microsoft.com/office/drawing/2014/main" id="{D2300779-7C2A-43ED-B7B6-31FCEF618876}"/>
              </a:ext>
            </a:extLst>
          </p:cNvPr>
          <p:cNvSpPr>
            <a:spLocks noGrp="1"/>
          </p:cNvSpPr>
          <p:nvPr>
            <p:ph idx="1"/>
          </p:nvPr>
        </p:nvSpPr>
        <p:spPr/>
        <p:txBody>
          <a:bodyPr>
            <a:normAutofit/>
          </a:bodyPr>
          <a:lstStyle/>
          <a:p>
            <a:pPr marL="0" indent="0">
              <a:buNone/>
            </a:pPr>
            <a:r>
              <a:rPr lang="en-US" sz="3600" dirty="0"/>
              <a:t>“…if members shy away from getting to know one another so that there is no context for meaningful fellowship, then neither positive nor corrective discipline will occur. The house of God will be inadequately ordered, his children poorly taught, and the witness of the church tarnished by unrepentant and uncorrected sin.”</a:t>
            </a:r>
          </a:p>
        </p:txBody>
      </p:sp>
    </p:spTree>
    <p:extLst>
      <p:ext uri="{BB962C8B-B14F-4D97-AF65-F5344CB8AC3E}">
        <p14:creationId xmlns:p14="http://schemas.microsoft.com/office/powerpoint/2010/main" val="321487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8F76-EB0C-4C28-8A86-A89303F1244B}"/>
              </a:ext>
            </a:extLst>
          </p:cNvPr>
          <p:cNvSpPr>
            <a:spLocks noGrp="1"/>
          </p:cNvSpPr>
          <p:nvPr>
            <p:ph type="title"/>
          </p:nvPr>
        </p:nvSpPr>
        <p:spPr/>
        <p:txBody>
          <a:bodyPr/>
          <a:lstStyle/>
          <a:p>
            <a:r>
              <a:rPr lang="en-US" dirty="0"/>
              <a:t>SOURCE MATERIAL</a:t>
            </a:r>
          </a:p>
        </p:txBody>
      </p:sp>
      <p:pic>
        <p:nvPicPr>
          <p:cNvPr id="6" name="Content Placeholder 5">
            <a:extLst>
              <a:ext uri="{FF2B5EF4-FFF2-40B4-BE49-F238E27FC236}">
                <a16:creationId xmlns:a16="http://schemas.microsoft.com/office/drawing/2014/main" id="{C02523BB-0E5A-4EA0-B94F-E2EB256029C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40141" y="1825625"/>
            <a:ext cx="2825317" cy="4351338"/>
          </a:xfrm>
        </p:spPr>
      </p:pic>
      <p:pic>
        <p:nvPicPr>
          <p:cNvPr id="8" name="Content Placeholder 7">
            <a:extLst>
              <a:ext uri="{FF2B5EF4-FFF2-40B4-BE49-F238E27FC236}">
                <a16:creationId xmlns:a16="http://schemas.microsoft.com/office/drawing/2014/main" id="{BE027450-97AB-48C5-B742-53655595980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77070" y="1825625"/>
            <a:ext cx="3124260" cy="4351338"/>
          </a:xfrm>
        </p:spPr>
      </p:pic>
    </p:spTree>
    <p:extLst>
      <p:ext uri="{BB962C8B-B14F-4D97-AF65-F5344CB8AC3E}">
        <p14:creationId xmlns:p14="http://schemas.microsoft.com/office/powerpoint/2010/main" val="340763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9FF5-CFBC-49D9-93D5-3420F67022E1}"/>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FB1543BA-D057-4AEB-A646-714D175404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9401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FC26-6E76-4111-8FDC-ADE843EE841A}"/>
              </a:ext>
            </a:extLst>
          </p:cNvPr>
          <p:cNvSpPr>
            <a:spLocks noGrp="1"/>
          </p:cNvSpPr>
          <p:nvPr>
            <p:ph type="title"/>
          </p:nvPr>
        </p:nvSpPr>
        <p:spPr/>
        <p:txBody>
          <a:bodyPr/>
          <a:lstStyle/>
          <a:p>
            <a:r>
              <a:rPr lang="en-US" dirty="0"/>
              <a:t>7. Biblical Understanding of Church Membership</a:t>
            </a:r>
          </a:p>
        </p:txBody>
      </p:sp>
      <p:sp>
        <p:nvSpPr>
          <p:cNvPr id="3" name="Text Placeholder 2">
            <a:extLst>
              <a:ext uri="{FF2B5EF4-FFF2-40B4-BE49-F238E27FC236}">
                <a16:creationId xmlns:a16="http://schemas.microsoft.com/office/drawing/2014/main" id="{3318E223-98B0-4A67-ABB0-942F2F7C31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8835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6975-FC03-4BC2-B769-661CDA3B5B2B}"/>
              </a:ext>
            </a:extLst>
          </p:cNvPr>
          <p:cNvSpPr>
            <a:spLocks noGrp="1"/>
          </p:cNvSpPr>
          <p:nvPr>
            <p:ph type="title"/>
          </p:nvPr>
        </p:nvSpPr>
        <p:spPr/>
        <p:txBody>
          <a:bodyPr/>
          <a:lstStyle/>
          <a:p>
            <a:r>
              <a:rPr lang="en-US" dirty="0"/>
              <a:t>Biblical Understanding of Church Membership</a:t>
            </a:r>
          </a:p>
        </p:txBody>
      </p:sp>
      <p:sp>
        <p:nvSpPr>
          <p:cNvPr id="3" name="Content Placeholder 2">
            <a:extLst>
              <a:ext uri="{FF2B5EF4-FFF2-40B4-BE49-F238E27FC236}">
                <a16:creationId xmlns:a16="http://schemas.microsoft.com/office/drawing/2014/main" id="{E98C3CFD-7467-4ACA-A68C-7FBD5BB15DEF}"/>
              </a:ext>
            </a:extLst>
          </p:cNvPr>
          <p:cNvSpPr>
            <a:spLocks noGrp="1"/>
          </p:cNvSpPr>
          <p:nvPr>
            <p:ph idx="1"/>
          </p:nvPr>
        </p:nvSpPr>
        <p:spPr/>
        <p:txBody>
          <a:bodyPr>
            <a:normAutofit/>
          </a:bodyPr>
          <a:lstStyle/>
          <a:p>
            <a:r>
              <a:rPr lang="en-US" sz="2800" dirty="0"/>
              <a:t>Many today believe the idea of church membership is outdated and/or unnecessary for the believer.</a:t>
            </a:r>
          </a:p>
          <a:p>
            <a:pPr lvl="1"/>
            <a:r>
              <a:rPr lang="en-US" sz="2600" dirty="0"/>
              <a:t>This is for a variety of reasons. Maybe they are indifferent, ignorant, indecisive, “independent,” or have inverted affections.</a:t>
            </a:r>
          </a:p>
          <a:p>
            <a:pPr lvl="1"/>
            <a:r>
              <a:rPr lang="en-US" sz="2600" dirty="0"/>
              <a:t>At the root, all of these have a deep misunderstanding of God’s intent that the local church be central to the life of his people.</a:t>
            </a:r>
          </a:p>
        </p:txBody>
      </p:sp>
    </p:spTree>
    <p:extLst>
      <p:ext uri="{BB962C8B-B14F-4D97-AF65-F5344CB8AC3E}">
        <p14:creationId xmlns:p14="http://schemas.microsoft.com/office/powerpoint/2010/main" val="250700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44F9-E970-4252-96A1-7B0ECB174CE2}"/>
              </a:ext>
            </a:extLst>
          </p:cNvPr>
          <p:cNvSpPr>
            <a:spLocks noGrp="1"/>
          </p:cNvSpPr>
          <p:nvPr>
            <p:ph type="title"/>
          </p:nvPr>
        </p:nvSpPr>
        <p:spPr/>
        <p:txBody>
          <a:bodyPr/>
          <a:lstStyle/>
          <a:p>
            <a:r>
              <a:rPr lang="en-US" dirty="0"/>
              <a:t>Biblical Understanding of Church Membership</a:t>
            </a:r>
          </a:p>
        </p:txBody>
      </p:sp>
      <p:sp>
        <p:nvSpPr>
          <p:cNvPr id="3" name="Content Placeholder 2">
            <a:extLst>
              <a:ext uri="{FF2B5EF4-FFF2-40B4-BE49-F238E27FC236}">
                <a16:creationId xmlns:a16="http://schemas.microsoft.com/office/drawing/2014/main" id="{9DD6124F-D08E-4D97-AAA1-ADE0434C694F}"/>
              </a:ext>
            </a:extLst>
          </p:cNvPr>
          <p:cNvSpPr>
            <a:spLocks noGrp="1"/>
          </p:cNvSpPr>
          <p:nvPr>
            <p:ph idx="1"/>
          </p:nvPr>
        </p:nvSpPr>
        <p:spPr>
          <a:xfrm>
            <a:off x="838200" y="1825624"/>
            <a:ext cx="10515600" cy="4667249"/>
          </a:xfrm>
        </p:spPr>
        <p:txBody>
          <a:bodyPr>
            <a:normAutofit lnSpcReduction="10000"/>
          </a:bodyPr>
          <a:lstStyle/>
          <a:p>
            <a:pPr marL="0" indent="0">
              <a:buNone/>
            </a:pPr>
            <a:r>
              <a:rPr lang="en-US" sz="2800" dirty="0"/>
              <a:t>What is a church?</a:t>
            </a:r>
          </a:p>
          <a:p>
            <a:r>
              <a:rPr lang="en-US" sz="2800" dirty="0"/>
              <a:t>“According to the New Testament, the church is primarily a body of people who profess and give evidence that they have been saved by God’s grace alone…” and “is a local collection of people committed to Christ, to regularly assemble and have his Word preached and obeyed, including Christ’s commands to baptize and to celebrate the Lord’s Supper.”</a:t>
            </a:r>
          </a:p>
          <a:p>
            <a:r>
              <a:rPr lang="en-US" sz="2800" dirty="0"/>
              <a:t>Although there are a few references to the universal church in the NT, the majority refer to a “local, living, and loving collection of people who are committed to Christ and to each other.”</a:t>
            </a:r>
          </a:p>
        </p:txBody>
      </p:sp>
    </p:spTree>
    <p:extLst>
      <p:ext uri="{BB962C8B-B14F-4D97-AF65-F5344CB8AC3E}">
        <p14:creationId xmlns:p14="http://schemas.microsoft.com/office/powerpoint/2010/main" val="192809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1C9A8-DC9A-4653-A2C3-16FCC2963C10}"/>
              </a:ext>
            </a:extLst>
          </p:cNvPr>
          <p:cNvSpPr>
            <a:spLocks noGrp="1"/>
          </p:cNvSpPr>
          <p:nvPr>
            <p:ph type="title"/>
          </p:nvPr>
        </p:nvSpPr>
        <p:spPr/>
        <p:txBody>
          <a:bodyPr/>
          <a:lstStyle/>
          <a:p>
            <a:r>
              <a:rPr lang="en-US" dirty="0"/>
              <a:t>Biblical Understanding of Church Membership</a:t>
            </a:r>
          </a:p>
        </p:txBody>
      </p:sp>
      <p:sp>
        <p:nvSpPr>
          <p:cNvPr id="3" name="Content Placeholder 2">
            <a:extLst>
              <a:ext uri="{FF2B5EF4-FFF2-40B4-BE49-F238E27FC236}">
                <a16:creationId xmlns:a16="http://schemas.microsoft.com/office/drawing/2014/main" id="{7E41D51B-5B51-4ACA-9598-5AA985268B89}"/>
              </a:ext>
            </a:extLst>
          </p:cNvPr>
          <p:cNvSpPr>
            <a:spLocks noGrp="1"/>
          </p:cNvSpPr>
          <p:nvPr>
            <p:ph idx="1"/>
          </p:nvPr>
        </p:nvSpPr>
        <p:spPr>
          <a:xfrm>
            <a:off x="838200" y="1825624"/>
            <a:ext cx="10515600" cy="4667249"/>
          </a:xfrm>
        </p:spPr>
        <p:txBody>
          <a:bodyPr>
            <a:normAutofit/>
          </a:bodyPr>
          <a:lstStyle/>
          <a:p>
            <a:pPr marL="0" indent="0">
              <a:buNone/>
            </a:pPr>
            <a:r>
              <a:rPr lang="en-US" sz="2800" dirty="0"/>
              <a:t>What is a church?</a:t>
            </a:r>
          </a:p>
          <a:p>
            <a:r>
              <a:rPr lang="en-US" sz="2800" dirty="0"/>
              <a:t>“Consider this: if there is no way for you to be </a:t>
            </a:r>
            <a:r>
              <a:rPr lang="en-US" sz="2800" i="1" dirty="0"/>
              <a:t>excluded</a:t>
            </a:r>
            <a:r>
              <a:rPr lang="en-US" sz="2800" dirty="0"/>
              <a:t> from the local church you are currently attending, perhaps that’s because you have not </a:t>
            </a:r>
            <a:r>
              <a:rPr lang="en-US" sz="2800" i="1" dirty="0"/>
              <a:t>included</a:t>
            </a:r>
            <a:r>
              <a:rPr lang="en-US" sz="2800" dirty="0"/>
              <a:t> yourself in it as the Bible intends.”</a:t>
            </a:r>
          </a:p>
          <a:p>
            <a:r>
              <a:rPr lang="en-US" sz="2800" dirty="0"/>
              <a:t>Another thing to consider is that although unbelievers are welcome, the church’s purpose and membership is for believers.</a:t>
            </a:r>
          </a:p>
          <a:p>
            <a:pPr lvl="1"/>
            <a:r>
              <a:rPr lang="en-US" sz="2600" dirty="0"/>
              <a:t>This is why the NT epistles that address the church(es) address them as believers.</a:t>
            </a:r>
          </a:p>
        </p:txBody>
      </p:sp>
    </p:spTree>
    <p:extLst>
      <p:ext uri="{BB962C8B-B14F-4D97-AF65-F5344CB8AC3E}">
        <p14:creationId xmlns:p14="http://schemas.microsoft.com/office/powerpoint/2010/main" val="152978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85D75-6B30-46A4-B6B6-15D50FEAC483}"/>
              </a:ext>
            </a:extLst>
          </p:cNvPr>
          <p:cNvSpPr>
            <a:spLocks noGrp="1"/>
          </p:cNvSpPr>
          <p:nvPr>
            <p:ph type="title"/>
          </p:nvPr>
        </p:nvSpPr>
        <p:spPr/>
        <p:txBody>
          <a:bodyPr/>
          <a:lstStyle/>
          <a:p>
            <a:r>
              <a:rPr lang="en-US" dirty="0"/>
              <a:t>Biblical Understanding of Church Membership</a:t>
            </a:r>
          </a:p>
        </p:txBody>
      </p:sp>
      <p:sp>
        <p:nvSpPr>
          <p:cNvPr id="3" name="Content Placeholder 2">
            <a:extLst>
              <a:ext uri="{FF2B5EF4-FFF2-40B4-BE49-F238E27FC236}">
                <a16:creationId xmlns:a16="http://schemas.microsoft.com/office/drawing/2014/main" id="{08E43758-8DC7-4F5A-85A8-1182E0BC2888}"/>
              </a:ext>
            </a:extLst>
          </p:cNvPr>
          <p:cNvSpPr>
            <a:spLocks noGrp="1"/>
          </p:cNvSpPr>
          <p:nvPr>
            <p:ph idx="1"/>
          </p:nvPr>
        </p:nvSpPr>
        <p:spPr>
          <a:xfrm>
            <a:off x="838200" y="1825624"/>
            <a:ext cx="10515600" cy="4667249"/>
          </a:xfrm>
        </p:spPr>
        <p:txBody>
          <a:bodyPr>
            <a:normAutofit/>
          </a:bodyPr>
          <a:lstStyle/>
          <a:p>
            <a:pPr marL="0" indent="0">
              <a:buNone/>
            </a:pPr>
            <a:r>
              <a:rPr lang="en-US" sz="2800" dirty="0"/>
              <a:t>What is a church?</a:t>
            </a:r>
          </a:p>
          <a:p>
            <a:r>
              <a:rPr lang="en-US" sz="2800" dirty="0"/>
              <a:t>Church Membership, a covenanting of believers to each other in a local context, has always been part of the plan.</a:t>
            </a:r>
          </a:p>
          <a:p>
            <a:r>
              <a:rPr lang="en-US" sz="2800" dirty="0"/>
              <a:t>Consider practices and commands given in the NT that would lose all their meaning if church membership is not important and necessary:</a:t>
            </a:r>
          </a:p>
          <a:p>
            <a:pPr lvl="1"/>
            <a:r>
              <a:rPr lang="en-US" sz="2600" dirty="0"/>
              <a:t>Church Leadership: 1 Tim. 3:1-13, Titus 1:5-9, Heb. 13:17</a:t>
            </a:r>
          </a:p>
          <a:p>
            <a:pPr lvl="1"/>
            <a:r>
              <a:rPr lang="en-US" sz="2600" dirty="0"/>
              <a:t>Church Discipline: 1 Cor. 5, Matt. 18:15-17</a:t>
            </a:r>
          </a:p>
          <a:p>
            <a:pPr lvl="1"/>
            <a:r>
              <a:rPr lang="en-US" sz="2600" dirty="0"/>
              <a:t>Keeping Lists and Voting: 1 Tim. 5:9, 2 Cor. 2:6</a:t>
            </a:r>
          </a:p>
        </p:txBody>
      </p:sp>
    </p:spTree>
    <p:extLst>
      <p:ext uri="{BB962C8B-B14F-4D97-AF65-F5344CB8AC3E}">
        <p14:creationId xmlns:p14="http://schemas.microsoft.com/office/powerpoint/2010/main" val="121399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A5781-665B-45BF-B0E6-FFE6C46D77D9}"/>
              </a:ext>
            </a:extLst>
          </p:cNvPr>
          <p:cNvSpPr>
            <a:spLocks noGrp="1"/>
          </p:cNvSpPr>
          <p:nvPr>
            <p:ph type="title"/>
          </p:nvPr>
        </p:nvSpPr>
        <p:spPr/>
        <p:txBody>
          <a:bodyPr/>
          <a:lstStyle/>
          <a:p>
            <a:r>
              <a:rPr lang="en-US" dirty="0"/>
              <a:t>Biblical Understanding of Church Membership</a:t>
            </a:r>
          </a:p>
        </p:txBody>
      </p:sp>
      <p:sp>
        <p:nvSpPr>
          <p:cNvPr id="3" name="Content Placeholder 2">
            <a:extLst>
              <a:ext uri="{FF2B5EF4-FFF2-40B4-BE49-F238E27FC236}">
                <a16:creationId xmlns:a16="http://schemas.microsoft.com/office/drawing/2014/main" id="{7BED28BB-C600-4DEF-BC24-1FA259656938}"/>
              </a:ext>
            </a:extLst>
          </p:cNvPr>
          <p:cNvSpPr>
            <a:spLocks noGrp="1"/>
          </p:cNvSpPr>
          <p:nvPr>
            <p:ph idx="1"/>
          </p:nvPr>
        </p:nvSpPr>
        <p:spPr/>
        <p:txBody>
          <a:bodyPr>
            <a:normAutofit/>
          </a:bodyPr>
          <a:lstStyle/>
          <a:p>
            <a:pPr marL="0" indent="0">
              <a:buNone/>
            </a:pPr>
            <a:r>
              <a:rPr lang="en-US" sz="2800" dirty="0"/>
              <a:t>What is a church?</a:t>
            </a:r>
          </a:p>
          <a:p>
            <a:r>
              <a:rPr lang="en-US" sz="2800" dirty="0"/>
              <a:t>“The church is for everyone who is a Christian. The church is not a homogeneous group, centered around one subtask such as evangelizing college students or publishing a magazine. A Christian church is not just for you and your friends; it’s for all believers.”</a:t>
            </a:r>
          </a:p>
          <a:p>
            <a:endParaRPr lang="en-US" sz="2800" dirty="0"/>
          </a:p>
        </p:txBody>
      </p:sp>
    </p:spTree>
    <p:extLst>
      <p:ext uri="{BB962C8B-B14F-4D97-AF65-F5344CB8AC3E}">
        <p14:creationId xmlns:p14="http://schemas.microsoft.com/office/powerpoint/2010/main" val="95127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18396-6CFF-425C-B72A-65F2B4803591}"/>
              </a:ext>
            </a:extLst>
          </p:cNvPr>
          <p:cNvSpPr>
            <a:spLocks noGrp="1"/>
          </p:cNvSpPr>
          <p:nvPr>
            <p:ph type="title"/>
          </p:nvPr>
        </p:nvSpPr>
        <p:spPr/>
        <p:txBody>
          <a:bodyPr/>
          <a:lstStyle/>
          <a:p>
            <a:r>
              <a:rPr lang="en-US" dirty="0"/>
              <a:t>Biblical Understanding of Church Membership</a:t>
            </a:r>
          </a:p>
        </p:txBody>
      </p:sp>
      <p:sp>
        <p:nvSpPr>
          <p:cNvPr id="3" name="Content Placeholder 2">
            <a:extLst>
              <a:ext uri="{FF2B5EF4-FFF2-40B4-BE49-F238E27FC236}">
                <a16:creationId xmlns:a16="http://schemas.microsoft.com/office/drawing/2014/main" id="{57F3992E-C604-41FD-84C4-5B98ADE74CFE}"/>
              </a:ext>
            </a:extLst>
          </p:cNvPr>
          <p:cNvSpPr>
            <a:spLocks noGrp="1"/>
          </p:cNvSpPr>
          <p:nvPr>
            <p:ph idx="1"/>
          </p:nvPr>
        </p:nvSpPr>
        <p:spPr>
          <a:xfrm>
            <a:off x="838200" y="1825624"/>
            <a:ext cx="10515600" cy="4667249"/>
          </a:xfrm>
        </p:spPr>
        <p:txBody>
          <a:bodyPr>
            <a:normAutofit/>
          </a:bodyPr>
          <a:lstStyle/>
          <a:p>
            <a:pPr marL="0" indent="0">
              <a:buNone/>
            </a:pPr>
            <a:r>
              <a:rPr lang="en-US" sz="2800" dirty="0"/>
              <a:t>Why join a church?</a:t>
            </a:r>
          </a:p>
          <a:p>
            <a:r>
              <a:rPr lang="en-US" sz="2800" dirty="0"/>
              <a:t>To assure ourselves.</a:t>
            </a:r>
          </a:p>
          <a:p>
            <a:r>
              <a:rPr lang="en-US" sz="2800" dirty="0"/>
              <a:t>To evangelize the world.</a:t>
            </a:r>
          </a:p>
          <a:p>
            <a:r>
              <a:rPr lang="en-US" sz="2800" dirty="0"/>
              <a:t>To expose false gospels.</a:t>
            </a:r>
          </a:p>
          <a:p>
            <a:r>
              <a:rPr lang="en-US" sz="2800" dirty="0"/>
              <a:t>To edify the church.</a:t>
            </a:r>
          </a:p>
          <a:p>
            <a:r>
              <a:rPr lang="en-US" sz="2800" dirty="0"/>
              <a:t>To glorify God.</a:t>
            </a:r>
          </a:p>
          <a:p>
            <a:r>
              <a:rPr lang="en-US" sz="2800" dirty="0"/>
              <a:t>NOT to obtain our salvation. Joining a church does not save us any more than any other works do.</a:t>
            </a:r>
          </a:p>
        </p:txBody>
      </p:sp>
    </p:spTree>
    <p:extLst>
      <p:ext uri="{BB962C8B-B14F-4D97-AF65-F5344CB8AC3E}">
        <p14:creationId xmlns:p14="http://schemas.microsoft.com/office/powerpoint/2010/main" val="86027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3689</TotalTime>
  <Words>1247</Words>
  <Application>Microsoft Office PowerPoint</Application>
  <PresentationFormat>Widescreen</PresentationFormat>
  <Paragraphs>96</Paragraphs>
  <Slides>20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Century Schoolbook</vt:lpstr>
      <vt:lpstr>CITY SKETCH 16X9</vt:lpstr>
      <vt:lpstr>What Is A Healthy Church? Part 4</vt:lpstr>
      <vt:lpstr>SOURCE MATERIAL</vt:lpstr>
      <vt:lpstr>7. Biblical Understanding of Church Membership</vt:lpstr>
      <vt:lpstr>Biblical Understanding of Church Membership</vt:lpstr>
      <vt:lpstr>Biblical Understanding of Church Membership</vt:lpstr>
      <vt:lpstr>Biblical Understanding of Church Membership</vt:lpstr>
      <vt:lpstr>Biblical Understanding of Church Membership</vt:lpstr>
      <vt:lpstr>Biblical Understanding of Church Membership</vt:lpstr>
      <vt:lpstr>Biblical Understanding of Church Membership</vt:lpstr>
      <vt:lpstr>Biblical Understanding of Church Membership</vt:lpstr>
      <vt:lpstr>Biblical Understanding of Church Membership</vt:lpstr>
      <vt:lpstr>Biblical Understanding of Church Membership</vt:lpstr>
      <vt:lpstr>8. Biblical Church Discipline</vt:lpstr>
      <vt:lpstr>Biblical Church Discipline</vt:lpstr>
      <vt:lpstr>Biblical Church Discipline</vt:lpstr>
      <vt:lpstr>Biblical Church Discipline</vt:lpstr>
      <vt:lpstr>Biblical Church Discipline</vt:lpstr>
      <vt:lpstr>Biblical Church Discipline</vt:lpstr>
      <vt:lpstr>Biblical Church Discipline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Healthy Church? Part 1</dc:title>
  <dc:creator>Forrest Price</dc:creator>
  <cp:lastModifiedBy>Forrest Price</cp:lastModifiedBy>
  <cp:revision>48</cp:revision>
  <dcterms:created xsi:type="dcterms:W3CDTF">2019-02-14T21:54:23Z</dcterms:created>
  <dcterms:modified xsi:type="dcterms:W3CDTF">2019-03-17T13:57:04Z</dcterms:modified>
</cp:coreProperties>
</file>