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9" r:id="rId3"/>
    <p:sldId id="257" r:id="rId4"/>
    <p:sldId id="283" r:id="rId5"/>
    <p:sldId id="284" r:id="rId6"/>
    <p:sldId id="285" r:id="rId7"/>
    <p:sldId id="286" r:id="rId8"/>
    <p:sldId id="287" r:id="rId9"/>
    <p:sldId id="288" r:id="rId10"/>
    <p:sldId id="289" r:id="rId11"/>
    <p:sldId id="278" r:id="rId12"/>
    <p:sldId id="280" r:id="rId13"/>
    <p:sldId id="290" r:id="rId14"/>
    <p:sldId id="291" r:id="rId15"/>
    <p:sldId id="292" r:id="rId16"/>
    <p:sldId id="293" r:id="rId17"/>
    <p:sldId id="294"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91" autoAdjust="0"/>
  </p:normalViewPr>
  <p:slideViewPr>
    <p:cSldViewPr>
      <p:cViewPr varScale="1">
        <p:scale>
          <a:sx n="69" d="100"/>
          <a:sy n="69" d="100"/>
        </p:scale>
        <p:origin x="696" y="66"/>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3/22/2019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3/22/2019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3/22/2019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3/22/2019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3/22/2019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3/22/2019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3/22/2019</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3/22/2019</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3/22/2019</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3/22/2019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3/22/2019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3/22/2019</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What Is A Healthy Church? Part 5</a:t>
            </a:r>
          </a:p>
        </p:txBody>
      </p:sp>
      <p:sp>
        <p:nvSpPr>
          <p:cNvPr id="3" name="Subtitle 2"/>
          <p:cNvSpPr>
            <a:spLocks noGrp="1"/>
          </p:cNvSpPr>
          <p:nvPr>
            <p:ph type="subTitle" idx="1"/>
          </p:nvPr>
        </p:nvSpPr>
        <p:spPr/>
        <p:txBody>
          <a:bodyPr/>
          <a:lstStyle/>
          <a:p>
            <a:r>
              <a:rPr lang="en-US" dirty="0"/>
              <a:t>CITY SESSIONS</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AFEB-AC69-4FC9-BFC6-638E6C16C9C2}"/>
              </a:ext>
            </a:extLst>
          </p:cNvPr>
          <p:cNvSpPr>
            <a:spLocks noGrp="1"/>
          </p:cNvSpPr>
          <p:nvPr>
            <p:ph type="title"/>
          </p:nvPr>
        </p:nvSpPr>
        <p:spPr/>
        <p:txBody>
          <a:bodyPr/>
          <a:lstStyle/>
          <a:p>
            <a:r>
              <a:rPr lang="en-US" dirty="0"/>
              <a:t>Concern for Discipleship &amp; Growth</a:t>
            </a:r>
          </a:p>
        </p:txBody>
      </p:sp>
      <p:sp>
        <p:nvSpPr>
          <p:cNvPr id="3" name="Content Placeholder 2">
            <a:extLst>
              <a:ext uri="{FF2B5EF4-FFF2-40B4-BE49-F238E27FC236}">
                <a16:creationId xmlns:a16="http://schemas.microsoft.com/office/drawing/2014/main" id="{96823BBD-410C-4BE8-B305-FE9845B6BD6E}"/>
              </a:ext>
            </a:extLst>
          </p:cNvPr>
          <p:cNvSpPr>
            <a:spLocks noGrp="1"/>
          </p:cNvSpPr>
          <p:nvPr>
            <p:ph idx="1"/>
          </p:nvPr>
        </p:nvSpPr>
        <p:spPr/>
        <p:txBody>
          <a:bodyPr>
            <a:normAutofit/>
          </a:bodyPr>
          <a:lstStyle/>
          <a:p>
            <a:pPr marL="0" indent="0">
              <a:buNone/>
            </a:pPr>
            <a:r>
              <a:rPr lang="en-US" sz="2800" dirty="0"/>
              <a:t>How can we grow to be like Jesus?</a:t>
            </a:r>
          </a:p>
          <a:p>
            <a:r>
              <a:rPr lang="en-US" sz="2800" dirty="0"/>
              <a:t>Abide in Christ!: John 15:5-8</a:t>
            </a:r>
          </a:p>
          <a:p>
            <a:r>
              <a:rPr lang="en-US" sz="2800" dirty="0"/>
              <a:t>Use the Ordinary Means of Grace: study of the Word, participation in the ordinances (baptism, communion), and prayer</a:t>
            </a:r>
          </a:p>
          <a:p>
            <a:r>
              <a:rPr lang="en-US" sz="2800" dirty="0"/>
              <a:t>Participate in the Local Church: Heb. 10:25, Eph. 4:11-16</a:t>
            </a:r>
          </a:p>
          <a:p>
            <a:r>
              <a:rPr lang="en-US" sz="2800" dirty="0"/>
              <a:t>Look to Jesus’ Coming: Matt. 25-26, Titus 2:13-14, 1 John 3:2-3</a:t>
            </a:r>
          </a:p>
        </p:txBody>
      </p:sp>
    </p:spTree>
    <p:extLst>
      <p:ext uri="{BB962C8B-B14F-4D97-AF65-F5344CB8AC3E}">
        <p14:creationId xmlns:p14="http://schemas.microsoft.com/office/powerpoint/2010/main" val="118404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E8B9-1DC0-4048-9071-86FBA9EC288C}"/>
              </a:ext>
            </a:extLst>
          </p:cNvPr>
          <p:cNvSpPr>
            <a:spLocks noGrp="1"/>
          </p:cNvSpPr>
          <p:nvPr>
            <p:ph type="title"/>
          </p:nvPr>
        </p:nvSpPr>
        <p:spPr/>
        <p:txBody>
          <a:bodyPr/>
          <a:lstStyle/>
          <a:p>
            <a:r>
              <a:rPr lang="en-US" dirty="0"/>
              <a:t>10. Biblical Church Leadership</a:t>
            </a:r>
          </a:p>
        </p:txBody>
      </p:sp>
      <p:sp>
        <p:nvSpPr>
          <p:cNvPr id="3" name="Text Placeholder 2">
            <a:extLst>
              <a:ext uri="{FF2B5EF4-FFF2-40B4-BE49-F238E27FC236}">
                <a16:creationId xmlns:a16="http://schemas.microsoft.com/office/drawing/2014/main" id="{75EF3D32-C5AB-4244-B25F-7978D78C41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477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FD98-5C1D-4033-A963-A29111F4E095}"/>
              </a:ext>
            </a:extLst>
          </p:cNvPr>
          <p:cNvSpPr>
            <a:spLocks noGrp="1"/>
          </p:cNvSpPr>
          <p:nvPr>
            <p:ph type="title"/>
          </p:nvPr>
        </p:nvSpPr>
        <p:spPr/>
        <p:txBody>
          <a:bodyPr/>
          <a:lstStyle/>
          <a:p>
            <a:r>
              <a:rPr lang="en-US" dirty="0"/>
              <a:t>Biblical Church Leadership</a:t>
            </a:r>
          </a:p>
        </p:txBody>
      </p:sp>
      <p:sp>
        <p:nvSpPr>
          <p:cNvPr id="3" name="Content Placeholder 2">
            <a:extLst>
              <a:ext uri="{FF2B5EF4-FFF2-40B4-BE49-F238E27FC236}">
                <a16:creationId xmlns:a16="http://schemas.microsoft.com/office/drawing/2014/main" id="{9B1934A9-3F4B-46D0-B6DB-01BC57FA4F2B}"/>
              </a:ext>
            </a:extLst>
          </p:cNvPr>
          <p:cNvSpPr>
            <a:spLocks noGrp="1"/>
          </p:cNvSpPr>
          <p:nvPr>
            <p:ph idx="1"/>
          </p:nvPr>
        </p:nvSpPr>
        <p:spPr/>
        <p:txBody>
          <a:bodyPr>
            <a:normAutofit/>
          </a:bodyPr>
          <a:lstStyle/>
          <a:p>
            <a:pPr marL="0" indent="0">
              <a:buNone/>
            </a:pPr>
            <a:r>
              <a:rPr lang="en-US" sz="2800" dirty="0"/>
              <a:t>Who leads in the church?</a:t>
            </a:r>
          </a:p>
          <a:p>
            <a:r>
              <a:rPr lang="en-US" sz="2800" dirty="0"/>
              <a:t>The Congregation &amp; Leadership</a:t>
            </a:r>
          </a:p>
          <a:p>
            <a:pPr lvl="1"/>
            <a:r>
              <a:rPr lang="en-US" sz="2600" dirty="0"/>
              <a:t>Several passages suggest that the congregation of believers itself has authoritative power in things such as church discipline (Matt. 18:15-17, 1 Cor. 5:4-5), selection of its leaders (Acts 6:2-5), and even for the teaching they heard (Galatians 1:6-9)</a:t>
            </a:r>
          </a:p>
          <a:p>
            <a:pPr lvl="1"/>
            <a:r>
              <a:rPr lang="en-US" sz="2600" dirty="0"/>
              <a:t>While God certainly puts people with certain giftings over a local church, we must recognize the great authority and responsibility given to the congregation itself in Scripture.</a:t>
            </a:r>
          </a:p>
        </p:txBody>
      </p:sp>
    </p:spTree>
    <p:extLst>
      <p:ext uri="{BB962C8B-B14F-4D97-AF65-F5344CB8AC3E}">
        <p14:creationId xmlns:p14="http://schemas.microsoft.com/office/powerpoint/2010/main" val="154179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AC05-D139-4D52-843F-6283767643FD}"/>
              </a:ext>
            </a:extLst>
          </p:cNvPr>
          <p:cNvSpPr>
            <a:spLocks noGrp="1"/>
          </p:cNvSpPr>
          <p:nvPr>
            <p:ph type="title"/>
          </p:nvPr>
        </p:nvSpPr>
        <p:spPr>
          <a:xfrm>
            <a:off x="838200" y="365126"/>
            <a:ext cx="10515600" cy="930274"/>
          </a:xfrm>
        </p:spPr>
        <p:txBody>
          <a:bodyPr/>
          <a:lstStyle/>
          <a:p>
            <a:r>
              <a:rPr lang="en-US" dirty="0"/>
              <a:t>Biblical Church Leadership</a:t>
            </a:r>
          </a:p>
        </p:txBody>
      </p:sp>
      <p:sp>
        <p:nvSpPr>
          <p:cNvPr id="3" name="Content Placeholder 2">
            <a:extLst>
              <a:ext uri="{FF2B5EF4-FFF2-40B4-BE49-F238E27FC236}">
                <a16:creationId xmlns:a16="http://schemas.microsoft.com/office/drawing/2014/main" id="{72624D05-2EDC-4A59-9A89-EECCC9BD4FB1}"/>
              </a:ext>
            </a:extLst>
          </p:cNvPr>
          <p:cNvSpPr>
            <a:spLocks noGrp="1"/>
          </p:cNvSpPr>
          <p:nvPr>
            <p:ph idx="1"/>
          </p:nvPr>
        </p:nvSpPr>
        <p:spPr>
          <a:xfrm>
            <a:off x="838200" y="1600200"/>
            <a:ext cx="10134600" cy="4892673"/>
          </a:xfrm>
        </p:spPr>
        <p:txBody>
          <a:bodyPr>
            <a:normAutofit/>
          </a:bodyPr>
          <a:lstStyle/>
          <a:p>
            <a:pPr marL="0" indent="0">
              <a:buNone/>
            </a:pPr>
            <a:r>
              <a:rPr lang="en-US" sz="2800" dirty="0"/>
              <a:t>Who leads in the church?</a:t>
            </a:r>
          </a:p>
          <a:p>
            <a:r>
              <a:rPr lang="en-US" sz="2800" dirty="0"/>
              <a:t>Elders</a:t>
            </a:r>
          </a:p>
          <a:p>
            <a:pPr lvl="1"/>
            <a:r>
              <a:rPr lang="en-US" sz="2600" dirty="0"/>
              <a:t>The 2 most common NT names for this office are </a:t>
            </a:r>
            <a:r>
              <a:rPr lang="en-US" sz="2600" i="1" dirty="0" err="1"/>
              <a:t>episcopos</a:t>
            </a:r>
            <a:r>
              <a:rPr lang="en-US" sz="2600" dirty="0"/>
              <a:t> (overseer) and </a:t>
            </a:r>
            <a:r>
              <a:rPr lang="en-US" sz="2600" i="1" dirty="0" err="1"/>
              <a:t>presbuteros</a:t>
            </a:r>
            <a:r>
              <a:rPr lang="en-US" sz="2600" dirty="0"/>
              <a:t> (elder).</a:t>
            </a:r>
          </a:p>
          <a:p>
            <a:pPr lvl="1"/>
            <a:r>
              <a:rPr lang="en-US" sz="2600" dirty="0"/>
              <a:t>When the NT speaks of elders in the local church, it clearly models a plurality of elders: Acts 14:23, 16:4, 20:17, 21:18, Titus 1:5, James 5:14</a:t>
            </a:r>
          </a:p>
          <a:p>
            <a:pPr lvl="1"/>
            <a:r>
              <a:rPr lang="en-US" sz="2600" dirty="0"/>
              <a:t>The main preacher/pastor is one of these elders, but distinct from them.</a:t>
            </a:r>
          </a:p>
          <a:p>
            <a:pPr lvl="2"/>
            <a:r>
              <a:rPr lang="en-US" sz="2400" dirty="0"/>
              <a:t>We see hints of this in several places: Acts 18:5, 1 Cor. 9:14, 1 Tim. 4:13, 5:17, Rom 10:14-15, Titus 1:5</a:t>
            </a:r>
          </a:p>
        </p:txBody>
      </p:sp>
    </p:spTree>
    <p:extLst>
      <p:ext uri="{BB962C8B-B14F-4D97-AF65-F5344CB8AC3E}">
        <p14:creationId xmlns:p14="http://schemas.microsoft.com/office/powerpoint/2010/main" val="262227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5B41-F25F-449B-AEA2-07C327708FE7}"/>
              </a:ext>
            </a:extLst>
          </p:cNvPr>
          <p:cNvSpPr>
            <a:spLocks noGrp="1"/>
          </p:cNvSpPr>
          <p:nvPr>
            <p:ph type="title"/>
          </p:nvPr>
        </p:nvSpPr>
        <p:spPr>
          <a:xfrm>
            <a:off x="838200" y="365126"/>
            <a:ext cx="10515600" cy="930274"/>
          </a:xfrm>
        </p:spPr>
        <p:txBody>
          <a:bodyPr/>
          <a:lstStyle/>
          <a:p>
            <a:r>
              <a:rPr lang="en-US" dirty="0"/>
              <a:t>Biblical Church Leadership</a:t>
            </a:r>
          </a:p>
        </p:txBody>
      </p:sp>
      <p:sp>
        <p:nvSpPr>
          <p:cNvPr id="3" name="Content Placeholder 2">
            <a:extLst>
              <a:ext uri="{FF2B5EF4-FFF2-40B4-BE49-F238E27FC236}">
                <a16:creationId xmlns:a16="http://schemas.microsoft.com/office/drawing/2014/main" id="{B1AEFE1D-EDE1-4FEB-9507-05BE5BBF3564}"/>
              </a:ext>
            </a:extLst>
          </p:cNvPr>
          <p:cNvSpPr>
            <a:spLocks noGrp="1"/>
          </p:cNvSpPr>
          <p:nvPr>
            <p:ph idx="1"/>
          </p:nvPr>
        </p:nvSpPr>
        <p:spPr>
          <a:xfrm>
            <a:off x="457200" y="1524000"/>
            <a:ext cx="11506200" cy="4968873"/>
          </a:xfrm>
        </p:spPr>
        <p:txBody>
          <a:bodyPr>
            <a:normAutofit lnSpcReduction="10000"/>
          </a:bodyPr>
          <a:lstStyle/>
          <a:p>
            <a:pPr marL="0" indent="0">
              <a:buNone/>
            </a:pPr>
            <a:r>
              <a:rPr lang="en-US" sz="2800" dirty="0"/>
              <a:t>Who leads in the church?</a:t>
            </a:r>
          </a:p>
          <a:p>
            <a:r>
              <a:rPr lang="en-US" sz="2800" dirty="0"/>
              <a:t>Elders</a:t>
            </a:r>
          </a:p>
          <a:p>
            <a:pPr lvl="1"/>
            <a:r>
              <a:rPr lang="en-US" sz="2600" dirty="0"/>
              <a:t>Since the church is to have a plurality of leaders, the decisions to be made for the church not requiring all members falls not just on the pastor but on the elder board.</a:t>
            </a:r>
          </a:p>
          <a:p>
            <a:pPr lvl="1"/>
            <a:r>
              <a:rPr lang="en-US" sz="2600" dirty="0"/>
              <a:t>How do we find leaders to be elders?</a:t>
            </a:r>
          </a:p>
          <a:p>
            <a:pPr lvl="2"/>
            <a:r>
              <a:rPr lang="en-US" sz="2400" dirty="0"/>
              <a:t>We pray for wisdom</a:t>
            </a:r>
          </a:p>
          <a:p>
            <a:pPr lvl="2"/>
            <a:r>
              <a:rPr lang="en-US" sz="2400" dirty="0"/>
              <a:t>We study God’s Word, especially the qualifications found in 1 Timothy and Titus</a:t>
            </a:r>
          </a:p>
          <a:p>
            <a:pPr lvl="2"/>
            <a:r>
              <a:rPr lang="en-US" sz="2400" dirty="0"/>
              <a:t>We see who meets those qualifications</a:t>
            </a:r>
          </a:p>
          <a:p>
            <a:pPr lvl="2"/>
            <a:r>
              <a:rPr lang="en-US" sz="2400" dirty="0"/>
              <a:t>We make sure not to confuse the biblical qualifications with secular qualifications</a:t>
            </a:r>
          </a:p>
        </p:txBody>
      </p:sp>
    </p:spTree>
    <p:extLst>
      <p:ext uri="{BB962C8B-B14F-4D97-AF65-F5344CB8AC3E}">
        <p14:creationId xmlns:p14="http://schemas.microsoft.com/office/powerpoint/2010/main" val="187876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78E7C-C7EF-4DE6-BD64-AC1D252813F3}"/>
              </a:ext>
            </a:extLst>
          </p:cNvPr>
          <p:cNvSpPr>
            <a:spLocks noGrp="1"/>
          </p:cNvSpPr>
          <p:nvPr>
            <p:ph type="title"/>
          </p:nvPr>
        </p:nvSpPr>
        <p:spPr>
          <a:xfrm>
            <a:off x="838200" y="365126"/>
            <a:ext cx="10515600" cy="1006474"/>
          </a:xfrm>
        </p:spPr>
        <p:txBody>
          <a:bodyPr/>
          <a:lstStyle/>
          <a:p>
            <a:r>
              <a:rPr lang="en-US" dirty="0"/>
              <a:t>Biblical Church Leadership</a:t>
            </a:r>
          </a:p>
        </p:txBody>
      </p:sp>
      <p:sp>
        <p:nvSpPr>
          <p:cNvPr id="3" name="Content Placeholder 2">
            <a:extLst>
              <a:ext uri="{FF2B5EF4-FFF2-40B4-BE49-F238E27FC236}">
                <a16:creationId xmlns:a16="http://schemas.microsoft.com/office/drawing/2014/main" id="{36CFCCB8-24C9-4A40-9991-40B3CCBB38AE}"/>
              </a:ext>
            </a:extLst>
          </p:cNvPr>
          <p:cNvSpPr>
            <a:spLocks noGrp="1"/>
          </p:cNvSpPr>
          <p:nvPr>
            <p:ph idx="1"/>
          </p:nvPr>
        </p:nvSpPr>
        <p:spPr>
          <a:xfrm>
            <a:off x="838200" y="1905000"/>
            <a:ext cx="10515600" cy="4587874"/>
          </a:xfrm>
        </p:spPr>
        <p:txBody>
          <a:bodyPr>
            <a:normAutofit lnSpcReduction="10000"/>
          </a:bodyPr>
          <a:lstStyle/>
          <a:p>
            <a:pPr marL="0" indent="0">
              <a:buNone/>
            </a:pPr>
            <a:r>
              <a:rPr lang="en-US" sz="2800" dirty="0"/>
              <a:t>What is church leadership and gifting for?</a:t>
            </a:r>
          </a:p>
          <a:p>
            <a:r>
              <a:rPr lang="en-US" sz="2800" dirty="0"/>
              <a:t> Any passages we read on the spiritual gifts and on church leadership show that God’s intention for church leadership and gifting is always to encourage and build one another up. They are always for the benefit of </a:t>
            </a:r>
            <a:r>
              <a:rPr lang="en-US" sz="2800" i="1" dirty="0"/>
              <a:t>others</a:t>
            </a:r>
            <a:r>
              <a:rPr lang="en-US" sz="2800" dirty="0"/>
              <a:t>.</a:t>
            </a:r>
          </a:p>
          <a:p>
            <a:pPr lvl="1"/>
            <a:r>
              <a:rPr lang="en-US" sz="2600" dirty="0"/>
              <a:t>Romans 12:6-8, 1:11-12, 1 Corinthians 12:4-7, 14:26, 1 Peter 4:10</a:t>
            </a:r>
          </a:p>
          <a:p>
            <a:r>
              <a:rPr lang="en-US" sz="2800" dirty="0"/>
              <a:t>“When one rules over men in righteousness, when he rules in the fear of God, he is like the light of morning at sunrise on a cloudless morning, like the brightness after rain that brings the grass from the earth.” 2 Samuel 23:3-4</a:t>
            </a:r>
          </a:p>
        </p:txBody>
      </p:sp>
    </p:spTree>
    <p:extLst>
      <p:ext uri="{BB962C8B-B14F-4D97-AF65-F5344CB8AC3E}">
        <p14:creationId xmlns:p14="http://schemas.microsoft.com/office/powerpoint/2010/main" val="117501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323A-D2B6-46D1-92B0-F6D84C75EDB0}"/>
              </a:ext>
            </a:extLst>
          </p:cNvPr>
          <p:cNvSpPr>
            <a:spLocks noGrp="1"/>
          </p:cNvSpPr>
          <p:nvPr>
            <p:ph type="title"/>
          </p:nvPr>
        </p:nvSpPr>
        <p:spPr/>
        <p:txBody>
          <a:bodyPr/>
          <a:lstStyle/>
          <a:p>
            <a:r>
              <a:rPr lang="en-US" dirty="0"/>
              <a:t>Biblical Church Leadership</a:t>
            </a:r>
          </a:p>
        </p:txBody>
      </p:sp>
      <p:sp>
        <p:nvSpPr>
          <p:cNvPr id="3" name="Content Placeholder 2">
            <a:extLst>
              <a:ext uri="{FF2B5EF4-FFF2-40B4-BE49-F238E27FC236}">
                <a16:creationId xmlns:a16="http://schemas.microsoft.com/office/drawing/2014/main" id="{D027AE67-FFC5-4912-A76C-A24086496CC3}"/>
              </a:ext>
            </a:extLst>
          </p:cNvPr>
          <p:cNvSpPr>
            <a:spLocks noGrp="1"/>
          </p:cNvSpPr>
          <p:nvPr>
            <p:ph idx="1"/>
          </p:nvPr>
        </p:nvSpPr>
        <p:spPr/>
        <p:txBody>
          <a:bodyPr>
            <a:normAutofit/>
          </a:bodyPr>
          <a:lstStyle/>
          <a:p>
            <a:pPr marL="0" indent="0">
              <a:buNone/>
            </a:pPr>
            <a:r>
              <a:rPr lang="en-US" sz="2800" dirty="0"/>
              <a:t>What should be our attitude toward leadership?</a:t>
            </a:r>
          </a:p>
          <a:p>
            <a:r>
              <a:rPr lang="en-US" sz="2800" dirty="0"/>
              <a:t>1. Honor the elders.</a:t>
            </a:r>
          </a:p>
          <a:p>
            <a:pPr lvl="1"/>
            <a:r>
              <a:rPr lang="en-US" sz="2600" dirty="0"/>
              <a:t>1 Timothy 5:17-19, 2 Corinthians 1:14</a:t>
            </a:r>
          </a:p>
          <a:p>
            <a:r>
              <a:rPr lang="en-US" sz="2800" dirty="0"/>
              <a:t>2. Show open-hearted love to the leaders.</a:t>
            </a:r>
          </a:p>
          <a:p>
            <a:pPr lvl="1"/>
            <a:r>
              <a:rPr lang="en-US" sz="2600" dirty="0"/>
              <a:t>2 Corinthians 6:11-13, 7:2-3, 8:5, 12:15, Philemon 20</a:t>
            </a:r>
          </a:p>
          <a:p>
            <a:r>
              <a:rPr lang="en-US" sz="2800" dirty="0"/>
              <a:t>3. Be teachable.</a:t>
            </a:r>
          </a:p>
          <a:p>
            <a:pPr lvl="1"/>
            <a:r>
              <a:rPr lang="en-US" sz="2600" dirty="0"/>
              <a:t>2 Timothy 2:24-26</a:t>
            </a:r>
          </a:p>
        </p:txBody>
      </p:sp>
    </p:spTree>
    <p:extLst>
      <p:ext uri="{BB962C8B-B14F-4D97-AF65-F5344CB8AC3E}">
        <p14:creationId xmlns:p14="http://schemas.microsoft.com/office/powerpoint/2010/main" val="113709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81A0-0340-4744-B5F0-3F3A013A77EC}"/>
              </a:ext>
            </a:extLst>
          </p:cNvPr>
          <p:cNvSpPr>
            <a:spLocks noGrp="1"/>
          </p:cNvSpPr>
          <p:nvPr>
            <p:ph type="title"/>
          </p:nvPr>
        </p:nvSpPr>
        <p:spPr/>
        <p:txBody>
          <a:bodyPr/>
          <a:lstStyle/>
          <a:p>
            <a:r>
              <a:rPr lang="en-US" dirty="0"/>
              <a:t>Biblical Church Leadership</a:t>
            </a:r>
          </a:p>
        </p:txBody>
      </p:sp>
      <p:sp>
        <p:nvSpPr>
          <p:cNvPr id="3" name="Content Placeholder 2">
            <a:extLst>
              <a:ext uri="{FF2B5EF4-FFF2-40B4-BE49-F238E27FC236}">
                <a16:creationId xmlns:a16="http://schemas.microsoft.com/office/drawing/2014/main" id="{2D53357F-C91F-4DFF-99E4-2D1512923B8C}"/>
              </a:ext>
            </a:extLst>
          </p:cNvPr>
          <p:cNvSpPr>
            <a:spLocks noGrp="1"/>
          </p:cNvSpPr>
          <p:nvPr>
            <p:ph idx="1"/>
          </p:nvPr>
        </p:nvSpPr>
        <p:spPr/>
        <p:txBody>
          <a:bodyPr>
            <a:normAutofit lnSpcReduction="10000"/>
          </a:bodyPr>
          <a:lstStyle/>
          <a:p>
            <a:pPr marL="0" indent="0">
              <a:buNone/>
            </a:pPr>
            <a:r>
              <a:rPr lang="en-US" sz="2800" dirty="0"/>
              <a:t>What should be our actions toward leadership?</a:t>
            </a:r>
          </a:p>
          <a:p>
            <a:r>
              <a:rPr lang="en-US" sz="2800" dirty="0"/>
              <a:t>Patiently participate in the selection of leaders. (Acts 6:1-6, 1 Tim. 3, 5:22a)</a:t>
            </a:r>
          </a:p>
          <a:p>
            <a:r>
              <a:rPr lang="en-US" sz="2800" dirty="0"/>
              <a:t>Obey and submit to leaders. (Heb. 13:17)</a:t>
            </a:r>
          </a:p>
          <a:p>
            <a:r>
              <a:rPr lang="en-US" sz="2800" dirty="0"/>
              <a:t>Follow the leaders’ example. (1 Tim. 4:12, 1 Pet. 5:3, Phil. 3:17, Titus 2:7)</a:t>
            </a:r>
          </a:p>
          <a:p>
            <a:r>
              <a:rPr lang="en-US" sz="2800" dirty="0"/>
              <a:t>Pray for leaders. (Col. 4:2-4, Eph. 6:19-20, Luke 18:1)</a:t>
            </a:r>
          </a:p>
          <a:p>
            <a:r>
              <a:rPr lang="en-US" sz="2800" dirty="0"/>
              <a:t>Support outside ministry and interaction of leaders. (2 Cor. 9:13, 10:15-16)</a:t>
            </a:r>
          </a:p>
        </p:txBody>
      </p:sp>
    </p:spTree>
    <p:extLst>
      <p:ext uri="{BB962C8B-B14F-4D97-AF65-F5344CB8AC3E}">
        <p14:creationId xmlns:p14="http://schemas.microsoft.com/office/powerpoint/2010/main" val="225261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9FF5-CFBC-49D9-93D5-3420F67022E1}"/>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FB1543BA-D057-4AEB-A646-714D175404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9401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8F76-EB0C-4C28-8A86-A89303F1244B}"/>
              </a:ext>
            </a:extLst>
          </p:cNvPr>
          <p:cNvSpPr>
            <a:spLocks noGrp="1"/>
          </p:cNvSpPr>
          <p:nvPr>
            <p:ph type="title"/>
          </p:nvPr>
        </p:nvSpPr>
        <p:spPr/>
        <p:txBody>
          <a:bodyPr/>
          <a:lstStyle/>
          <a:p>
            <a:r>
              <a:rPr lang="en-US" dirty="0"/>
              <a:t>SOURCE MATERIAL</a:t>
            </a:r>
          </a:p>
        </p:txBody>
      </p:sp>
      <p:pic>
        <p:nvPicPr>
          <p:cNvPr id="6" name="Content Placeholder 5">
            <a:extLst>
              <a:ext uri="{FF2B5EF4-FFF2-40B4-BE49-F238E27FC236}">
                <a16:creationId xmlns:a16="http://schemas.microsoft.com/office/drawing/2014/main" id="{C02523BB-0E5A-4EA0-B94F-E2EB256029C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40141" y="1825625"/>
            <a:ext cx="2825317" cy="4351338"/>
          </a:xfrm>
        </p:spPr>
      </p:pic>
      <p:pic>
        <p:nvPicPr>
          <p:cNvPr id="8" name="Content Placeholder 7">
            <a:extLst>
              <a:ext uri="{FF2B5EF4-FFF2-40B4-BE49-F238E27FC236}">
                <a16:creationId xmlns:a16="http://schemas.microsoft.com/office/drawing/2014/main" id="{BE027450-97AB-48C5-B742-53655595980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77070" y="1825625"/>
            <a:ext cx="3124260" cy="4351338"/>
          </a:xfrm>
        </p:spPr>
      </p:pic>
    </p:spTree>
    <p:extLst>
      <p:ext uri="{BB962C8B-B14F-4D97-AF65-F5344CB8AC3E}">
        <p14:creationId xmlns:p14="http://schemas.microsoft.com/office/powerpoint/2010/main" val="340763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FC26-6E76-4111-8FDC-ADE843EE841A}"/>
              </a:ext>
            </a:extLst>
          </p:cNvPr>
          <p:cNvSpPr>
            <a:spLocks noGrp="1"/>
          </p:cNvSpPr>
          <p:nvPr>
            <p:ph type="title"/>
          </p:nvPr>
        </p:nvSpPr>
        <p:spPr/>
        <p:txBody>
          <a:bodyPr/>
          <a:lstStyle/>
          <a:p>
            <a:r>
              <a:rPr lang="en-US" dirty="0"/>
              <a:t>9. Concern for Discipleship &amp; Growth</a:t>
            </a:r>
          </a:p>
        </p:txBody>
      </p:sp>
      <p:sp>
        <p:nvSpPr>
          <p:cNvPr id="3" name="Text Placeholder 2">
            <a:extLst>
              <a:ext uri="{FF2B5EF4-FFF2-40B4-BE49-F238E27FC236}">
                <a16:creationId xmlns:a16="http://schemas.microsoft.com/office/drawing/2014/main" id="{3318E223-98B0-4A67-ABB0-942F2F7C31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8835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6975-FC03-4BC2-B769-661CDA3B5B2B}"/>
              </a:ext>
            </a:extLst>
          </p:cNvPr>
          <p:cNvSpPr>
            <a:spLocks noGrp="1"/>
          </p:cNvSpPr>
          <p:nvPr>
            <p:ph type="title"/>
          </p:nvPr>
        </p:nvSpPr>
        <p:spPr/>
        <p:txBody>
          <a:bodyPr/>
          <a:lstStyle/>
          <a:p>
            <a:r>
              <a:rPr lang="en-US" dirty="0"/>
              <a:t>Concern for Discipleship &amp; Growth</a:t>
            </a:r>
          </a:p>
        </p:txBody>
      </p:sp>
      <p:sp>
        <p:nvSpPr>
          <p:cNvPr id="3" name="Content Placeholder 2">
            <a:extLst>
              <a:ext uri="{FF2B5EF4-FFF2-40B4-BE49-F238E27FC236}">
                <a16:creationId xmlns:a16="http://schemas.microsoft.com/office/drawing/2014/main" id="{E98C3CFD-7467-4ACA-A68C-7FBD5BB15DEF}"/>
              </a:ext>
            </a:extLst>
          </p:cNvPr>
          <p:cNvSpPr>
            <a:spLocks noGrp="1"/>
          </p:cNvSpPr>
          <p:nvPr>
            <p:ph idx="1"/>
          </p:nvPr>
        </p:nvSpPr>
        <p:spPr/>
        <p:txBody>
          <a:bodyPr>
            <a:normAutofit/>
          </a:bodyPr>
          <a:lstStyle/>
          <a:p>
            <a:r>
              <a:rPr lang="en-US" sz="2800" dirty="0"/>
              <a:t>“It is impossible to separate the health of a local church from the health of its members. And it’s impossible to divide the well-being of a church member from his or her spiritual growth and discipleship.”</a:t>
            </a:r>
          </a:p>
          <a:p>
            <a:r>
              <a:rPr lang="en-US" sz="2800" dirty="0"/>
              <a:t>What happens if we are not growing?</a:t>
            </a:r>
          </a:p>
          <a:p>
            <a:pPr lvl="1"/>
            <a:r>
              <a:rPr lang="en-US" sz="2600" dirty="0"/>
              <a:t>Sometimes, we do, as Christians, hit a temporary rut or plateau.</a:t>
            </a:r>
          </a:p>
          <a:p>
            <a:pPr lvl="1"/>
            <a:r>
              <a:rPr lang="en-US" sz="2600" dirty="0"/>
              <a:t>BUT, there is the possibility of a prolonged period of no perceived growth. This should be alarming!</a:t>
            </a:r>
          </a:p>
          <a:p>
            <a:pPr lvl="2"/>
            <a:r>
              <a:rPr lang="en-US" sz="2400" dirty="0"/>
              <a:t>We must be open to the Spirit’s conviction and committed to a church of believers who can spur us along.</a:t>
            </a:r>
          </a:p>
        </p:txBody>
      </p:sp>
    </p:spTree>
    <p:extLst>
      <p:ext uri="{BB962C8B-B14F-4D97-AF65-F5344CB8AC3E}">
        <p14:creationId xmlns:p14="http://schemas.microsoft.com/office/powerpoint/2010/main" val="250700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4AB51-B997-4FB1-87A1-11EA0FD73084}"/>
              </a:ext>
            </a:extLst>
          </p:cNvPr>
          <p:cNvSpPr>
            <a:spLocks noGrp="1"/>
          </p:cNvSpPr>
          <p:nvPr>
            <p:ph type="title"/>
          </p:nvPr>
        </p:nvSpPr>
        <p:spPr/>
        <p:txBody>
          <a:bodyPr/>
          <a:lstStyle/>
          <a:p>
            <a:r>
              <a:rPr lang="en-US" dirty="0"/>
              <a:t>Concern for Discipleship &amp; Growth</a:t>
            </a:r>
          </a:p>
        </p:txBody>
      </p:sp>
      <p:sp>
        <p:nvSpPr>
          <p:cNvPr id="3" name="Content Placeholder 2">
            <a:extLst>
              <a:ext uri="{FF2B5EF4-FFF2-40B4-BE49-F238E27FC236}">
                <a16:creationId xmlns:a16="http://schemas.microsoft.com/office/drawing/2014/main" id="{160051EB-9285-4681-AC40-FE2A1D058DC3}"/>
              </a:ext>
            </a:extLst>
          </p:cNvPr>
          <p:cNvSpPr>
            <a:spLocks noGrp="1"/>
          </p:cNvSpPr>
          <p:nvPr>
            <p:ph idx="1"/>
          </p:nvPr>
        </p:nvSpPr>
        <p:spPr/>
        <p:txBody>
          <a:bodyPr>
            <a:normAutofit/>
          </a:bodyPr>
          <a:lstStyle/>
          <a:p>
            <a:r>
              <a:rPr lang="en-US" sz="2800" dirty="0"/>
              <a:t>One might argue that such a strong concern for spiritual growth is a result of progress-driven, results-based American values. However, there is a strong precedent in Scripture for spiritual growth:</a:t>
            </a:r>
          </a:p>
          <a:p>
            <a:pPr lvl="1"/>
            <a:r>
              <a:rPr lang="en-US" sz="2600" dirty="0"/>
              <a:t>Genesis 1:22, 28, 9:1</a:t>
            </a:r>
          </a:p>
          <a:p>
            <a:pPr lvl="1"/>
            <a:r>
              <a:rPr lang="en-US" sz="2600" dirty="0"/>
              <a:t>Jeremiah 29:6</a:t>
            </a:r>
          </a:p>
          <a:p>
            <a:pPr lvl="1"/>
            <a:r>
              <a:rPr lang="en-US" sz="2600" dirty="0"/>
              <a:t>Psalm 92:12-13</a:t>
            </a:r>
          </a:p>
          <a:p>
            <a:pPr lvl="1"/>
            <a:r>
              <a:rPr lang="en-US" sz="2600" dirty="0"/>
              <a:t>Proverbs 24:5, 13:20</a:t>
            </a:r>
          </a:p>
          <a:p>
            <a:pPr lvl="1"/>
            <a:r>
              <a:rPr lang="en-US" sz="2600" dirty="0"/>
              <a:t>Matthew 13:32</a:t>
            </a:r>
          </a:p>
        </p:txBody>
      </p:sp>
      <p:sp>
        <p:nvSpPr>
          <p:cNvPr id="4" name="TextBox 3">
            <a:extLst>
              <a:ext uri="{FF2B5EF4-FFF2-40B4-BE49-F238E27FC236}">
                <a16:creationId xmlns:a16="http://schemas.microsoft.com/office/drawing/2014/main" id="{02247E53-7E1A-4FEC-A6D3-AE27ECC7354B}"/>
              </a:ext>
            </a:extLst>
          </p:cNvPr>
          <p:cNvSpPr txBox="1"/>
          <p:nvPr/>
        </p:nvSpPr>
        <p:spPr>
          <a:xfrm>
            <a:off x="5486400" y="3429000"/>
            <a:ext cx="58674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Acts 6:1, 7, 12:24, 13:49, 19:20</a:t>
            </a:r>
          </a:p>
          <a:p>
            <a:pPr marL="285750" indent="-285750">
              <a:buFont typeface="Arial" panose="020B0604020202020204" pitchFamily="34" charset="0"/>
              <a:buChar char="•"/>
            </a:pPr>
            <a:r>
              <a:rPr lang="en-US" sz="2800" dirty="0"/>
              <a:t>Ephesians 4:15-16</a:t>
            </a:r>
          </a:p>
          <a:p>
            <a:pPr marL="285750" indent="-285750">
              <a:buFont typeface="Arial" panose="020B0604020202020204" pitchFamily="34" charset="0"/>
              <a:buChar char="•"/>
            </a:pPr>
            <a:r>
              <a:rPr lang="en-US" sz="2800" dirty="0"/>
              <a:t>Hebrews 6:1, 5:11-13</a:t>
            </a:r>
          </a:p>
          <a:p>
            <a:pPr marL="285750" indent="-285750">
              <a:buFont typeface="Arial" panose="020B0604020202020204" pitchFamily="34" charset="0"/>
              <a:buChar char="•"/>
            </a:pPr>
            <a:r>
              <a:rPr lang="en-US" sz="2800" dirty="0"/>
              <a:t>Philippians 3:12-15</a:t>
            </a:r>
          </a:p>
          <a:p>
            <a:pPr marL="285750" indent="-285750">
              <a:buFont typeface="Arial" panose="020B0604020202020204" pitchFamily="34" charset="0"/>
              <a:buChar char="•"/>
            </a:pPr>
            <a:r>
              <a:rPr lang="en-US" sz="2800" dirty="0"/>
              <a:t>2 Peter 3:18</a:t>
            </a:r>
          </a:p>
        </p:txBody>
      </p:sp>
    </p:spTree>
    <p:extLst>
      <p:ext uri="{BB962C8B-B14F-4D97-AF65-F5344CB8AC3E}">
        <p14:creationId xmlns:p14="http://schemas.microsoft.com/office/powerpoint/2010/main" val="67640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DDF2-528A-4D7A-8C34-6D24C58759F4}"/>
              </a:ext>
            </a:extLst>
          </p:cNvPr>
          <p:cNvSpPr>
            <a:spLocks noGrp="1"/>
          </p:cNvSpPr>
          <p:nvPr>
            <p:ph type="title"/>
          </p:nvPr>
        </p:nvSpPr>
        <p:spPr/>
        <p:txBody>
          <a:bodyPr/>
          <a:lstStyle/>
          <a:p>
            <a:r>
              <a:rPr lang="en-US" dirty="0"/>
              <a:t>Concern for Discipleship &amp; Growth</a:t>
            </a:r>
          </a:p>
        </p:txBody>
      </p:sp>
      <p:sp>
        <p:nvSpPr>
          <p:cNvPr id="3" name="Content Placeholder 2">
            <a:extLst>
              <a:ext uri="{FF2B5EF4-FFF2-40B4-BE49-F238E27FC236}">
                <a16:creationId xmlns:a16="http://schemas.microsoft.com/office/drawing/2014/main" id="{293ABFD9-F842-4BBB-B8A7-E2332CFEBFC9}"/>
              </a:ext>
            </a:extLst>
          </p:cNvPr>
          <p:cNvSpPr>
            <a:spLocks noGrp="1"/>
          </p:cNvSpPr>
          <p:nvPr>
            <p:ph idx="1"/>
          </p:nvPr>
        </p:nvSpPr>
        <p:spPr/>
        <p:txBody>
          <a:bodyPr>
            <a:normAutofit/>
          </a:bodyPr>
          <a:lstStyle/>
          <a:p>
            <a:pPr marL="0" indent="0">
              <a:buNone/>
            </a:pPr>
            <a:r>
              <a:rPr lang="en-US" sz="2800" dirty="0"/>
              <a:t>Problems in our thinking about growth (Luke 18:9-14):</a:t>
            </a:r>
          </a:p>
          <a:p>
            <a:r>
              <a:rPr lang="en-US" sz="2800" dirty="0"/>
              <a:t>The performance trap: thinking spiritual growth and discipleship look like good performance and success</a:t>
            </a:r>
          </a:p>
          <a:p>
            <a:r>
              <a:rPr lang="en-US" sz="2800" dirty="0"/>
              <a:t>Judging by the wrong standards: focusing on others in an attempt to justify ourselves before God. This will delude us into thinking we are better than we are.</a:t>
            </a:r>
          </a:p>
          <a:p>
            <a:r>
              <a:rPr lang="en-US" sz="2800" dirty="0"/>
              <a:t>Depending on personal strength or effort in spiritual growth: self-effort is not the source of true spiritual growth!</a:t>
            </a:r>
          </a:p>
        </p:txBody>
      </p:sp>
    </p:spTree>
    <p:extLst>
      <p:ext uri="{BB962C8B-B14F-4D97-AF65-F5344CB8AC3E}">
        <p14:creationId xmlns:p14="http://schemas.microsoft.com/office/powerpoint/2010/main" val="395888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97FF-3232-4ACB-9272-1685CB6602B9}"/>
              </a:ext>
            </a:extLst>
          </p:cNvPr>
          <p:cNvSpPr>
            <a:spLocks noGrp="1"/>
          </p:cNvSpPr>
          <p:nvPr>
            <p:ph type="title"/>
          </p:nvPr>
        </p:nvSpPr>
        <p:spPr/>
        <p:txBody>
          <a:bodyPr/>
          <a:lstStyle/>
          <a:p>
            <a:r>
              <a:rPr lang="en-US" dirty="0"/>
              <a:t>Concern for Discipleship &amp; Growth</a:t>
            </a:r>
          </a:p>
        </p:txBody>
      </p:sp>
      <p:sp>
        <p:nvSpPr>
          <p:cNvPr id="3" name="Content Placeholder 2">
            <a:extLst>
              <a:ext uri="{FF2B5EF4-FFF2-40B4-BE49-F238E27FC236}">
                <a16:creationId xmlns:a16="http://schemas.microsoft.com/office/drawing/2014/main" id="{5B12D27C-800E-4E19-AAC5-93EF39D68377}"/>
              </a:ext>
            </a:extLst>
          </p:cNvPr>
          <p:cNvSpPr>
            <a:spLocks noGrp="1"/>
          </p:cNvSpPr>
          <p:nvPr>
            <p:ph idx="1"/>
          </p:nvPr>
        </p:nvSpPr>
        <p:spPr/>
        <p:txBody>
          <a:bodyPr>
            <a:normAutofit/>
          </a:bodyPr>
          <a:lstStyle/>
          <a:p>
            <a:r>
              <a:rPr lang="en-US" sz="2800" dirty="0"/>
              <a:t>Ultimately, God brings the growth: 2 Thess. 1:3, 1 Thess. 3:11-13, Col. 1:10, 2:19, 1 Cor. 3:6-7, Mark 4:27</a:t>
            </a:r>
          </a:p>
          <a:p>
            <a:r>
              <a:rPr lang="en-US" sz="2800" dirty="0"/>
              <a:t>This does not mean we have no part in our growth.</a:t>
            </a:r>
          </a:p>
          <a:p>
            <a:pPr lvl="1"/>
            <a:r>
              <a:rPr lang="en-US" sz="2600" dirty="0"/>
              <a:t>We are commanded to grow and cultivate maturity: 2 Peter 1:5-8, 3:18</a:t>
            </a:r>
          </a:p>
          <a:p>
            <a:r>
              <a:rPr lang="en-US" sz="2800" dirty="0"/>
              <a:t>It does mean that as we seek to grow, we must rely fully on the grace of God and the work of the Holy Spirit in our lives.</a:t>
            </a:r>
          </a:p>
        </p:txBody>
      </p:sp>
    </p:spTree>
    <p:extLst>
      <p:ext uri="{BB962C8B-B14F-4D97-AF65-F5344CB8AC3E}">
        <p14:creationId xmlns:p14="http://schemas.microsoft.com/office/powerpoint/2010/main" val="238949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9FA25-6EE9-4EC4-B8FC-6A3475D45875}"/>
              </a:ext>
            </a:extLst>
          </p:cNvPr>
          <p:cNvSpPr>
            <a:spLocks noGrp="1"/>
          </p:cNvSpPr>
          <p:nvPr>
            <p:ph type="title"/>
          </p:nvPr>
        </p:nvSpPr>
        <p:spPr/>
        <p:txBody>
          <a:bodyPr/>
          <a:lstStyle/>
          <a:p>
            <a:r>
              <a:rPr lang="en-US" dirty="0"/>
              <a:t>Concern for Discipleship &amp; Growth</a:t>
            </a:r>
          </a:p>
        </p:txBody>
      </p:sp>
      <p:sp>
        <p:nvSpPr>
          <p:cNvPr id="3" name="Content Placeholder 2">
            <a:extLst>
              <a:ext uri="{FF2B5EF4-FFF2-40B4-BE49-F238E27FC236}">
                <a16:creationId xmlns:a16="http://schemas.microsoft.com/office/drawing/2014/main" id="{4BB713D0-3BEE-45A4-9975-5C7A0330D6C7}"/>
              </a:ext>
            </a:extLst>
          </p:cNvPr>
          <p:cNvSpPr>
            <a:spLocks noGrp="1"/>
          </p:cNvSpPr>
          <p:nvPr>
            <p:ph idx="1"/>
          </p:nvPr>
        </p:nvSpPr>
        <p:spPr>
          <a:xfrm>
            <a:off x="533400" y="1825625"/>
            <a:ext cx="11125200" cy="4667249"/>
          </a:xfrm>
        </p:spPr>
        <p:txBody>
          <a:bodyPr>
            <a:normAutofit lnSpcReduction="10000"/>
          </a:bodyPr>
          <a:lstStyle/>
          <a:p>
            <a:pPr marL="0" indent="0">
              <a:buNone/>
            </a:pPr>
            <a:r>
              <a:rPr lang="en-US" sz="2800" dirty="0"/>
              <a:t>What does our spiritual growth look like?</a:t>
            </a:r>
          </a:p>
          <a:p>
            <a:r>
              <a:rPr lang="en-US" sz="2800" dirty="0"/>
              <a:t>“Working to promote Christian discipleship and growth is working to bring glory not to ourselves but to God. This is how God will make himself known in the world.”</a:t>
            </a:r>
          </a:p>
          <a:p>
            <a:r>
              <a:rPr lang="en-US" sz="2800" dirty="0"/>
              <a:t>There are several passages of Scripture that give us an idea:</a:t>
            </a:r>
          </a:p>
          <a:p>
            <a:pPr lvl="1"/>
            <a:r>
              <a:rPr lang="en-US" sz="2600" dirty="0"/>
              <a:t>Galatians 5:22-25 – The Fruit of the Spirit</a:t>
            </a:r>
          </a:p>
          <a:p>
            <a:pPr lvl="1"/>
            <a:r>
              <a:rPr lang="en-US" sz="2600" dirty="0"/>
              <a:t>2 Peter 3:18 – “grow in grace and knowledge of our Lord…”</a:t>
            </a:r>
          </a:p>
          <a:p>
            <a:pPr lvl="1"/>
            <a:r>
              <a:rPr lang="en-US" sz="2600" dirty="0"/>
              <a:t>Ephesians 4:11-13 – “for building up the body of Christ until we all attain to the unity of the faith and knowledge of the Son of God, to mature manhood, to the measure of the stature of the fullness of Christ.”</a:t>
            </a:r>
          </a:p>
          <a:p>
            <a:endParaRPr lang="en-US" sz="2800" dirty="0"/>
          </a:p>
        </p:txBody>
      </p:sp>
    </p:spTree>
    <p:extLst>
      <p:ext uri="{BB962C8B-B14F-4D97-AF65-F5344CB8AC3E}">
        <p14:creationId xmlns:p14="http://schemas.microsoft.com/office/powerpoint/2010/main" val="394171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C9AD-1161-45C3-82D1-6466A1B7AA8E}"/>
              </a:ext>
            </a:extLst>
          </p:cNvPr>
          <p:cNvSpPr>
            <a:spLocks noGrp="1"/>
          </p:cNvSpPr>
          <p:nvPr>
            <p:ph type="title"/>
          </p:nvPr>
        </p:nvSpPr>
        <p:spPr/>
        <p:txBody>
          <a:bodyPr/>
          <a:lstStyle/>
          <a:p>
            <a:r>
              <a:rPr lang="en-US" dirty="0"/>
              <a:t>Concern for Discipleship &amp; Growth</a:t>
            </a:r>
          </a:p>
        </p:txBody>
      </p:sp>
      <p:sp>
        <p:nvSpPr>
          <p:cNvPr id="3" name="Content Placeholder 2">
            <a:extLst>
              <a:ext uri="{FF2B5EF4-FFF2-40B4-BE49-F238E27FC236}">
                <a16:creationId xmlns:a16="http://schemas.microsoft.com/office/drawing/2014/main" id="{C2920DA0-63AF-4737-A93E-4B3C46DC3930}"/>
              </a:ext>
            </a:extLst>
          </p:cNvPr>
          <p:cNvSpPr>
            <a:spLocks noGrp="1"/>
          </p:cNvSpPr>
          <p:nvPr>
            <p:ph idx="1"/>
          </p:nvPr>
        </p:nvSpPr>
        <p:spPr>
          <a:xfrm>
            <a:off x="838200" y="1825624"/>
            <a:ext cx="10515600" cy="4667249"/>
          </a:xfrm>
        </p:spPr>
        <p:txBody>
          <a:bodyPr>
            <a:normAutofit lnSpcReduction="10000"/>
          </a:bodyPr>
          <a:lstStyle/>
          <a:p>
            <a:pPr marL="0" indent="0">
              <a:buNone/>
            </a:pPr>
            <a:r>
              <a:rPr lang="en-US" sz="2800" dirty="0"/>
              <a:t>What does our spiritual growth look like?</a:t>
            </a:r>
          </a:p>
          <a:p>
            <a:r>
              <a:rPr lang="en-US" sz="2800" dirty="0"/>
              <a:t>We can sum all these up with the term “godliness” or “holiness.”</a:t>
            </a:r>
          </a:p>
          <a:p>
            <a:r>
              <a:rPr lang="en-US" sz="2800" dirty="0"/>
              <a:t>“A growing church member is someone who looks more and more like Jesus in attitude of heart, thought, speech, and action.”</a:t>
            </a:r>
          </a:p>
          <a:p>
            <a:r>
              <a:rPr lang="en-US" sz="2800" dirty="0"/>
              <a:t>To do this we must sit under God’s Word and pray for the Holy Spirit to work.</a:t>
            </a:r>
          </a:p>
          <a:p>
            <a:r>
              <a:rPr lang="en-US" sz="2800" dirty="0"/>
              <a:t>“…spiritual growth indicates life. Things that are truly alive, grow.”</a:t>
            </a:r>
          </a:p>
        </p:txBody>
      </p:sp>
    </p:spTree>
    <p:extLst>
      <p:ext uri="{BB962C8B-B14F-4D97-AF65-F5344CB8AC3E}">
        <p14:creationId xmlns:p14="http://schemas.microsoft.com/office/powerpoint/2010/main" val="22098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4087</TotalTime>
  <Words>1216</Words>
  <Application>Microsoft Office PowerPoint</Application>
  <PresentationFormat>Widescreen</PresentationFormat>
  <Paragraphs>95</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Schoolbook</vt:lpstr>
      <vt:lpstr>CITY SKETCH 16X9</vt:lpstr>
      <vt:lpstr>What Is A Healthy Church? Part 5</vt:lpstr>
      <vt:lpstr>SOURCE MATERIAL</vt:lpstr>
      <vt:lpstr>9. Concern for Discipleship &amp; Growth</vt:lpstr>
      <vt:lpstr>Concern for Discipleship &amp; Growth</vt:lpstr>
      <vt:lpstr>Concern for Discipleship &amp; Growth</vt:lpstr>
      <vt:lpstr>Concern for Discipleship &amp; Growth</vt:lpstr>
      <vt:lpstr>Concern for Discipleship &amp; Growth</vt:lpstr>
      <vt:lpstr>Concern for Discipleship &amp; Growth</vt:lpstr>
      <vt:lpstr>Concern for Discipleship &amp; Growth</vt:lpstr>
      <vt:lpstr>Concern for Discipleship &amp; Growth</vt:lpstr>
      <vt:lpstr>10. Biblical Church Leadership</vt:lpstr>
      <vt:lpstr>Biblical Church Leadership</vt:lpstr>
      <vt:lpstr>Biblical Church Leadership</vt:lpstr>
      <vt:lpstr>Biblical Church Leadership</vt:lpstr>
      <vt:lpstr>Biblical Church Leadership</vt:lpstr>
      <vt:lpstr>Biblical Church Leadership</vt:lpstr>
      <vt:lpstr>Biblical Church Leadership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Healthy Church? Part 1</dc:title>
  <dc:creator>Forrest Price</dc:creator>
  <cp:lastModifiedBy>Forrest Price</cp:lastModifiedBy>
  <cp:revision>60</cp:revision>
  <dcterms:created xsi:type="dcterms:W3CDTF">2019-02-14T21:54:23Z</dcterms:created>
  <dcterms:modified xsi:type="dcterms:W3CDTF">2019-03-22T23:17:18Z</dcterms:modified>
</cp:coreProperties>
</file>