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81" r:id="rId3"/>
    <p:sldId id="283" r:id="rId4"/>
    <p:sldId id="282" r:id="rId5"/>
    <p:sldId id="284" r:id="rId6"/>
    <p:sldId id="285" r:id="rId7"/>
    <p:sldId id="286" r:id="rId8"/>
    <p:sldId id="287" r:id="rId9"/>
    <p:sldId id="289" r:id="rId10"/>
    <p:sldId id="288" r:id="rId11"/>
    <p:sldId id="290" r:id="rId12"/>
    <p:sldId id="292" r:id="rId13"/>
    <p:sldId id="291" r:id="rId14"/>
    <p:sldId id="294" r:id="rId15"/>
    <p:sldId id="293" r:id="rId16"/>
    <p:sldId id="297" r:id="rId17"/>
    <p:sldId id="298" r:id="rId18"/>
    <p:sldId id="299" r:id="rId19"/>
    <p:sldId id="295" r:id="rId20"/>
    <p:sldId id="296" r:id="rId21"/>
    <p:sldId id="300" r:id="rId22"/>
    <p:sldId id="301" r:id="rId23"/>
    <p:sldId id="302" r:id="rId24"/>
    <p:sldId id="303" r:id="rId25"/>
    <p:sldId id="280" r:id="rId2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3D372E"/>
        </a:fontRef>
        <a:srgbClr val="3D372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EEE5"/>
          </a:solidFill>
        </a:fill>
      </a:tcStyle>
    </a:wholeTbl>
    <a:band2H>
      <a:tcTxStyle/>
      <a:tcStyle>
        <a:tcBdr/>
        <a:fill>
          <a:solidFill>
            <a:srgbClr val="F2F6F2"/>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3D372E"/>
        </a:fontRef>
        <a:srgbClr val="3D372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FD1"/>
          </a:solidFill>
        </a:fill>
      </a:tcStyle>
    </a:wholeTbl>
    <a:band2H>
      <a:tcTxStyle/>
      <a:tcStyle>
        <a:tcBdr/>
        <a:fill>
          <a:solidFill>
            <a:srgbClr val="EEEF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3D372E"/>
        </a:fontRef>
        <a:srgbClr val="3D372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D9D5"/>
          </a:solidFill>
        </a:fill>
      </a:tcStyle>
    </a:wholeTbl>
    <a:band2H>
      <a:tcTxStyle/>
      <a:tcStyle>
        <a:tcBdr/>
        <a:fill>
          <a:solidFill>
            <a:srgbClr val="EFEDEB"/>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3D372E"/>
        </a:fontRef>
        <a:srgbClr val="3D372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7E7"/>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3D372E"/>
        </a:fontRef>
        <a:srgbClr val="3D372E"/>
      </a:tcTxStyle>
      <a:tcStyle>
        <a:tcBdr>
          <a:left>
            <a:ln w="12700" cap="flat">
              <a:noFill/>
              <a:miter lim="400000"/>
            </a:ln>
          </a:left>
          <a:right>
            <a:ln w="12700" cap="flat">
              <a:noFill/>
              <a:miter lim="400000"/>
            </a:ln>
          </a:right>
          <a:top>
            <a:ln w="50800" cap="flat">
              <a:solidFill>
                <a:srgbClr val="3D372E"/>
              </a:solidFill>
              <a:prstDash val="solid"/>
              <a:round/>
            </a:ln>
          </a:top>
          <a:bottom>
            <a:ln w="25400" cap="flat">
              <a:solidFill>
                <a:srgbClr val="3D372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3D372E"/>
              </a:solidFill>
              <a:prstDash val="solid"/>
              <a:round/>
            </a:ln>
          </a:top>
          <a:bottom>
            <a:ln w="25400" cap="flat">
              <a:solidFill>
                <a:srgbClr val="3D372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3D372E"/>
        </a:fontRef>
        <a:srgbClr val="3D372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CCC"/>
          </a:solidFill>
        </a:fill>
      </a:tcStyle>
    </a:wholeTbl>
    <a:band2H>
      <a:tcTxStyle/>
      <a:tcStyle>
        <a:tcBdr/>
        <a:fill>
          <a:solidFill>
            <a:srgbClr val="E8E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D372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D372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D372E"/>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79558" autoAdjust="0"/>
  </p:normalViewPr>
  <p:slideViewPr>
    <p:cSldViewPr snapToGrid="0">
      <p:cViewPr varScale="1">
        <p:scale>
          <a:sx n="54" d="100"/>
          <a:sy n="54" d="100"/>
        </p:scale>
        <p:origin x="1176"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xfrm>
            <a:off x="1143000" y="685800"/>
            <a:ext cx="4572000" cy="3429000"/>
          </a:xfrm>
          <a:prstGeom prst="rect">
            <a:avLst/>
          </a:prstGeom>
        </p:spPr>
        <p:txBody>
          <a:bodyPr/>
          <a:lstStyle/>
          <a:p>
            <a:endParaRPr/>
          </a:p>
        </p:txBody>
      </p:sp>
      <p:sp>
        <p:nvSpPr>
          <p:cNvPr id="113" name="Shape 11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solidFill>
          <a:srgbClr val="3D372E"/>
        </a:solidFill>
        <a:latin typeface="+mj-lt"/>
        <a:ea typeface="+mj-ea"/>
        <a:cs typeface="+mj-cs"/>
        <a:sym typeface="Century Schoolbook"/>
      </a:defRPr>
    </a:lvl1pPr>
    <a:lvl2pPr indent="228600" latinLnBrk="0">
      <a:defRPr sz="1200">
        <a:solidFill>
          <a:srgbClr val="3D372E"/>
        </a:solidFill>
        <a:latin typeface="+mj-lt"/>
        <a:ea typeface="+mj-ea"/>
        <a:cs typeface="+mj-cs"/>
        <a:sym typeface="Century Schoolbook"/>
      </a:defRPr>
    </a:lvl2pPr>
    <a:lvl3pPr indent="457200" latinLnBrk="0">
      <a:defRPr sz="1200">
        <a:solidFill>
          <a:srgbClr val="3D372E"/>
        </a:solidFill>
        <a:latin typeface="+mj-lt"/>
        <a:ea typeface="+mj-ea"/>
        <a:cs typeface="+mj-cs"/>
        <a:sym typeface="Century Schoolbook"/>
      </a:defRPr>
    </a:lvl3pPr>
    <a:lvl4pPr indent="685800" latinLnBrk="0">
      <a:defRPr sz="1200">
        <a:solidFill>
          <a:srgbClr val="3D372E"/>
        </a:solidFill>
        <a:latin typeface="+mj-lt"/>
        <a:ea typeface="+mj-ea"/>
        <a:cs typeface="+mj-cs"/>
        <a:sym typeface="Century Schoolbook"/>
      </a:defRPr>
    </a:lvl4pPr>
    <a:lvl5pPr indent="914400" latinLnBrk="0">
      <a:defRPr sz="1200">
        <a:solidFill>
          <a:srgbClr val="3D372E"/>
        </a:solidFill>
        <a:latin typeface="+mj-lt"/>
        <a:ea typeface="+mj-ea"/>
        <a:cs typeface="+mj-cs"/>
        <a:sym typeface="Century Schoolbook"/>
      </a:defRPr>
    </a:lvl5pPr>
    <a:lvl6pPr indent="1143000" latinLnBrk="0">
      <a:defRPr sz="1200">
        <a:solidFill>
          <a:srgbClr val="3D372E"/>
        </a:solidFill>
        <a:latin typeface="+mj-lt"/>
        <a:ea typeface="+mj-ea"/>
        <a:cs typeface="+mj-cs"/>
        <a:sym typeface="Century Schoolbook"/>
      </a:defRPr>
    </a:lvl6pPr>
    <a:lvl7pPr indent="1371600" latinLnBrk="0">
      <a:defRPr sz="1200">
        <a:solidFill>
          <a:srgbClr val="3D372E"/>
        </a:solidFill>
        <a:latin typeface="+mj-lt"/>
        <a:ea typeface="+mj-ea"/>
        <a:cs typeface="+mj-cs"/>
        <a:sym typeface="Century Schoolbook"/>
      </a:defRPr>
    </a:lvl7pPr>
    <a:lvl8pPr indent="1600200" latinLnBrk="0">
      <a:defRPr sz="1200">
        <a:solidFill>
          <a:srgbClr val="3D372E"/>
        </a:solidFill>
        <a:latin typeface="+mj-lt"/>
        <a:ea typeface="+mj-ea"/>
        <a:cs typeface="+mj-cs"/>
        <a:sym typeface="Century Schoolbook"/>
      </a:defRPr>
    </a:lvl8pPr>
    <a:lvl9pPr indent="1828800" latinLnBrk="0">
      <a:defRPr sz="1200">
        <a:solidFill>
          <a:srgbClr val="3D372E"/>
        </a:solidFill>
        <a:latin typeface="+mj-lt"/>
        <a:ea typeface="+mj-ea"/>
        <a:cs typeface="+mj-cs"/>
        <a:sym typeface="Century Schoolbook"/>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dirty="0"/>
              <a:t>Eph. 5:15-16 </a:t>
            </a:r>
            <a:r>
              <a:rPr lang="en-US" sz="1200" b="0" i="0" dirty="0">
                <a:solidFill>
                  <a:srgbClr val="3D372E"/>
                </a:solidFill>
                <a:effectLst/>
                <a:latin typeface="+mj-lt"/>
                <a:ea typeface="+mj-ea"/>
                <a:cs typeface="+mj-cs"/>
                <a:sym typeface="Century Schoolbook"/>
              </a:rPr>
              <a:t>Pay careful attention, then, to how you live—not as unwise people but as wise—making the most of the time, because the days are evil.</a:t>
            </a:r>
          </a:p>
          <a:p>
            <a:r>
              <a:rPr lang="en-US" sz="1200" b="0" i="0" dirty="0">
                <a:solidFill>
                  <a:srgbClr val="3D372E"/>
                </a:solidFill>
                <a:effectLst/>
                <a:latin typeface="+mj-lt"/>
                <a:ea typeface="+mj-ea"/>
                <a:cs typeface="+mj-cs"/>
                <a:sym typeface="Century Schoolbook"/>
              </a:rPr>
              <a:t>2 Cor. 6:2 For he says: </a:t>
            </a:r>
            <a:r>
              <a:rPr lang="en-US" sz="1200" b="1" i="0" dirty="0">
                <a:solidFill>
                  <a:srgbClr val="3D372E"/>
                </a:solidFill>
                <a:effectLst/>
                <a:latin typeface="+mj-lt"/>
                <a:ea typeface="+mj-ea"/>
                <a:cs typeface="+mj-cs"/>
                <a:sym typeface="Century Schoolbook"/>
              </a:rPr>
              <a:t>At an acceptable time I listened to you, and in the day of salvation I helped you.</a:t>
            </a:r>
            <a:endParaRPr lang="en-US" sz="1200" b="0" i="0" dirty="0">
              <a:solidFill>
                <a:srgbClr val="3D372E"/>
              </a:solidFill>
              <a:effectLst/>
              <a:latin typeface="+mj-lt"/>
              <a:ea typeface="+mj-ea"/>
              <a:cs typeface="+mj-cs"/>
              <a:sym typeface="Century Schoolbook"/>
            </a:endParaRPr>
          </a:p>
          <a:p>
            <a:r>
              <a:rPr lang="en-US" sz="1200" b="0" i="0" dirty="0">
                <a:solidFill>
                  <a:srgbClr val="3D372E"/>
                </a:solidFill>
                <a:effectLst/>
                <a:latin typeface="+mj-lt"/>
                <a:ea typeface="+mj-ea"/>
                <a:cs typeface="+mj-cs"/>
                <a:sym typeface="Century Schoolbook"/>
              </a:rPr>
              <a:t>See, now is the acceptable time; now is the day of salvation!</a:t>
            </a:r>
          </a:p>
          <a:p>
            <a:pPr marL="171450" indent="-171450">
              <a:buFontTx/>
              <a:buChar char="-"/>
            </a:pPr>
            <a:r>
              <a:rPr lang="en-US" sz="1200" b="0" i="0" dirty="0">
                <a:solidFill>
                  <a:srgbClr val="3D372E"/>
                </a:solidFill>
                <a:effectLst/>
                <a:latin typeface="+mj-lt"/>
                <a:ea typeface="+mj-ea"/>
                <a:cs typeface="+mj-cs"/>
                <a:sym typeface="Century Schoolbook"/>
              </a:rPr>
              <a:t>James 4:14 Yet you do not know what tomorrow will bring—what your life will be! For you are like vapor that appears for a little while, then vanishes.</a:t>
            </a:r>
          </a:p>
          <a:p>
            <a:pPr marL="171450" indent="-171450">
              <a:buFontTx/>
              <a:buChar char="-"/>
            </a:pPr>
            <a:endParaRPr lang="en-US" dirty="0"/>
          </a:p>
        </p:txBody>
      </p:sp>
    </p:spTree>
    <p:extLst>
      <p:ext uri="{BB962C8B-B14F-4D97-AF65-F5344CB8AC3E}">
        <p14:creationId xmlns:p14="http://schemas.microsoft.com/office/powerpoint/2010/main" val="3462530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dirty="0"/>
              <a:t>Prov. 27:1 D</a:t>
            </a:r>
            <a:r>
              <a:rPr lang="en-US" sz="1200" b="0" i="0" dirty="0">
                <a:solidFill>
                  <a:srgbClr val="3D372E"/>
                </a:solidFill>
                <a:effectLst/>
                <a:latin typeface="+mj-lt"/>
                <a:ea typeface="+mj-ea"/>
                <a:cs typeface="+mj-cs"/>
                <a:sym typeface="Century Schoolbook"/>
              </a:rPr>
              <a:t>on’t boast about tomorrow, for you don’t know what a day might bring.</a:t>
            </a:r>
          </a:p>
          <a:p>
            <a:pPr marL="171450" indent="-171450">
              <a:buFontTx/>
              <a:buChar char="-"/>
            </a:pPr>
            <a:r>
              <a:rPr lang="en-US" sz="1200" b="0" i="0" dirty="0">
                <a:solidFill>
                  <a:srgbClr val="3D372E"/>
                </a:solidFill>
                <a:effectLst/>
                <a:latin typeface="+mj-lt"/>
                <a:ea typeface="+mj-ea"/>
                <a:cs typeface="+mj-cs"/>
                <a:sym typeface="Century Schoolbook"/>
              </a:rPr>
              <a:t>John 9:4 We must do the works of him who sent me while it is day. Night is coming when no one can work.</a:t>
            </a:r>
          </a:p>
          <a:p>
            <a:pPr marL="171450" indent="-171450">
              <a:buFontTx/>
              <a:buChar char="-"/>
            </a:pPr>
            <a:r>
              <a:rPr lang="en-US" sz="1200" b="0" i="0" dirty="0">
                <a:solidFill>
                  <a:srgbClr val="3D372E"/>
                </a:solidFill>
                <a:effectLst/>
                <a:latin typeface="+mj-lt"/>
                <a:ea typeface="+mj-ea"/>
                <a:cs typeface="+mj-cs"/>
                <a:sym typeface="Century Schoolbook"/>
              </a:rPr>
              <a:t>1 Cor. 3:13-15 each one’s work will become obvious. For the day will disclose it, because it will be revealed by fire; the fire will test the quality of each one’s work. If anyone’s work that he has built survives, he will receive a reward. If anyone’s work is burned up, he will experience loss, but he himself will be saved—but only as through fire.</a:t>
            </a:r>
          </a:p>
          <a:p>
            <a:pPr marL="171450" indent="-171450">
              <a:buFontTx/>
              <a:buChar char="-"/>
            </a:pPr>
            <a:r>
              <a:rPr lang="en-US" sz="1200" b="0" i="0" dirty="0">
                <a:solidFill>
                  <a:srgbClr val="3D372E"/>
                </a:solidFill>
                <a:effectLst/>
                <a:latin typeface="+mj-lt"/>
                <a:ea typeface="+mj-ea"/>
                <a:cs typeface="+mj-cs"/>
                <a:sym typeface="Century Schoolbook"/>
              </a:rPr>
              <a:t>Matt. 12:36 </a:t>
            </a:r>
            <a:r>
              <a:rPr lang="en-US" sz="1200" b="1" i="0" baseline="30000" dirty="0">
                <a:solidFill>
                  <a:srgbClr val="3D372E"/>
                </a:solidFill>
                <a:effectLst/>
                <a:latin typeface="+mj-lt"/>
                <a:ea typeface="+mj-ea"/>
                <a:cs typeface="+mj-cs"/>
                <a:sym typeface="Century Schoolbook"/>
              </a:rPr>
              <a:t> </a:t>
            </a:r>
            <a:r>
              <a:rPr lang="en-US" sz="1200" b="0" i="0" dirty="0">
                <a:solidFill>
                  <a:srgbClr val="3D372E"/>
                </a:solidFill>
                <a:effectLst/>
                <a:latin typeface="+mj-lt"/>
                <a:ea typeface="+mj-ea"/>
                <a:cs typeface="+mj-cs"/>
                <a:sym typeface="Century Schoolbook"/>
              </a:rPr>
              <a:t>I tell you that on the day of judgment people will have to account for every careless word they speak</a:t>
            </a:r>
            <a:endParaRPr lang="en-US" dirty="0"/>
          </a:p>
        </p:txBody>
      </p:sp>
    </p:spTree>
    <p:extLst>
      <p:ext uri="{BB962C8B-B14F-4D97-AF65-F5344CB8AC3E}">
        <p14:creationId xmlns:p14="http://schemas.microsoft.com/office/powerpoint/2010/main" val="2618559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dirty="0"/>
              <a:t>Prov. 5:11-13 </a:t>
            </a:r>
            <a:r>
              <a:rPr lang="en-US" sz="1200" b="0" i="0" dirty="0">
                <a:solidFill>
                  <a:srgbClr val="3D372E"/>
                </a:solidFill>
                <a:effectLst/>
                <a:latin typeface="+mj-lt"/>
                <a:ea typeface="+mj-ea"/>
                <a:cs typeface="+mj-cs"/>
                <a:sym typeface="Century Schoolbook"/>
              </a:rPr>
              <a:t>At the end of your life, you will lament when your physical body has been consumed,</a:t>
            </a:r>
            <a:r>
              <a:rPr lang="en-US" sz="1200" b="1" i="0" baseline="30000" dirty="0">
                <a:solidFill>
                  <a:srgbClr val="3D372E"/>
                </a:solidFill>
                <a:effectLst/>
                <a:latin typeface="+mj-lt"/>
                <a:ea typeface="+mj-ea"/>
                <a:cs typeface="+mj-cs"/>
                <a:sym typeface="Century Schoolbook"/>
              </a:rPr>
              <a:t> </a:t>
            </a:r>
            <a:r>
              <a:rPr lang="en-US" sz="1200" b="0" i="0" dirty="0">
                <a:solidFill>
                  <a:srgbClr val="3D372E"/>
                </a:solidFill>
                <a:effectLst/>
                <a:latin typeface="+mj-lt"/>
                <a:ea typeface="+mj-ea"/>
                <a:cs typeface="+mj-cs"/>
                <a:sym typeface="Century Schoolbook"/>
              </a:rPr>
              <a:t>and you will say, “How I hated discipline, and how my heart despised correction.</a:t>
            </a:r>
            <a:r>
              <a:rPr lang="en-US" sz="1200" b="1" i="0" baseline="30000" dirty="0">
                <a:solidFill>
                  <a:srgbClr val="3D372E"/>
                </a:solidFill>
                <a:effectLst/>
                <a:latin typeface="+mj-lt"/>
                <a:ea typeface="+mj-ea"/>
                <a:cs typeface="+mj-cs"/>
                <a:sym typeface="Century Schoolbook"/>
              </a:rPr>
              <a:t> </a:t>
            </a:r>
            <a:r>
              <a:rPr lang="en-US" sz="1200" b="0" i="0" dirty="0">
                <a:solidFill>
                  <a:srgbClr val="3D372E"/>
                </a:solidFill>
                <a:effectLst/>
                <a:latin typeface="+mj-lt"/>
                <a:ea typeface="+mj-ea"/>
                <a:cs typeface="+mj-cs"/>
                <a:sym typeface="Century Schoolbook"/>
              </a:rPr>
              <a:t>I didn’t obey my teachers or listen closely to my instructors.</a:t>
            </a:r>
          </a:p>
          <a:p>
            <a:pPr marL="0" indent="0">
              <a:buFontTx/>
              <a:buNone/>
            </a:pPr>
            <a:endParaRPr lang="en-US" dirty="0"/>
          </a:p>
        </p:txBody>
      </p:sp>
    </p:spTree>
    <p:extLst>
      <p:ext uri="{BB962C8B-B14F-4D97-AF65-F5344CB8AC3E}">
        <p14:creationId xmlns:p14="http://schemas.microsoft.com/office/powerpoint/2010/main" val="2637520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dirty="0"/>
              <a:t>Psalm 24:1 </a:t>
            </a:r>
            <a:r>
              <a:rPr lang="en-US" sz="1200" b="0" i="0" dirty="0">
                <a:solidFill>
                  <a:srgbClr val="3D372E"/>
                </a:solidFill>
                <a:effectLst/>
                <a:latin typeface="+mj-lt"/>
                <a:ea typeface="+mj-ea"/>
                <a:cs typeface="+mj-cs"/>
                <a:sym typeface="Century Schoolbook"/>
              </a:rPr>
              <a:t>The earth and everything in it, the world and its inhabitants, belong to the </a:t>
            </a:r>
            <a:r>
              <a:rPr lang="en-US" sz="1200" b="0" i="0" cap="small" dirty="0">
                <a:solidFill>
                  <a:srgbClr val="3D372E"/>
                </a:solidFill>
                <a:effectLst/>
                <a:latin typeface="+mj-lt"/>
                <a:ea typeface="+mj-ea"/>
                <a:cs typeface="+mj-cs"/>
                <a:sym typeface="Century Schoolbook"/>
              </a:rPr>
              <a:t>Lord</a:t>
            </a:r>
            <a:r>
              <a:rPr lang="en-US" sz="1200" b="0" i="0" dirty="0">
                <a:solidFill>
                  <a:srgbClr val="3D372E"/>
                </a:solidFill>
                <a:effectLst/>
                <a:latin typeface="+mj-lt"/>
                <a:ea typeface="+mj-ea"/>
                <a:cs typeface="+mj-cs"/>
                <a:sym typeface="Century Schoolbook"/>
              </a:rPr>
              <a:t>;</a:t>
            </a:r>
          </a:p>
          <a:p>
            <a:pPr marL="171450" indent="-171450">
              <a:buFontTx/>
              <a:buChar char="-"/>
            </a:pPr>
            <a:endParaRPr lang="en-US" dirty="0"/>
          </a:p>
        </p:txBody>
      </p:sp>
    </p:spTree>
    <p:extLst>
      <p:ext uri="{BB962C8B-B14F-4D97-AF65-F5344CB8AC3E}">
        <p14:creationId xmlns:p14="http://schemas.microsoft.com/office/powerpoint/2010/main" val="1322996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dirty="0"/>
              <a:t>Phil. 4:18 </a:t>
            </a:r>
            <a:r>
              <a:rPr lang="en-US" sz="1200" b="0" i="0" dirty="0">
                <a:solidFill>
                  <a:srgbClr val="3D372E"/>
                </a:solidFill>
                <a:effectLst/>
                <a:latin typeface="+mj-lt"/>
                <a:ea typeface="+mj-ea"/>
                <a:cs typeface="+mj-cs"/>
                <a:sym typeface="Century Schoolbook"/>
              </a:rPr>
              <a:t>But I have received everything in full, and I have an abundance. I am fully supplied, having received from Epaphroditus what you provided—a fragrant offering, an acceptable sacrifice, pleasing to God.</a:t>
            </a:r>
          </a:p>
          <a:p>
            <a:pPr marL="171450" indent="-171450">
              <a:buFontTx/>
              <a:buChar char="-"/>
            </a:pPr>
            <a:r>
              <a:rPr lang="en-US" sz="1200" b="0" i="0" dirty="0">
                <a:solidFill>
                  <a:srgbClr val="3D372E"/>
                </a:solidFill>
                <a:effectLst/>
                <a:latin typeface="+mj-lt"/>
                <a:ea typeface="+mj-ea"/>
                <a:cs typeface="+mj-cs"/>
                <a:sym typeface="Century Schoolbook"/>
              </a:rPr>
              <a:t>Mark 12 – poor widow</a:t>
            </a:r>
          </a:p>
          <a:p>
            <a:pPr marL="171450" indent="-171450">
              <a:buFontTx/>
              <a:buChar char="-"/>
            </a:pPr>
            <a:r>
              <a:rPr lang="en-US" sz="1200" b="0" i="0" dirty="0">
                <a:solidFill>
                  <a:srgbClr val="3D372E"/>
                </a:solidFill>
                <a:effectLst/>
                <a:latin typeface="+mj-lt"/>
                <a:ea typeface="+mj-ea"/>
                <a:cs typeface="+mj-cs"/>
                <a:sym typeface="Century Schoolbook"/>
              </a:rPr>
              <a:t>2 Cor. 8 – churches of Macedonia</a:t>
            </a:r>
            <a:endParaRPr lang="en-US" dirty="0"/>
          </a:p>
        </p:txBody>
      </p:sp>
    </p:spTree>
    <p:extLst>
      <p:ext uri="{BB962C8B-B14F-4D97-AF65-F5344CB8AC3E}">
        <p14:creationId xmlns:p14="http://schemas.microsoft.com/office/powerpoint/2010/main" val="259784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dirty="0"/>
              <a:t>Luke 16:10-13 </a:t>
            </a:r>
            <a:r>
              <a:rPr lang="en-US" sz="1200" b="0" i="0" dirty="0">
                <a:solidFill>
                  <a:srgbClr val="3D372E"/>
                </a:solidFill>
                <a:effectLst/>
                <a:latin typeface="+mj-lt"/>
                <a:ea typeface="+mj-ea"/>
                <a:cs typeface="+mj-cs"/>
                <a:sym typeface="Century Schoolbook"/>
              </a:rPr>
              <a:t>Whoever is faithful in very little is also faithful in much, and whoever is unrighteous in very little is also unrighteous in much. </a:t>
            </a:r>
            <a:r>
              <a:rPr lang="en-US" sz="1200" b="1" i="0" baseline="30000" dirty="0">
                <a:solidFill>
                  <a:srgbClr val="3D372E"/>
                </a:solidFill>
                <a:effectLst/>
                <a:latin typeface="+mj-lt"/>
                <a:ea typeface="+mj-ea"/>
                <a:cs typeface="+mj-cs"/>
                <a:sym typeface="Century Schoolbook"/>
              </a:rPr>
              <a:t>11 </a:t>
            </a:r>
            <a:r>
              <a:rPr lang="en-US" sz="1200" b="0" i="0" dirty="0">
                <a:solidFill>
                  <a:srgbClr val="3D372E"/>
                </a:solidFill>
                <a:effectLst/>
                <a:latin typeface="+mj-lt"/>
                <a:ea typeface="+mj-ea"/>
                <a:cs typeface="+mj-cs"/>
                <a:sym typeface="Century Schoolbook"/>
              </a:rPr>
              <a:t>So if you have not been faithful with worldly wealth, who will trust you with what is genuine? </a:t>
            </a:r>
            <a:r>
              <a:rPr lang="en-US" sz="1200" b="1" i="0" baseline="30000" dirty="0">
                <a:solidFill>
                  <a:srgbClr val="3D372E"/>
                </a:solidFill>
                <a:effectLst/>
                <a:latin typeface="+mj-lt"/>
                <a:ea typeface="+mj-ea"/>
                <a:cs typeface="+mj-cs"/>
                <a:sym typeface="Century Schoolbook"/>
              </a:rPr>
              <a:t>12 </a:t>
            </a:r>
            <a:r>
              <a:rPr lang="en-US" sz="1200" b="0" i="0" dirty="0">
                <a:solidFill>
                  <a:srgbClr val="3D372E"/>
                </a:solidFill>
                <a:effectLst/>
                <a:latin typeface="+mj-lt"/>
                <a:ea typeface="+mj-ea"/>
                <a:cs typeface="+mj-cs"/>
                <a:sym typeface="Century Schoolbook"/>
              </a:rPr>
              <a:t>And if you have not been faithful with what belongs to someone else, who will give you what is your own? </a:t>
            </a:r>
            <a:r>
              <a:rPr lang="en-US" sz="1200" b="1" i="0" baseline="30000" dirty="0">
                <a:solidFill>
                  <a:srgbClr val="3D372E"/>
                </a:solidFill>
                <a:effectLst/>
                <a:latin typeface="+mj-lt"/>
                <a:ea typeface="+mj-ea"/>
                <a:cs typeface="+mj-cs"/>
                <a:sym typeface="Century Schoolbook"/>
              </a:rPr>
              <a:t>13 </a:t>
            </a:r>
            <a:r>
              <a:rPr lang="en-US" sz="1200" b="0" i="0" dirty="0">
                <a:solidFill>
                  <a:srgbClr val="3D372E"/>
                </a:solidFill>
                <a:effectLst/>
                <a:latin typeface="+mj-lt"/>
                <a:ea typeface="+mj-ea"/>
                <a:cs typeface="+mj-cs"/>
                <a:sym typeface="Century Schoolbook"/>
              </a:rPr>
              <a:t>No servant can serve two masters, since either he will hate one and love the other, or he will be devoted to one and despise the other. You cannot serve both God and money.”</a:t>
            </a:r>
          </a:p>
          <a:p>
            <a:pPr marL="171450" indent="-171450">
              <a:buFontTx/>
              <a:buChar char="-"/>
            </a:pPr>
            <a:r>
              <a:rPr lang="en-US" sz="1200" b="0" i="0" dirty="0">
                <a:solidFill>
                  <a:srgbClr val="3D372E"/>
                </a:solidFill>
                <a:effectLst/>
                <a:latin typeface="+mj-lt"/>
                <a:ea typeface="+mj-ea"/>
                <a:cs typeface="+mj-cs"/>
                <a:sym typeface="Century Schoolbook"/>
              </a:rPr>
              <a:t>2 Cor. 8:7-8 Now as you excel in everything—in faith, speech, knowledge, and in all diligence, and in your love for us—excel also in this act of grace. </a:t>
            </a:r>
            <a:r>
              <a:rPr lang="en-US" sz="1200" b="1" i="0" baseline="30000" dirty="0">
                <a:solidFill>
                  <a:srgbClr val="3D372E"/>
                </a:solidFill>
                <a:effectLst/>
                <a:latin typeface="+mj-lt"/>
                <a:ea typeface="+mj-ea"/>
                <a:cs typeface="+mj-cs"/>
                <a:sym typeface="Century Schoolbook"/>
              </a:rPr>
              <a:t>8 </a:t>
            </a:r>
            <a:r>
              <a:rPr lang="en-US" sz="1200" b="0" i="0" dirty="0">
                <a:solidFill>
                  <a:srgbClr val="3D372E"/>
                </a:solidFill>
                <a:effectLst/>
                <a:latin typeface="+mj-lt"/>
                <a:ea typeface="+mj-ea"/>
                <a:cs typeface="+mj-cs"/>
                <a:sym typeface="Century Schoolbook"/>
              </a:rPr>
              <a:t>I am not saying this as a command. Rather, by means of the diligence of others, I am testing the genuineness of your love.</a:t>
            </a:r>
          </a:p>
          <a:p>
            <a:pPr marL="171450" indent="-171450">
              <a:buFontTx/>
              <a:buChar char="-"/>
            </a:pPr>
            <a:r>
              <a:rPr lang="en-US" sz="1200" b="0" i="0" dirty="0">
                <a:solidFill>
                  <a:srgbClr val="3D372E"/>
                </a:solidFill>
                <a:effectLst/>
                <a:latin typeface="+mj-lt"/>
                <a:ea typeface="+mj-ea"/>
                <a:cs typeface="+mj-cs"/>
                <a:sym typeface="Century Schoolbook"/>
              </a:rPr>
              <a:t>2 Cor. 9:7 Each person should do as he has decided in his heart—not reluctantly or out of compulsion, since God loves a cheerful giver.</a:t>
            </a:r>
            <a:endParaRPr lang="en-US" dirty="0"/>
          </a:p>
        </p:txBody>
      </p:sp>
    </p:spTree>
    <p:extLst>
      <p:ext uri="{BB962C8B-B14F-4D97-AF65-F5344CB8AC3E}">
        <p14:creationId xmlns:p14="http://schemas.microsoft.com/office/powerpoint/2010/main" val="280913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dirty="0"/>
              <a:t>1 Cor. 16:1-2 </a:t>
            </a:r>
            <a:r>
              <a:rPr lang="en-US" sz="1200" b="0" i="0" dirty="0">
                <a:solidFill>
                  <a:srgbClr val="3D372E"/>
                </a:solidFill>
                <a:effectLst/>
                <a:latin typeface="+mj-lt"/>
                <a:ea typeface="+mj-ea"/>
                <a:cs typeface="+mj-cs"/>
                <a:sym typeface="Century Schoolbook"/>
              </a:rPr>
              <a:t>Now about the collection for the saints: Do the same as I instructed the Galatian churches. </a:t>
            </a:r>
            <a:r>
              <a:rPr lang="en-US" sz="1200" b="1" i="0" baseline="30000" dirty="0">
                <a:solidFill>
                  <a:srgbClr val="3D372E"/>
                </a:solidFill>
                <a:effectLst/>
                <a:latin typeface="+mj-lt"/>
                <a:ea typeface="+mj-ea"/>
                <a:cs typeface="+mj-cs"/>
                <a:sym typeface="Century Schoolbook"/>
              </a:rPr>
              <a:t>2 </a:t>
            </a:r>
            <a:r>
              <a:rPr lang="en-US" sz="1200" b="0" i="0" dirty="0">
                <a:solidFill>
                  <a:srgbClr val="3D372E"/>
                </a:solidFill>
                <a:effectLst/>
                <a:latin typeface="+mj-lt"/>
                <a:ea typeface="+mj-ea"/>
                <a:cs typeface="+mj-cs"/>
                <a:sym typeface="Century Schoolbook"/>
              </a:rPr>
              <a:t>On the first day of the week, each of you is to set something aside and save in keeping with how he is prospering, so that no collections will need to be made when I come.</a:t>
            </a:r>
          </a:p>
          <a:p>
            <a:pPr marL="171450" indent="-171450">
              <a:buFontTx/>
              <a:buChar char="-"/>
            </a:pPr>
            <a:r>
              <a:rPr lang="en-US" sz="1200" b="0" i="0" dirty="0">
                <a:solidFill>
                  <a:srgbClr val="3D372E"/>
                </a:solidFill>
                <a:effectLst/>
                <a:latin typeface="+mj-lt"/>
                <a:ea typeface="+mj-ea"/>
                <a:cs typeface="+mj-cs"/>
                <a:sym typeface="Century Schoolbook"/>
              </a:rPr>
              <a:t>Luke 6:38 Give, and it will be given to you; a good measure—pressed down, shaken together, and running over—will be poured into your lap. For with the measure you use, it will be measured back to you.”</a:t>
            </a:r>
          </a:p>
          <a:p>
            <a:pPr marL="171450" indent="-171450">
              <a:buFontTx/>
              <a:buChar char="-"/>
            </a:pPr>
            <a:r>
              <a:rPr lang="en-US" sz="1200" b="0" i="0" dirty="0">
                <a:solidFill>
                  <a:srgbClr val="3D372E"/>
                </a:solidFill>
                <a:effectLst/>
                <a:latin typeface="+mj-lt"/>
                <a:ea typeface="+mj-ea"/>
                <a:cs typeface="+mj-cs"/>
                <a:sym typeface="Century Schoolbook"/>
              </a:rPr>
              <a:t>2 Cor. 9:6-8 The point is this: The person who sows sparingly will also reap sparingly, and the person who sows generously will also reap generously. </a:t>
            </a:r>
            <a:r>
              <a:rPr lang="en-US" sz="1200" b="1" i="0" baseline="30000" dirty="0">
                <a:solidFill>
                  <a:srgbClr val="3D372E"/>
                </a:solidFill>
                <a:effectLst/>
                <a:latin typeface="+mj-lt"/>
                <a:ea typeface="+mj-ea"/>
                <a:cs typeface="+mj-cs"/>
                <a:sym typeface="Century Schoolbook"/>
              </a:rPr>
              <a:t>7 </a:t>
            </a:r>
            <a:r>
              <a:rPr lang="en-US" sz="1200" b="0" i="0" dirty="0">
                <a:solidFill>
                  <a:srgbClr val="3D372E"/>
                </a:solidFill>
                <a:effectLst/>
                <a:latin typeface="+mj-lt"/>
                <a:ea typeface="+mj-ea"/>
                <a:cs typeface="+mj-cs"/>
                <a:sym typeface="Century Schoolbook"/>
              </a:rPr>
              <a:t>Each person should do as he has decided in his heart—not reluctantly or out of compulsion, since God loves a cheerful giver. </a:t>
            </a:r>
            <a:r>
              <a:rPr lang="en-US" sz="1200" b="1" i="0" baseline="30000" dirty="0">
                <a:solidFill>
                  <a:srgbClr val="3D372E"/>
                </a:solidFill>
                <a:effectLst/>
                <a:latin typeface="+mj-lt"/>
                <a:ea typeface="+mj-ea"/>
                <a:cs typeface="+mj-cs"/>
                <a:sym typeface="Century Schoolbook"/>
              </a:rPr>
              <a:t>8 </a:t>
            </a:r>
            <a:r>
              <a:rPr lang="en-US" sz="1200" b="0" i="0" dirty="0">
                <a:solidFill>
                  <a:srgbClr val="3D372E"/>
                </a:solidFill>
                <a:effectLst/>
                <a:latin typeface="+mj-lt"/>
                <a:ea typeface="+mj-ea"/>
                <a:cs typeface="+mj-cs"/>
                <a:sym typeface="Century Schoolbook"/>
              </a:rPr>
              <a:t>And God is able to make every grace overflow to you, so that in every way, always having everything you need, you may excel in every good work.</a:t>
            </a:r>
            <a:endParaRPr lang="en-US" dirty="0"/>
          </a:p>
        </p:txBody>
      </p:sp>
    </p:spTree>
    <p:extLst>
      <p:ext uri="{BB962C8B-B14F-4D97-AF65-F5344CB8AC3E}">
        <p14:creationId xmlns:p14="http://schemas.microsoft.com/office/powerpoint/2010/main" val="2682989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 name="Rectangle"/>
          <p:cNvSpPr/>
          <p:nvPr/>
        </p:nvSpPr>
        <p:spPr>
          <a:xfrm>
            <a:off x="0" y="3936696"/>
            <a:ext cx="12192000" cy="2103121"/>
          </a:xfrm>
          <a:prstGeom prst="rect">
            <a:avLst/>
          </a:prstGeom>
          <a:solidFill>
            <a:srgbClr val="3D372E"/>
          </a:solidFill>
          <a:ln w="12700">
            <a:miter lim="400000"/>
          </a:ln>
        </p:spPr>
        <p:txBody>
          <a:bodyPr lIns="45719" rIns="45719" anchor="ctr"/>
          <a:lstStyle/>
          <a:p>
            <a:pPr algn="ctr">
              <a:defRPr>
                <a:solidFill>
                  <a:srgbClr val="FFFFFF"/>
                </a:solidFill>
              </a:defRPr>
            </a:pPr>
            <a:endParaRPr/>
          </a:p>
        </p:txBody>
      </p:sp>
      <p:sp>
        <p:nvSpPr>
          <p:cNvPr id="13" name="Title Text"/>
          <p:cNvSpPr txBox="1">
            <a:spLocks noGrp="1"/>
          </p:cNvSpPr>
          <p:nvPr>
            <p:ph type="title"/>
          </p:nvPr>
        </p:nvSpPr>
        <p:spPr>
          <a:xfrm>
            <a:off x="838200" y="4114800"/>
            <a:ext cx="10515599" cy="1158446"/>
          </a:xfrm>
          <a:prstGeom prst="rect">
            <a:avLst/>
          </a:prstGeom>
        </p:spPr>
        <p:txBody>
          <a:bodyPr/>
          <a:lstStyle>
            <a:lvl1pPr>
              <a:defRPr sz="5200">
                <a:solidFill>
                  <a:srgbClr val="FFFFFF"/>
                </a:solidFill>
              </a:defRPr>
            </a:lvl1pPr>
          </a:lstStyle>
          <a:p>
            <a:r>
              <a:t>Title Text</a:t>
            </a:r>
          </a:p>
        </p:txBody>
      </p:sp>
      <p:sp>
        <p:nvSpPr>
          <p:cNvPr id="14" name="Body Level One…"/>
          <p:cNvSpPr txBox="1">
            <a:spLocks noGrp="1"/>
          </p:cNvSpPr>
          <p:nvPr>
            <p:ph type="body" sz="quarter" idx="1"/>
          </p:nvPr>
        </p:nvSpPr>
        <p:spPr>
          <a:xfrm>
            <a:off x="838200" y="5338169"/>
            <a:ext cx="10515599" cy="474837"/>
          </a:xfrm>
          <a:prstGeom prst="rect">
            <a:avLst/>
          </a:prstGeom>
        </p:spPr>
        <p:txBody>
          <a:bodyPr/>
          <a:lstStyle>
            <a:lvl1pPr marL="0" indent="0">
              <a:spcBef>
                <a:spcPts val="0"/>
              </a:spcBef>
              <a:buClrTx/>
              <a:buSzTx/>
              <a:buFontTx/>
              <a:buNone/>
              <a:defRPr sz="2400">
                <a:solidFill>
                  <a:schemeClr val="accent1"/>
                </a:solidFill>
              </a:defRPr>
            </a:lvl1pPr>
            <a:lvl2pPr marL="0" indent="457200">
              <a:spcBef>
                <a:spcPts val="0"/>
              </a:spcBef>
              <a:buClrTx/>
              <a:buSzTx/>
              <a:buFontTx/>
              <a:buNone/>
              <a:defRPr sz="2400">
                <a:solidFill>
                  <a:schemeClr val="accent1"/>
                </a:solidFill>
              </a:defRPr>
            </a:lvl2pPr>
            <a:lvl3pPr marL="0" indent="914400">
              <a:spcBef>
                <a:spcPts val="0"/>
              </a:spcBef>
              <a:buClrTx/>
              <a:buSzTx/>
              <a:buFontTx/>
              <a:buNone/>
              <a:defRPr sz="2400">
                <a:solidFill>
                  <a:schemeClr val="accent1"/>
                </a:solidFill>
              </a:defRPr>
            </a:lvl3pPr>
            <a:lvl4pPr marL="0" indent="1371600">
              <a:spcBef>
                <a:spcPts val="0"/>
              </a:spcBef>
              <a:buClrTx/>
              <a:buSzTx/>
              <a:buFontTx/>
              <a:buNone/>
              <a:defRPr sz="2400">
                <a:solidFill>
                  <a:schemeClr val="accent1"/>
                </a:solidFill>
              </a:defRPr>
            </a:lvl4pPr>
            <a:lvl5pPr marL="0" indent="1828800">
              <a:spcBef>
                <a:spcPts val="0"/>
              </a:spcBef>
              <a:buClrTx/>
              <a:buSzTx/>
              <a:buFontTx/>
              <a:buNone/>
              <a:defRPr sz="2400">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1" name="Rectangle 6"/>
          <p:cNvSpPr/>
          <p:nvPr/>
        </p:nvSpPr>
        <p:spPr>
          <a:xfrm>
            <a:off x="0" y="3276599"/>
            <a:ext cx="12192000" cy="2763218"/>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2" name="Title Text"/>
          <p:cNvSpPr txBox="1">
            <a:spLocks noGrp="1"/>
          </p:cNvSpPr>
          <p:nvPr>
            <p:ph type="title"/>
          </p:nvPr>
        </p:nvSpPr>
        <p:spPr>
          <a:xfrm>
            <a:off x="841247" y="3429000"/>
            <a:ext cx="9601201" cy="1838519"/>
          </a:xfrm>
          <a:prstGeom prst="rect">
            <a:avLst/>
          </a:prstGeom>
        </p:spPr>
        <p:txBody>
          <a:bodyPr/>
          <a:lstStyle>
            <a:lvl1pPr>
              <a:defRPr sz="5200">
                <a:solidFill>
                  <a:srgbClr val="3D372E"/>
                </a:solidFill>
              </a:defRPr>
            </a:lvl1pPr>
          </a:lstStyle>
          <a:p>
            <a:r>
              <a:t>Title Text</a:t>
            </a:r>
          </a:p>
        </p:txBody>
      </p:sp>
      <p:sp>
        <p:nvSpPr>
          <p:cNvPr id="33" name="Body Level One…"/>
          <p:cNvSpPr txBox="1">
            <a:spLocks noGrp="1"/>
          </p:cNvSpPr>
          <p:nvPr>
            <p:ph type="body" sz="quarter" idx="1"/>
          </p:nvPr>
        </p:nvSpPr>
        <p:spPr>
          <a:xfrm>
            <a:off x="841247" y="5340096"/>
            <a:ext cx="9601201" cy="475489"/>
          </a:xfrm>
          <a:prstGeom prst="rect">
            <a:avLst/>
          </a:prstGeom>
        </p:spPr>
        <p:txBody>
          <a:bodyPr/>
          <a:lstStyle>
            <a:lvl1pPr marL="0" indent="0">
              <a:spcBef>
                <a:spcPts val="0"/>
              </a:spcBef>
              <a:buClrTx/>
              <a:buSzTx/>
              <a:buFontTx/>
              <a:buNone/>
              <a:defRPr sz="2400">
                <a:solidFill>
                  <a:srgbClr val="3D372E"/>
                </a:solidFill>
              </a:defRPr>
            </a:lvl1pPr>
            <a:lvl2pPr marL="0" indent="457200">
              <a:spcBef>
                <a:spcPts val="0"/>
              </a:spcBef>
              <a:buClrTx/>
              <a:buSzTx/>
              <a:buFontTx/>
              <a:buNone/>
              <a:defRPr sz="2400">
                <a:solidFill>
                  <a:srgbClr val="3D372E"/>
                </a:solidFill>
              </a:defRPr>
            </a:lvl2pPr>
            <a:lvl3pPr marL="0" indent="914400">
              <a:spcBef>
                <a:spcPts val="0"/>
              </a:spcBef>
              <a:buClrTx/>
              <a:buSzTx/>
              <a:buFontTx/>
              <a:buNone/>
              <a:defRPr sz="2400">
                <a:solidFill>
                  <a:srgbClr val="3D372E"/>
                </a:solidFill>
              </a:defRPr>
            </a:lvl3pPr>
            <a:lvl4pPr marL="0" indent="1371600">
              <a:spcBef>
                <a:spcPts val="0"/>
              </a:spcBef>
              <a:buClrTx/>
              <a:buSzTx/>
              <a:buFontTx/>
              <a:buNone/>
              <a:defRPr sz="2400">
                <a:solidFill>
                  <a:srgbClr val="3D372E"/>
                </a:solidFill>
              </a:defRPr>
            </a:lvl4pPr>
            <a:lvl5pPr marL="0" indent="1828800">
              <a:spcBef>
                <a:spcPts val="0"/>
              </a:spcBef>
              <a:buClrTx/>
              <a:buSzTx/>
              <a:buFontTx/>
              <a:buNone/>
              <a:defRPr sz="2400">
                <a:solidFill>
                  <a:srgbClr val="3D372E"/>
                </a:solidFill>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1" name="Title Text"/>
          <p:cNvSpPr txBox="1">
            <a:spLocks noGrp="1"/>
          </p:cNvSpPr>
          <p:nvPr>
            <p:ph type="title"/>
          </p:nvPr>
        </p:nvSpPr>
        <p:spPr>
          <a:prstGeom prst="rect">
            <a:avLst/>
          </a:prstGeom>
        </p:spPr>
        <p:txBody>
          <a:bodyPr/>
          <a:lstStyle/>
          <a:p>
            <a:r>
              <a:t>Title Text</a:t>
            </a:r>
          </a:p>
        </p:txBody>
      </p:sp>
      <p:sp>
        <p:nvSpPr>
          <p:cNvPr id="42" name="Body Level One…"/>
          <p:cNvSpPr txBox="1">
            <a:spLocks noGrp="1"/>
          </p:cNvSpPr>
          <p:nvPr>
            <p:ph type="body" sz="half" idx="1"/>
          </p:nvPr>
        </p:nvSpPr>
        <p:spPr>
          <a:xfrm>
            <a:off x="838200" y="1825625"/>
            <a:ext cx="50292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0" name="Title Text"/>
          <p:cNvSpPr txBox="1">
            <a:spLocks noGrp="1"/>
          </p:cNvSpPr>
          <p:nvPr>
            <p:ph type="title"/>
          </p:nvPr>
        </p:nvSpPr>
        <p:spPr>
          <a:prstGeom prst="rect">
            <a:avLst/>
          </a:prstGeom>
        </p:spPr>
        <p:txBody>
          <a:bodyPr/>
          <a:lstStyle/>
          <a:p>
            <a:r>
              <a:t>Title Text</a:t>
            </a:r>
          </a:p>
        </p:txBody>
      </p:sp>
      <p:sp>
        <p:nvSpPr>
          <p:cNvPr id="51" name="Body Level One…"/>
          <p:cNvSpPr txBox="1">
            <a:spLocks noGrp="1"/>
          </p:cNvSpPr>
          <p:nvPr>
            <p:ph type="body" sz="quarter" idx="1"/>
          </p:nvPr>
        </p:nvSpPr>
        <p:spPr>
          <a:xfrm>
            <a:off x="839787" y="1828800"/>
            <a:ext cx="5029201" cy="685800"/>
          </a:xfrm>
          <a:prstGeom prst="rect">
            <a:avLst/>
          </a:prstGeom>
        </p:spPr>
        <p:txBody>
          <a:bodyPr anchor="ctr"/>
          <a:lstStyle>
            <a:lvl1pPr marL="0" indent="0">
              <a:spcBef>
                <a:spcPts val="1000"/>
              </a:spcBef>
              <a:buClrTx/>
              <a:buSzTx/>
              <a:buFontTx/>
              <a:buNone/>
              <a:defRPr b="1"/>
            </a:lvl1pPr>
            <a:lvl2pPr marL="0" indent="457200">
              <a:spcBef>
                <a:spcPts val="1000"/>
              </a:spcBef>
              <a:buClrTx/>
              <a:buSzTx/>
              <a:buFontTx/>
              <a:buNone/>
              <a:defRPr b="1"/>
            </a:lvl2pPr>
            <a:lvl3pPr marL="0" indent="914400">
              <a:spcBef>
                <a:spcPts val="1000"/>
              </a:spcBef>
              <a:buClrTx/>
              <a:buSzTx/>
              <a:buFontTx/>
              <a:buNone/>
              <a:defRPr b="1"/>
            </a:lvl3pPr>
            <a:lvl4pPr marL="0" indent="1371600">
              <a:spcBef>
                <a:spcPts val="1000"/>
              </a:spcBef>
              <a:buClrTx/>
              <a:buSzTx/>
              <a:buFontTx/>
              <a:buNone/>
              <a:defRPr b="1"/>
            </a:lvl4pPr>
            <a:lvl5pPr marL="0" indent="1828800">
              <a:spcBef>
                <a:spcPts val="1000"/>
              </a:spcBef>
              <a:buClrTx/>
              <a:buSzTx/>
              <a:buFontTx/>
              <a:buNone/>
              <a:defRPr b="1"/>
            </a:lvl5pPr>
          </a:lstStyle>
          <a:p>
            <a:r>
              <a:t>Body Level One</a:t>
            </a:r>
          </a:p>
          <a:p>
            <a:pPr lvl="1"/>
            <a:r>
              <a:t>Body Level Two</a:t>
            </a:r>
          </a:p>
          <a:p>
            <a:pPr lvl="2"/>
            <a:r>
              <a:t>Body Level Three</a:t>
            </a:r>
          </a:p>
          <a:p>
            <a:pPr lvl="3"/>
            <a:r>
              <a:t>Body Level Four</a:t>
            </a:r>
          </a:p>
          <a:p>
            <a:pPr lvl="4"/>
            <a:r>
              <a:t>Body Level Five</a:t>
            </a:r>
          </a:p>
        </p:txBody>
      </p:sp>
      <p:sp>
        <p:nvSpPr>
          <p:cNvPr id="52" name="Text Placeholder 4"/>
          <p:cNvSpPr>
            <a:spLocks noGrp="1"/>
          </p:cNvSpPr>
          <p:nvPr>
            <p:ph type="body" sz="quarter" idx="13"/>
          </p:nvPr>
        </p:nvSpPr>
        <p:spPr>
          <a:xfrm>
            <a:off x="6326187" y="1828800"/>
            <a:ext cx="5029201" cy="685800"/>
          </a:xfrm>
          <a:prstGeom prst="rect">
            <a:avLst/>
          </a:prstGeom>
        </p:spPr>
        <p:txBody>
          <a:bodyPr anchor="ctr"/>
          <a:lstStyle/>
          <a:p>
            <a:pPr marL="0" indent="0">
              <a:spcBef>
                <a:spcPts val="1000"/>
              </a:spcBef>
              <a:buClrTx/>
              <a:buSzTx/>
              <a:buFontTx/>
              <a:buNone/>
              <a:defRPr b="1"/>
            </a:pPr>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8" name="Slide Number"/>
          <p:cNvSpPr txBox="1">
            <a:spLocks noGrp="1"/>
          </p:cNvSpPr>
          <p:nvPr>
            <p:ph type="sldNum" sz="quarter" idx="2"/>
          </p:nvPr>
        </p:nvSpPr>
        <p:spPr>
          <a:xfrm>
            <a:off x="11540631" y="6536063"/>
            <a:ext cx="259530" cy="2565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5" name="Title Text"/>
          <p:cNvSpPr txBox="1">
            <a:spLocks noGrp="1"/>
          </p:cNvSpPr>
          <p:nvPr>
            <p:ph type="title"/>
          </p:nvPr>
        </p:nvSpPr>
        <p:spPr>
          <a:xfrm>
            <a:off x="7924800" y="1524000"/>
            <a:ext cx="3429000" cy="1905000"/>
          </a:xfrm>
          <a:prstGeom prst="rect">
            <a:avLst/>
          </a:prstGeom>
        </p:spPr>
        <p:txBody>
          <a:bodyPr/>
          <a:lstStyle/>
          <a:p>
            <a:r>
              <a:t>Title Text</a:t>
            </a:r>
          </a:p>
        </p:txBody>
      </p:sp>
      <p:sp>
        <p:nvSpPr>
          <p:cNvPr id="76" name="Body Level One…"/>
          <p:cNvSpPr txBox="1">
            <a:spLocks noGrp="1"/>
          </p:cNvSpPr>
          <p:nvPr>
            <p:ph type="body" idx="1"/>
          </p:nvPr>
        </p:nvSpPr>
        <p:spPr>
          <a:xfrm>
            <a:off x="838200" y="685800"/>
            <a:ext cx="6400800" cy="52578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7" name="Text Placeholder 3"/>
          <p:cNvSpPr>
            <a:spLocks noGrp="1"/>
          </p:cNvSpPr>
          <p:nvPr>
            <p:ph type="body" sz="quarter" idx="13"/>
          </p:nvPr>
        </p:nvSpPr>
        <p:spPr>
          <a:xfrm>
            <a:off x="7924800" y="3581400"/>
            <a:ext cx="3429000" cy="1828800"/>
          </a:xfrm>
          <a:prstGeom prst="rect">
            <a:avLst/>
          </a:prstGeom>
        </p:spPr>
        <p:txBody>
          <a:bodyPr/>
          <a:lstStyle/>
          <a:p>
            <a:pPr marL="0" indent="0">
              <a:spcBef>
                <a:spcPts val="1000"/>
              </a:spcBef>
              <a:buClrTx/>
              <a:buSzTx/>
              <a:buFontTx/>
              <a:buNone/>
              <a:defRPr sz="1600"/>
            </a:pPr>
            <a:endParaRP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5" name="Title Text"/>
          <p:cNvSpPr txBox="1">
            <a:spLocks noGrp="1"/>
          </p:cNvSpPr>
          <p:nvPr>
            <p:ph type="title"/>
          </p:nvPr>
        </p:nvSpPr>
        <p:spPr>
          <a:xfrm>
            <a:off x="7924800" y="1527047"/>
            <a:ext cx="3429000" cy="1901953"/>
          </a:xfrm>
          <a:prstGeom prst="rect">
            <a:avLst/>
          </a:prstGeom>
        </p:spPr>
        <p:txBody>
          <a:bodyPr/>
          <a:lstStyle/>
          <a:p>
            <a:r>
              <a:t>Title Text</a:t>
            </a:r>
          </a:p>
        </p:txBody>
      </p:sp>
      <p:sp>
        <p:nvSpPr>
          <p:cNvPr id="86" name="Picture Placeholder 2"/>
          <p:cNvSpPr>
            <a:spLocks noGrp="1"/>
          </p:cNvSpPr>
          <p:nvPr>
            <p:ph type="pic" idx="13"/>
          </p:nvPr>
        </p:nvSpPr>
        <p:spPr>
          <a:xfrm>
            <a:off x="838197" y="685800"/>
            <a:ext cx="6400801" cy="5257800"/>
          </a:xfrm>
          <a:prstGeom prst="rect">
            <a:avLst/>
          </a:prstGeom>
        </p:spPr>
        <p:txBody>
          <a:bodyPr lIns="91439" rIns="91439">
            <a:noAutofit/>
          </a:bodyPr>
          <a:lstStyle/>
          <a:p>
            <a:endParaRPr/>
          </a:p>
        </p:txBody>
      </p:sp>
      <p:sp>
        <p:nvSpPr>
          <p:cNvPr id="87" name="Body Level One…"/>
          <p:cNvSpPr txBox="1">
            <a:spLocks noGrp="1"/>
          </p:cNvSpPr>
          <p:nvPr>
            <p:ph type="body" sz="quarter" idx="1"/>
          </p:nvPr>
        </p:nvSpPr>
        <p:spPr>
          <a:xfrm>
            <a:off x="7924800" y="3581400"/>
            <a:ext cx="3428999" cy="1828800"/>
          </a:xfrm>
          <a:prstGeom prst="rect">
            <a:avLst/>
          </a:prstGeom>
        </p:spPr>
        <p:txBody>
          <a:bodyPr/>
          <a:lstStyle>
            <a:lvl1pPr marL="0" indent="0">
              <a:spcBef>
                <a:spcPts val="1000"/>
              </a:spcBef>
              <a:buClrTx/>
              <a:buSzTx/>
              <a:buFontTx/>
              <a:buNone/>
              <a:defRPr sz="1600"/>
            </a:lvl1pPr>
            <a:lvl2pPr marL="0" indent="457200">
              <a:spcBef>
                <a:spcPts val="1000"/>
              </a:spcBef>
              <a:buClrTx/>
              <a:buSzTx/>
              <a:buFontTx/>
              <a:buNone/>
              <a:defRPr sz="1600"/>
            </a:lvl2pPr>
            <a:lvl3pPr marL="0" indent="914400">
              <a:spcBef>
                <a:spcPts val="1000"/>
              </a:spcBef>
              <a:buClrTx/>
              <a:buSzTx/>
              <a:buFontTx/>
              <a:buNone/>
              <a:defRPr sz="1600"/>
            </a:lvl3pPr>
            <a:lvl4pPr marL="0" indent="1371600">
              <a:spcBef>
                <a:spcPts val="1000"/>
              </a:spcBef>
              <a:buClrTx/>
              <a:buSzTx/>
              <a:buFontTx/>
              <a:buNone/>
              <a:defRPr sz="1600"/>
            </a:lvl4pPr>
            <a:lvl5pPr marL="0" indent="1828800">
              <a:spcBef>
                <a:spcPts val="1000"/>
              </a:spcBef>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4" name="Title Text"/>
          <p:cNvSpPr txBox="1">
            <a:spLocks noGrp="1"/>
          </p:cNvSpPr>
          <p:nvPr>
            <p:ph type="title"/>
          </p:nvPr>
        </p:nvSpPr>
        <p:spPr>
          <a:xfrm>
            <a:off x="9741692" y="365125"/>
            <a:ext cx="1600201" cy="5811838"/>
          </a:xfrm>
          <a:prstGeom prst="rect">
            <a:avLst/>
          </a:prstGeom>
        </p:spPr>
        <p:txBody>
          <a:bodyPr/>
          <a:lstStyle/>
          <a:p>
            <a:r>
              <a:t>Title Text</a:t>
            </a:r>
          </a:p>
        </p:txBody>
      </p:sp>
      <p:sp>
        <p:nvSpPr>
          <p:cNvPr id="105" name="Body Level One…"/>
          <p:cNvSpPr txBox="1">
            <a:spLocks noGrp="1"/>
          </p:cNvSpPr>
          <p:nvPr>
            <p:ph type="body" idx="1"/>
          </p:nvPr>
        </p:nvSpPr>
        <p:spPr>
          <a:xfrm>
            <a:off x="838200" y="365125"/>
            <a:ext cx="85344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D372E"/>
        </a:solidFill>
        <a:effectLst/>
      </p:bgPr>
    </p:bg>
    <p:spTree>
      <p:nvGrpSpPr>
        <p:cNvPr id="1" name=""/>
        <p:cNvGrpSpPr/>
        <p:nvPr/>
      </p:nvGrpSpPr>
      <p:grpSpPr>
        <a:xfrm>
          <a:off x="0" y="0"/>
          <a:ext cx="0" cy="0"/>
          <a:chOff x="0" y="0"/>
          <a:chExt cx="0" cy="0"/>
        </a:xfrm>
      </p:grpSpPr>
      <p:sp>
        <p:nvSpPr>
          <p:cNvPr id="2" name="Rectangle 6"/>
          <p:cNvSpPr/>
          <p:nvPr/>
        </p:nvSpPr>
        <p:spPr>
          <a:xfrm>
            <a:off x="0" y="6492238"/>
            <a:ext cx="12188825" cy="365761"/>
          </a:xfrm>
          <a:prstGeom prst="rect">
            <a:avLst/>
          </a:prstGeom>
          <a:solidFill>
            <a:srgbClr val="2E2923"/>
          </a:solidFill>
          <a:ln w="12700">
            <a:miter lim="400000"/>
          </a:ln>
        </p:spPr>
        <p:txBody>
          <a:bodyPr lIns="45719" rIns="45719" anchor="ctr"/>
          <a:lstStyle/>
          <a:p>
            <a:pPr algn="ctr">
              <a:defRPr>
                <a:solidFill>
                  <a:srgbClr val="FFFFFF"/>
                </a:solidFill>
              </a:defRPr>
            </a:pPr>
            <a:endParaRPr/>
          </a:p>
        </p:txBody>
      </p:sp>
      <p:sp>
        <p:nvSpPr>
          <p:cNvPr id="3" name="Title Text"/>
          <p:cNvSpPr txBox="1">
            <a:spLocks noGrp="1"/>
          </p:cNvSpPr>
          <p:nvPr>
            <p:ph type="title"/>
          </p:nvPr>
        </p:nvSpPr>
        <p:spPr>
          <a:xfrm>
            <a:off x="838200" y="365125"/>
            <a:ext cx="10515600" cy="11452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r>
              <a:t>Title Text</a:t>
            </a:r>
          </a:p>
        </p:txBody>
      </p:sp>
      <p:sp>
        <p:nvSpPr>
          <p:cNvPr id="4"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540631" y="6536063"/>
            <a:ext cx="259530" cy="256541"/>
          </a:xfrm>
          <a:prstGeom prst="rect">
            <a:avLst/>
          </a:prstGeom>
          <a:ln w="12700">
            <a:miter lim="400000"/>
          </a:ln>
        </p:spPr>
        <p:txBody>
          <a:bodyPr wrap="none" lIns="45719" rIns="45719" anchor="ctr">
            <a:spAutoFit/>
          </a:bodyPr>
          <a:lstStyle>
            <a:lvl1pPr algn="r">
              <a:defRPr sz="1100">
                <a:solidFill>
                  <a:srgbClr val="BAB1A3"/>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9" r:id="rId9"/>
  </p:sldLayoutIdLst>
  <p:transition spd="med"/>
  <p:txStyles>
    <p:titleStyle>
      <a:lvl1pPr marL="0" marR="0" indent="0" algn="l" defTabSz="914400" rtl="0" latinLnBrk="0">
        <a:lnSpc>
          <a:spcPct val="90000"/>
        </a:lnSpc>
        <a:spcBef>
          <a:spcPts val="0"/>
        </a:spcBef>
        <a:spcAft>
          <a:spcPts val="0"/>
        </a:spcAft>
        <a:buClrTx/>
        <a:buSzTx/>
        <a:buFontTx/>
        <a:buNone/>
        <a:tabLst/>
        <a:defRPr sz="3400" b="0" i="0" u="none" strike="noStrike" cap="none" spc="0" baseline="0">
          <a:ln>
            <a:noFill/>
          </a:ln>
          <a:solidFill>
            <a:schemeClr val="accent1"/>
          </a:solidFill>
          <a:uFillTx/>
          <a:latin typeface="+mj-lt"/>
          <a:ea typeface="+mj-ea"/>
          <a:cs typeface="+mj-cs"/>
          <a:sym typeface="Century Schoolbook"/>
        </a:defRPr>
      </a:lvl1pPr>
      <a:lvl2pPr marL="0" marR="0" indent="0" algn="l" defTabSz="914400" rtl="0" latinLnBrk="0">
        <a:lnSpc>
          <a:spcPct val="90000"/>
        </a:lnSpc>
        <a:spcBef>
          <a:spcPts val="0"/>
        </a:spcBef>
        <a:spcAft>
          <a:spcPts val="0"/>
        </a:spcAft>
        <a:buClrTx/>
        <a:buSzTx/>
        <a:buFontTx/>
        <a:buNone/>
        <a:tabLst/>
        <a:defRPr sz="3400" b="0" i="0" u="none" strike="noStrike" cap="none" spc="0" baseline="0">
          <a:ln>
            <a:noFill/>
          </a:ln>
          <a:solidFill>
            <a:schemeClr val="accent1"/>
          </a:solidFill>
          <a:uFillTx/>
          <a:latin typeface="+mj-lt"/>
          <a:ea typeface="+mj-ea"/>
          <a:cs typeface="+mj-cs"/>
          <a:sym typeface="Century Schoolbook"/>
        </a:defRPr>
      </a:lvl2pPr>
      <a:lvl3pPr marL="0" marR="0" indent="0" algn="l" defTabSz="914400" rtl="0" latinLnBrk="0">
        <a:lnSpc>
          <a:spcPct val="90000"/>
        </a:lnSpc>
        <a:spcBef>
          <a:spcPts val="0"/>
        </a:spcBef>
        <a:spcAft>
          <a:spcPts val="0"/>
        </a:spcAft>
        <a:buClrTx/>
        <a:buSzTx/>
        <a:buFontTx/>
        <a:buNone/>
        <a:tabLst/>
        <a:defRPr sz="3400" b="0" i="0" u="none" strike="noStrike" cap="none" spc="0" baseline="0">
          <a:ln>
            <a:noFill/>
          </a:ln>
          <a:solidFill>
            <a:schemeClr val="accent1"/>
          </a:solidFill>
          <a:uFillTx/>
          <a:latin typeface="+mj-lt"/>
          <a:ea typeface="+mj-ea"/>
          <a:cs typeface="+mj-cs"/>
          <a:sym typeface="Century Schoolbook"/>
        </a:defRPr>
      </a:lvl3pPr>
      <a:lvl4pPr marL="0" marR="0" indent="0" algn="l" defTabSz="914400" rtl="0" latinLnBrk="0">
        <a:lnSpc>
          <a:spcPct val="90000"/>
        </a:lnSpc>
        <a:spcBef>
          <a:spcPts val="0"/>
        </a:spcBef>
        <a:spcAft>
          <a:spcPts val="0"/>
        </a:spcAft>
        <a:buClrTx/>
        <a:buSzTx/>
        <a:buFontTx/>
        <a:buNone/>
        <a:tabLst/>
        <a:defRPr sz="3400" b="0" i="0" u="none" strike="noStrike" cap="none" spc="0" baseline="0">
          <a:ln>
            <a:noFill/>
          </a:ln>
          <a:solidFill>
            <a:schemeClr val="accent1"/>
          </a:solidFill>
          <a:uFillTx/>
          <a:latin typeface="+mj-lt"/>
          <a:ea typeface="+mj-ea"/>
          <a:cs typeface="+mj-cs"/>
          <a:sym typeface="Century Schoolbook"/>
        </a:defRPr>
      </a:lvl4pPr>
      <a:lvl5pPr marL="0" marR="0" indent="0" algn="l" defTabSz="914400" rtl="0" latinLnBrk="0">
        <a:lnSpc>
          <a:spcPct val="90000"/>
        </a:lnSpc>
        <a:spcBef>
          <a:spcPts val="0"/>
        </a:spcBef>
        <a:spcAft>
          <a:spcPts val="0"/>
        </a:spcAft>
        <a:buClrTx/>
        <a:buSzTx/>
        <a:buFontTx/>
        <a:buNone/>
        <a:tabLst/>
        <a:defRPr sz="3400" b="0" i="0" u="none" strike="noStrike" cap="none" spc="0" baseline="0">
          <a:ln>
            <a:noFill/>
          </a:ln>
          <a:solidFill>
            <a:schemeClr val="accent1"/>
          </a:solidFill>
          <a:uFillTx/>
          <a:latin typeface="+mj-lt"/>
          <a:ea typeface="+mj-ea"/>
          <a:cs typeface="+mj-cs"/>
          <a:sym typeface="Century Schoolbook"/>
        </a:defRPr>
      </a:lvl5pPr>
      <a:lvl6pPr marL="0" marR="0" indent="0" algn="l" defTabSz="914400" rtl="0" latinLnBrk="0">
        <a:lnSpc>
          <a:spcPct val="90000"/>
        </a:lnSpc>
        <a:spcBef>
          <a:spcPts val="0"/>
        </a:spcBef>
        <a:spcAft>
          <a:spcPts val="0"/>
        </a:spcAft>
        <a:buClrTx/>
        <a:buSzTx/>
        <a:buFontTx/>
        <a:buNone/>
        <a:tabLst/>
        <a:defRPr sz="3400" b="0" i="0" u="none" strike="noStrike" cap="none" spc="0" baseline="0">
          <a:ln>
            <a:noFill/>
          </a:ln>
          <a:solidFill>
            <a:schemeClr val="accent1"/>
          </a:solidFill>
          <a:uFillTx/>
          <a:latin typeface="+mj-lt"/>
          <a:ea typeface="+mj-ea"/>
          <a:cs typeface="+mj-cs"/>
          <a:sym typeface="Century Schoolbook"/>
        </a:defRPr>
      </a:lvl6pPr>
      <a:lvl7pPr marL="0" marR="0" indent="0" algn="l" defTabSz="914400" rtl="0" latinLnBrk="0">
        <a:lnSpc>
          <a:spcPct val="90000"/>
        </a:lnSpc>
        <a:spcBef>
          <a:spcPts val="0"/>
        </a:spcBef>
        <a:spcAft>
          <a:spcPts val="0"/>
        </a:spcAft>
        <a:buClrTx/>
        <a:buSzTx/>
        <a:buFontTx/>
        <a:buNone/>
        <a:tabLst/>
        <a:defRPr sz="3400" b="0" i="0" u="none" strike="noStrike" cap="none" spc="0" baseline="0">
          <a:ln>
            <a:noFill/>
          </a:ln>
          <a:solidFill>
            <a:schemeClr val="accent1"/>
          </a:solidFill>
          <a:uFillTx/>
          <a:latin typeface="+mj-lt"/>
          <a:ea typeface="+mj-ea"/>
          <a:cs typeface="+mj-cs"/>
          <a:sym typeface="Century Schoolbook"/>
        </a:defRPr>
      </a:lvl7pPr>
      <a:lvl8pPr marL="0" marR="0" indent="0" algn="l" defTabSz="914400" rtl="0" latinLnBrk="0">
        <a:lnSpc>
          <a:spcPct val="90000"/>
        </a:lnSpc>
        <a:spcBef>
          <a:spcPts val="0"/>
        </a:spcBef>
        <a:spcAft>
          <a:spcPts val="0"/>
        </a:spcAft>
        <a:buClrTx/>
        <a:buSzTx/>
        <a:buFontTx/>
        <a:buNone/>
        <a:tabLst/>
        <a:defRPr sz="3400" b="0" i="0" u="none" strike="noStrike" cap="none" spc="0" baseline="0">
          <a:ln>
            <a:noFill/>
          </a:ln>
          <a:solidFill>
            <a:schemeClr val="accent1"/>
          </a:solidFill>
          <a:uFillTx/>
          <a:latin typeface="+mj-lt"/>
          <a:ea typeface="+mj-ea"/>
          <a:cs typeface="+mj-cs"/>
          <a:sym typeface="Century Schoolbook"/>
        </a:defRPr>
      </a:lvl8pPr>
      <a:lvl9pPr marL="0" marR="0" indent="0" algn="l" defTabSz="914400" rtl="0" latinLnBrk="0">
        <a:lnSpc>
          <a:spcPct val="90000"/>
        </a:lnSpc>
        <a:spcBef>
          <a:spcPts val="0"/>
        </a:spcBef>
        <a:spcAft>
          <a:spcPts val="0"/>
        </a:spcAft>
        <a:buClrTx/>
        <a:buSzTx/>
        <a:buFontTx/>
        <a:buNone/>
        <a:tabLst/>
        <a:defRPr sz="3400" b="0" i="0" u="none" strike="noStrike" cap="none" spc="0" baseline="0">
          <a:ln>
            <a:noFill/>
          </a:ln>
          <a:solidFill>
            <a:schemeClr val="accent1"/>
          </a:solidFill>
          <a:uFillTx/>
          <a:latin typeface="+mj-lt"/>
          <a:ea typeface="+mj-ea"/>
          <a:cs typeface="+mj-cs"/>
          <a:sym typeface="Century Schoolbook"/>
        </a:defRPr>
      </a:lvl9pPr>
    </p:titleStyle>
    <p:bodyStyle>
      <a:lvl1pPr marL="228600" marR="0" indent="-228600" algn="l" defTabSz="914400" rtl="0" latinLnBrk="0">
        <a:lnSpc>
          <a:spcPct val="90000"/>
        </a:lnSpc>
        <a:spcBef>
          <a:spcPts val="1800"/>
        </a:spcBef>
        <a:spcAft>
          <a:spcPts val="0"/>
        </a:spcAft>
        <a:buClr>
          <a:schemeClr val="accent1"/>
        </a:buClr>
        <a:buSzPct val="100000"/>
        <a:buFont typeface="Arial"/>
        <a:buChar char="•"/>
        <a:tabLst/>
        <a:defRPr sz="2000" b="0" i="0" u="none" strike="noStrike" cap="none" spc="0" baseline="0">
          <a:ln>
            <a:noFill/>
          </a:ln>
          <a:solidFill>
            <a:srgbClr val="FFFFFF"/>
          </a:solidFill>
          <a:uFillTx/>
          <a:latin typeface="+mj-lt"/>
          <a:ea typeface="+mj-ea"/>
          <a:cs typeface="+mj-cs"/>
          <a:sym typeface="Century Schoolbook"/>
        </a:defRPr>
      </a:lvl1pPr>
      <a:lvl2pPr marL="482600" marR="0" indent="-254000" algn="l" defTabSz="914400" rtl="0" latinLnBrk="0">
        <a:lnSpc>
          <a:spcPct val="90000"/>
        </a:lnSpc>
        <a:spcBef>
          <a:spcPts val="1800"/>
        </a:spcBef>
        <a:spcAft>
          <a:spcPts val="0"/>
        </a:spcAft>
        <a:buClr>
          <a:schemeClr val="accent1"/>
        </a:buClr>
        <a:buSzPct val="100000"/>
        <a:buFont typeface="Arial"/>
        <a:buChar char="•"/>
        <a:tabLst/>
        <a:defRPr sz="2000" b="0" i="0" u="none" strike="noStrike" cap="none" spc="0" baseline="0">
          <a:ln>
            <a:noFill/>
          </a:ln>
          <a:solidFill>
            <a:srgbClr val="FFFFFF"/>
          </a:solidFill>
          <a:uFillTx/>
          <a:latin typeface="+mj-lt"/>
          <a:ea typeface="+mj-ea"/>
          <a:cs typeface="+mj-cs"/>
          <a:sym typeface="Century Schoolbook"/>
        </a:defRPr>
      </a:lvl2pPr>
      <a:lvl3pPr marL="731519" marR="0" indent="-228600" algn="l" defTabSz="914400" rtl="0" latinLnBrk="0">
        <a:lnSpc>
          <a:spcPct val="90000"/>
        </a:lnSpc>
        <a:spcBef>
          <a:spcPts val="1800"/>
        </a:spcBef>
        <a:spcAft>
          <a:spcPts val="0"/>
        </a:spcAft>
        <a:buClr>
          <a:schemeClr val="accent1"/>
        </a:buClr>
        <a:buSzPct val="100000"/>
        <a:buFont typeface="Arial"/>
        <a:buChar char="•"/>
        <a:tabLst/>
        <a:defRPr sz="2000" b="0" i="0" u="none" strike="noStrike" cap="none" spc="0" baseline="0">
          <a:ln>
            <a:noFill/>
          </a:ln>
          <a:solidFill>
            <a:srgbClr val="FFFFFF"/>
          </a:solidFill>
          <a:uFillTx/>
          <a:latin typeface="+mj-lt"/>
          <a:ea typeface="+mj-ea"/>
          <a:cs typeface="+mj-cs"/>
          <a:sym typeface="Century Schoolbook"/>
        </a:defRPr>
      </a:lvl3pPr>
      <a:lvl4pPr marL="992777" marR="0" indent="-261257" algn="l" defTabSz="914400" rtl="0" latinLnBrk="0">
        <a:lnSpc>
          <a:spcPct val="90000"/>
        </a:lnSpc>
        <a:spcBef>
          <a:spcPts val="1800"/>
        </a:spcBef>
        <a:spcAft>
          <a:spcPts val="0"/>
        </a:spcAft>
        <a:buClr>
          <a:schemeClr val="accent1"/>
        </a:buClr>
        <a:buSzPct val="100000"/>
        <a:buFont typeface="Arial"/>
        <a:buChar char="•"/>
        <a:tabLst/>
        <a:defRPr sz="2000" b="0" i="0" u="none" strike="noStrike" cap="none" spc="0" baseline="0">
          <a:ln>
            <a:noFill/>
          </a:ln>
          <a:solidFill>
            <a:srgbClr val="FFFFFF"/>
          </a:solidFill>
          <a:uFillTx/>
          <a:latin typeface="+mj-lt"/>
          <a:ea typeface="+mj-ea"/>
          <a:cs typeface="+mj-cs"/>
          <a:sym typeface="Century Schoolbook"/>
        </a:defRPr>
      </a:lvl4pPr>
      <a:lvl5pPr marL="1221377" marR="0" indent="-261257" algn="l" defTabSz="914400" rtl="0" latinLnBrk="0">
        <a:lnSpc>
          <a:spcPct val="90000"/>
        </a:lnSpc>
        <a:spcBef>
          <a:spcPts val="1800"/>
        </a:spcBef>
        <a:spcAft>
          <a:spcPts val="0"/>
        </a:spcAft>
        <a:buClr>
          <a:schemeClr val="accent1"/>
        </a:buClr>
        <a:buSzPct val="100000"/>
        <a:buFont typeface="Arial"/>
        <a:buChar char="•"/>
        <a:tabLst/>
        <a:defRPr sz="2000" b="0" i="0" u="none" strike="noStrike" cap="none" spc="0" baseline="0">
          <a:ln>
            <a:noFill/>
          </a:ln>
          <a:solidFill>
            <a:srgbClr val="FFFFFF"/>
          </a:solidFill>
          <a:uFillTx/>
          <a:latin typeface="+mj-lt"/>
          <a:ea typeface="+mj-ea"/>
          <a:cs typeface="+mj-cs"/>
          <a:sym typeface="Century Schoolbook"/>
        </a:defRPr>
      </a:lvl5pPr>
      <a:lvl6pPr marL="1449977" marR="0" indent="-261257" algn="l" defTabSz="914400" rtl="0" latinLnBrk="0">
        <a:lnSpc>
          <a:spcPct val="90000"/>
        </a:lnSpc>
        <a:spcBef>
          <a:spcPts val="1800"/>
        </a:spcBef>
        <a:spcAft>
          <a:spcPts val="0"/>
        </a:spcAft>
        <a:buClr>
          <a:schemeClr val="accent1"/>
        </a:buClr>
        <a:buSzPct val="100000"/>
        <a:buFont typeface="Arial"/>
        <a:buChar char="•"/>
        <a:tabLst/>
        <a:defRPr sz="2000" b="0" i="0" u="none" strike="noStrike" cap="none" spc="0" baseline="0">
          <a:ln>
            <a:noFill/>
          </a:ln>
          <a:solidFill>
            <a:srgbClr val="FFFFFF"/>
          </a:solidFill>
          <a:uFillTx/>
          <a:latin typeface="+mj-lt"/>
          <a:ea typeface="+mj-ea"/>
          <a:cs typeface="+mj-cs"/>
          <a:sym typeface="Century Schoolbook"/>
        </a:defRPr>
      </a:lvl6pPr>
      <a:lvl7pPr marL="1678577" marR="0" indent="-261257" algn="l" defTabSz="914400" rtl="0" latinLnBrk="0">
        <a:lnSpc>
          <a:spcPct val="90000"/>
        </a:lnSpc>
        <a:spcBef>
          <a:spcPts val="1800"/>
        </a:spcBef>
        <a:spcAft>
          <a:spcPts val="0"/>
        </a:spcAft>
        <a:buClr>
          <a:schemeClr val="accent1"/>
        </a:buClr>
        <a:buSzPct val="100000"/>
        <a:buFont typeface="Arial"/>
        <a:buChar char="•"/>
        <a:tabLst/>
        <a:defRPr sz="2000" b="0" i="0" u="none" strike="noStrike" cap="none" spc="0" baseline="0">
          <a:ln>
            <a:noFill/>
          </a:ln>
          <a:solidFill>
            <a:srgbClr val="FFFFFF"/>
          </a:solidFill>
          <a:uFillTx/>
          <a:latin typeface="+mj-lt"/>
          <a:ea typeface="+mj-ea"/>
          <a:cs typeface="+mj-cs"/>
          <a:sym typeface="Century Schoolbook"/>
        </a:defRPr>
      </a:lvl7pPr>
      <a:lvl8pPr marL="1907177" marR="0" indent="-261257" algn="l" defTabSz="914400" rtl="0" latinLnBrk="0">
        <a:lnSpc>
          <a:spcPct val="90000"/>
        </a:lnSpc>
        <a:spcBef>
          <a:spcPts val="1800"/>
        </a:spcBef>
        <a:spcAft>
          <a:spcPts val="0"/>
        </a:spcAft>
        <a:buClr>
          <a:schemeClr val="accent1"/>
        </a:buClr>
        <a:buSzPct val="100000"/>
        <a:buFont typeface="Arial"/>
        <a:buChar char="•"/>
        <a:tabLst/>
        <a:defRPr sz="2000" b="0" i="0" u="none" strike="noStrike" cap="none" spc="0" baseline="0">
          <a:ln>
            <a:noFill/>
          </a:ln>
          <a:solidFill>
            <a:srgbClr val="FFFFFF"/>
          </a:solidFill>
          <a:uFillTx/>
          <a:latin typeface="+mj-lt"/>
          <a:ea typeface="+mj-ea"/>
          <a:cs typeface="+mj-cs"/>
          <a:sym typeface="Century Schoolbook"/>
        </a:defRPr>
      </a:lvl8pPr>
      <a:lvl9pPr marL="2135777" marR="0" indent="-261257" algn="l" defTabSz="914400" rtl="0" latinLnBrk="0">
        <a:lnSpc>
          <a:spcPct val="90000"/>
        </a:lnSpc>
        <a:spcBef>
          <a:spcPts val="1800"/>
        </a:spcBef>
        <a:spcAft>
          <a:spcPts val="0"/>
        </a:spcAft>
        <a:buClr>
          <a:schemeClr val="accent1"/>
        </a:buClr>
        <a:buSzPct val="100000"/>
        <a:buFont typeface="Arial"/>
        <a:buChar char="•"/>
        <a:tabLst/>
        <a:defRPr sz="2000" b="0" i="0" u="none" strike="noStrike" cap="none" spc="0" baseline="0">
          <a:ln>
            <a:noFill/>
          </a:ln>
          <a:solidFill>
            <a:srgbClr val="FFFFFF"/>
          </a:solidFill>
          <a:uFillTx/>
          <a:latin typeface="+mj-lt"/>
          <a:ea typeface="+mj-ea"/>
          <a:cs typeface="+mj-cs"/>
          <a:sym typeface="Century Schoolbook"/>
        </a:defRPr>
      </a:lvl9pPr>
    </p:bodyStyle>
    <p:otherStyle>
      <a:lvl1pPr marL="0" marR="0" indent="0" algn="r" defTabSz="9144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Schoolbook"/>
        </a:defRPr>
      </a:lvl1pPr>
      <a:lvl2pPr marL="0" marR="0" indent="457200" algn="r" defTabSz="9144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Schoolbook"/>
        </a:defRPr>
      </a:lvl2pPr>
      <a:lvl3pPr marL="0" marR="0" indent="914400" algn="r" defTabSz="9144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Schoolbook"/>
        </a:defRPr>
      </a:lvl3pPr>
      <a:lvl4pPr marL="0" marR="0" indent="1371600" algn="r" defTabSz="9144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Schoolbook"/>
        </a:defRPr>
      </a:lvl4pPr>
      <a:lvl5pPr marL="0" marR="0" indent="1828800" algn="r" defTabSz="9144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Schoolbook"/>
        </a:defRPr>
      </a:lvl5pPr>
      <a:lvl6pPr marL="0" marR="0" indent="2286000" algn="r" defTabSz="9144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Schoolbook"/>
        </a:defRPr>
      </a:lvl6pPr>
      <a:lvl7pPr marL="0" marR="0" indent="2743200" algn="r" defTabSz="9144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Schoolbook"/>
        </a:defRPr>
      </a:lvl7pPr>
      <a:lvl8pPr marL="0" marR="0" indent="3200400" algn="r" defTabSz="9144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Schoolbook"/>
        </a:defRPr>
      </a:lvl8pPr>
      <a:lvl9pPr marL="0" marR="0" indent="3657600" algn="r" defTabSz="9144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Century Schoolbook"/>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itle 1"/>
          <p:cNvSpPr txBox="1">
            <a:spLocks noGrp="1"/>
          </p:cNvSpPr>
          <p:nvPr>
            <p:ph type="ctrTitle"/>
          </p:nvPr>
        </p:nvSpPr>
        <p:spPr>
          <a:xfrm>
            <a:off x="838200" y="4225457"/>
            <a:ext cx="10515600" cy="1158447"/>
          </a:xfrm>
          <a:prstGeom prst="rect">
            <a:avLst/>
          </a:prstGeom>
        </p:spPr>
        <p:txBody>
          <a:bodyPr>
            <a:normAutofit/>
          </a:bodyPr>
          <a:lstStyle/>
          <a:p>
            <a:r>
              <a:rPr dirty="0"/>
              <a:t>DISCIPLINES </a:t>
            </a:r>
            <a:r>
              <a:t>OF </a:t>
            </a:r>
            <a:r>
              <a:rPr lang="en-US"/>
              <a:t>WORSHIP</a:t>
            </a:r>
            <a:endParaRPr dirty="0"/>
          </a:p>
        </p:txBody>
      </p:sp>
      <p:sp>
        <p:nvSpPr>
          <p:cNvPr id="116" name="Subtitle 2"/>
          <p:cNvSpPr txBox="1">
            <a:spLocks noGrp="1"/>
          </p:cNvSpPr>
          <p:nvPr>
            <p:ph type="subTitle" sz="quarter" idx="1"/>
          </p:nvPr>
        </p:nvSpPr>
        <p:spPr>
          <a:xfrm>
            <a:off x="838200" y="5338169"/>
            <a:ext cx="10515600" cy="474837"/>
          </a:xfrm>
          <a:prstGeom prst="rect">
            <a:avLst/>
          </a:prstGeom>
        </p:spPr>
        <p:txBody>
          <a:bodyPr/>
          <a:lstStyle/>
          <a:p>
            <a:r>
              <a:rPr dirty="0"/>
              <a:t>CITY SESSIONS: SPIRITUAL DISCIPLINES FOR LIFE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7018-0C02-48E6-88FE-571CA51A43F4}"/>
              </a:ext>
            </a:extLst>
          </p:cNvPr>
          <p:cNvSpPr>
            <a:spLocks noGrp="1"/>
          </p:cNvSpPr>
          <p:nvPr>
            <p:ph type="title"/>
          </p:nvPr>
        </p:nvSpPr>
        <p:spPr>
          <a:xfrm>
            <a:off x="838200" y="365125"/>
            <a:ext cx="10515600" cy="947481"/>
          </a:xfrm>
        </p:spPr>
        <p:txBody>
          <a:bodyPr/>
          <a:lstStyle/>
          <a:p>
            <a:r>
              <a:rPr lang="en-US" dirty="0"/>
              <a:t>WORSHIP AS A DISCIPLINE</a:t>
            </a:r>
          </a:p>
        </p:txBody>
      </p:sp>
      <p:sp>
        <p:nvSpPr>
          <p:cNvPr id="3" name="Text Placeholder 2">
            <a:extLst>
              <a:ext uri="{FF2B5EF4-FFF2-40B4-BE49-F238E27FC236}">
                <a16:creationId xmlns:a16="http://schemas.microsoft.com/office/drawing/2014/main" id="{60C6ED43-A535-4387-9238-05252318BF8A}"/>
              </a:ext>
            </a:extLst>
          </p:cNvPr>
          <p:cNvSpPr>
            <a:spLocks noGrp="1"/>
          </p:cNvSpPr>
          <p:nvPr>
            <p:ph type="body" sz="half" idx="1"/>
          </p:nvPr>
        </p:nvSpPr>
        <p:spPr>
          <a:xfrm>
            <a:off x="492227" y="1430595"/>
            <a:ext cx="11207546" cy="5062280"/>
          </a:xfrm>
        </p:spPr>
        <p:txBody>
          <a:bodyPr>
            <a:normAutofit/>
          </a:bodyPr>
          <a:lstStyle/>
          <a:p>
            <a:r>
              <a:rPr lang="en-US" sz="2800" dirty="0"/>
              <a:t>“To worship God throughout a lifetime requires discipline. Without discipline, our worship of God will be thin and inconsistent.” – Whitney </a:t>
            </a:r>
          </a:p>
          <a:p>
            <a:r>
              <a:rPr lang="en-US" sz="2800" dirty="0"/>
              <a:t>Worship is a discipline that is both a </a:t>
            </a:r>
            <a:r>
              <a:rPr lang="en-US" sz="2800" i="1" dirty="0"/>
              <a:t>means</a:t>
            </a:r>
            <a:r>
              <a:rPr lang="en-US" sz="2800" dirty="0"/>
              <a:t> and an </a:t>
            </a:r>
            <a:r>
              <a:rPr lang="en-US" sz="2800" i="1" dirty="0"/>
              <a:t>end</a:t>
            </a:r>
            <a:r>
              <a:rPr lang="en-US" sz="2800" dirty="0"/>
              <a:t>. </a:t>
            </a:r>
          </a:p>
          <a:p>
            <a:pPr lvl="1"/>
            <a:r>
              <a:rPr lang="en-US" sz="2800" dirty="0"/>
              <a:t>Worship is an end because we were made for it. It is a means because it makes us more like God as we focus on him.</a:t>
            </a:r>
          </a:p>
          <a:p>
            <a:r>
              <a:rPr lang="en-US" sz="2800" dirty="0"/>
              <a:t>“Discipline, willpower, giftedness, and going to church can be good things. But they do not guarantee transformation. Transformation comes through valuing God above all else.”          – Calhoun </a:t>
            </a:r>
          </a:p>
        </p:txBody>
      </p:sp>
    </p:spTree>
    <p:extLst>
      <p:ext uri="{BB962C8B-B14F-4D97-AF65-F5344CB8AC3E}">
        <p14:creationId xmlns:p14="http://schemas.microsoft.com/office/powerpoint/2010/main" val="184097658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7018-0C02-48E6-88FE-571CA51A43F4}"/>
              </a:ext>
            </a:extLst>
          </p:cNvPr>
          <p:cNvSpPr>
            <a:spLocks noGrp="1"/>
          </p:cNvSpPr>
          <p:nvPr>
            <p:ph type="title"/>
          </p:nvPr>
        </p:nvSpPr>
        <p:spPr>
          <a:xfrm>
            <a:off x="838200" y="365125"/>
            <a:ext cx="10515600" cy="947481"/>
          </a:xfrm>
        </p:spPr>
        <p:txBody>
          <a:bodyPr/>
          <a:lstStyle/>
          <a:p>
            <a:r>
              <a:rPr lang="en-US" dirty="0"/>
              <a:t>WORSHIP AS A DISCIPLINE</a:t>
            </a:r>
          </a:p>
        </p:txBody>
      </p:sp>
      <p:sp>
        <p:nvSpPr>
          <p:cNvPr id="3" name="Text Placeholder 2">
            <a:extLst>
              <a:ext uri="{FF2B5EF4-FFF2-40B4-BE49-F238E27FC236}">
                <a16:creationId xmlns:a16="http://schemas.microsoft.com/office/drawing/2014/main" id="{60C6ED43-A535-4387-9238-05252318BF8A}"/>
              </a:ext>
            </a:extLst>
          </p:cNvPr>
          <p:cNvSpPr>
            <a:spLocks noGrp="1"/>
          </p:cNvSpPr>
          <p:nvPr>
            <p:ph type="body" sz="half" idx="1"/>
          </p:nvPr>
        </p:nvSpPr>
        <p:spPr>
          <a:xfrm>
            <a:off x="492227" y="1430595"/>
            <a:ext cx="11207546" cy="5062280"/>
          </a:xfrm>
        </p:spPr>
        <p:txBody>
          <a:bodyPr>
            <a:normAutofit/>
          </a:bodyPr>
          <a:lstStyle/>
          <a:p>
            <a:r>
              <a:rPr lang="en-US" sz="2800" dirty="0"/>
              <a:t>Worshipful disciplines include:</a:t>
            </a:r>
          </a:p>
          <a:p>
            <a:pPr lvl="1"/>
            <a:r>
              <a:rPr lang="en-US" sz="2800" dirty="0"/>
              <a:t>Celebration &amp; Praise &amp; Gratitude</a:t>
            </a:r>
          </a:p>
          <a:p>
            <a:pPr lvl="1"/>
            <a:r>
              <a:rPr lang="en-US" sz="2800" dirty="0"/>
              <a:t>Sabbath</a:t>
            </a:r>
          </a:p>
          <a:p>
            <a:pPr lvl="1"/>
            <a:r>
              <a:rPr lang="en-US" sz="2800" dirty="0"/>
              <a:t>Taking the Lord’s Supper together</a:t>
            </a:r>
          </a:p>
          <a:p>
            <a:pPr lvl="1"/>
            <a:r>
              <a:rPr lang="en-US" sz="2800" dirty="0"/>
              <a:t>Singing in Praise &amp; Worship (privately &amp; congregationally) </a:t>
            </a:r>
          </a:p>
          <a:p>
            <a:pPr lvl="1"/>
            <a:r>
              <a:rPr lang="en-US" sz="2800" dirty="0"/>
              <a:t>All the other disciplines we have covered can also help us focus on God and are, therefore, disciplines of worship.</a:t>
            </a:r>
          </a:p>
          <a:p>
            <a:pPr lvl="1"/>
            <a:r>
              <a:rPr lang="en-US" sz="2800" dirty="0"/>
              <a:t>Stewardship…</a:t>
            </a:r>
          </a:p>
        </p:txBody>
      </p:sp>
    </p:spTree>
    <p:extLst>
      <p:ext uri="{BB962C8B-B14F-4D97-AF65-F5344CB8AC3E}">
        <p14:creationId xmlns:p14="http://schemas.microsoft.com/office/powerpoint/2010/main" val="299365049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E25FD-18C5-4DBA-B512-230661E63649}"/>
              </a:ext>
            </a:extLst>
          </p:cNvPr>
          <p:cNvSpPr>
            <a:spLocks noGrp="1"/>
          </p:cNvSpPr>
          <p:nvPr>
            <p:ph type="title"/>
          </p:nvPr>
        </p:nvSpPr>
        <p:spPr/>
        <p:txBody>
          <a:bodyPr/>
          <a:lstStyle/>
          <a:p>
            <a:r>
              <a:rPr lang="en-US" dirty="0"/>
              <a:t>STEWARDSHIP</a:t>
            </a:r>
          </a:p>
        </p:txBody>
      </p:sp>
      <p:sp>
        <p:nvSpPr>
          <p:cNvPr id="3" name="Text Placeholder 2">
            <a:extLst>
              <a:ext uri="{FF2B5EF4-FFF2-40B4-BE49-F238E27FC236}">
                <a16:creationId xmlns:a16="http://schemas.microsoft.com/office/drawing/2014/main" id="{329E347D-E939-4148-B9ED-53E3AD86CE8B}"/>
              </a:ext>
            </a:extLst>
          </p:cNvPr>
          <p:cNvSpPr>
            <a:spLocks noGrp="1"/>
          </p:cNvSpPr>
          <p:nvPr>
            <p:ph type="body" sz="quarter" idx="1"/>
          </p:nvPr>
        </p:nvSpPr>
        <p:spPr/>
        <p:txBody>
          <a:bodyPr/>
          <a:lstStyle/>
          <a:p>
            <a:endParaRPr lang="en-US"/>
          </a:p>
        </p:txBody>
      </p:sp>
    </p:spTree>
    <p:extLst>
      <p:ext uri="{BB962C8B-B14F-4D97-AF65-F5344CB8AC3E}">
        <p14:creationId xmlns:p14="http://schemas.microsoft.com/office/powerpoint/2010/main" val="307705597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7018-0C02-48E6-88FE-571CA51A43F4}"/>
              </a:ext>
            </a:extLst>
          </p:cNvPr>
          <p:cNvSpPr>
            <a:spLocks noGrp="1"/>
          </p:cNvSpPr>
          <p:nvPr>
            <p:ph type="title"/>
          </p:nvPr>
        </p:nvSpPr>
        <p:spPr>
          <a:xfrm>
            <a:off x="838200" y="365125"/>
            <a:ext cx="10515600" cy="947481"/>
          </a:xfrm>
        </p:spPr>
        <p:txBody>
          <a:bodyPr/>
          <a:lstStyle/>
          <a:p>
            <a:r>
              <a:rPr lang="en-US" dirty="0"/>
              <a:t>STEWARDSHIP</a:t>
            </a:r>
          </a:p>
        </p:txBody>
      </p:sp>
      <p:sp>
        <p:nvSpPr>
          <p:cNvPr id="3" name="Text Placeholder 2">
            <a:extLst>
              <a:ext uri="{FF2B5EF4-FFF2-40B4-BE49-F238E27FC236}">
                <a16:creationId xmlns:a16="http://schemas.microsoft.com/office/drawing/2014/main" id="{60C6ED43-A535-4387-9238-05252318BF8A}"/>
              </a:ext>
            </a:extLst>
          </p:cNvPr>
          <p:cNvSpPr>
            <a:spLocks noGrp="1"/>
          </p:cNvSpPr>
          <p:nvPr>
            <p:ph type="body" sz="half" idx="1"/>
          </p:nvPr>
        </p:nvSpPr>
        <p:spPr>
          <a:xfrm>
            <a:off x="492227" y="1430595"/>
            <a:ext cx="11207546" cy="5062280"/>
          </a:xfrm>
        </p:spPr>
        <p:txBody>
          <a:bodyPr>
            <a:normAutofit/>
          </a:bodyPr>
          <a:lstStyle/>
          <a:p>
            <a:r>
              <a:rPr lang="en-US" sz="2800" dirty="0"/>
              <a:t>Worship reveals what is important to us. Practices of stewardship (how we spend our time, money, and energy) do the same because these are acts of worship.</a:t>
            </a:r>
          </a:p>
          <a:p>
            <a:r>
              <a:rPr lang="en-US" sz="2800" dirty="0"/>
              <a:t>“Stewardship is the voluntary and generous offering of God’s gifts of resources, time, talents, and treasure for the benefit and love of God and others.” – Calhoun </a:t>
            </a:r>
          </a:p>
          <a:p>
            <a:r>
              <a:rPr lang="en-US" sz="2800" dirty="0"/>
              <a:t>Two ways to be a disciplined steward stand out: worshiping with time and money.</a:t>
            </a:r>
          </a:p>
        </p:txBody>
      </p:sp>
    </p:spTree>
    <p:extLst>
      <p:ext uri="{BB962C8B-B14F-4D97-AF65-F5344CB8AC3E}">
        <p14:creationId xmlns:p14="http://schemas.microsoft.com/office/powerpoint/2010/main" val="144838777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A3561-0346-4E08-B243-5440A98B8868}"/>
              </a:ext>
            </a:extLst>
          </p:cNvPr>
          <p:cNvSpPr>
            <a:spLocks noGrp="1"/>
          </p:cNvSpPr>
          <p:nvPr>
            <p:ph type="title"/>
          </p:nvPr>
        </p:nvSpPr>
        <p:spPr/>
        <p:txBody>
          <a:bodyPr/>
          <a:lstStyle/>
          <a:p>
            <a:r>
              <a:rPr lang="en-US" dirty="0"/>
              <a:t>DISCIPLINED USE OF TIME</a:t>
            </a:r>
          </a:p>
        </p:txBody>
      </p:sp>
      <p:sp>
        <p:nvSpPr>
          <p:cNvPr id="3" name="Text Placeholder 2">
            <a:extLst>
              <a:ext uri="{FF2B5EF4-FFF2-40B4-BE49-F238E27FC236}">
                <a16:creationId xmlns:a16="http://schemas.microsoft.com/office/drawing/2014/main" id="{3059C8D4-1A37-4385-8968-0678B79905EF}"/>
              </a:ext>
            </a:extLst>
          </p:cNvPr>
          <p:cNvSpPr>
            <a:spLocks noGrp="1"/>
          </p:cNvSpPr>
          <p:nvPr>
            <p:ph type="body" sz="quarter" idx="1"/>
          </p:nvPr>
        </p:nvSpPr>
        <p:spPr/>
        <p:txBody>
          <a:bodyPr/>
          <a:lstStyle/>
          <a:p>
            <a:endParaRPr lang="en-US"/>
          </a:p>
        </p:txBody>
      </p:sp>
    </p:spTree>
    <p:extLst>
      <p:ext uri="{BB962C8B-B14F-4D97-AF65-F5344CB8AC3E}">
        <p14:creationId xmlns:p14="http://schemas.microsoft.com/office/powerpoint/2010/main" val="124437144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7018-0C02-48E6-88FE-571CA51A43F4}"/>
              </a:ext>
            </a:extLst>
          </p:cNvPr>
          <p:cNvSpPr>
            <a:spLocks noGrp="1"/>
          </p:cNvSpPr>
          <p:nvPr>
            <p:ph type="title"/>
          </p:nvPr>
        </p:nvSpPr>
        <p:spPr>
          <a:xfrm>
            <a:off x="838200" y="365125"/>
            <a:ext cx="10515600" cy="947481"/>
          </a:xfrm>
        </p:spPr>
        <p:txBody>
          <a:bodyPr/>
          <a:lstStyle/>
          <a:p>
            <a:r>
              <a:rPr lang="en-US" dirty="0"/>
              <a:t>DISCIPLINED USE OF TIME</a:t>
            </a:r>
          </a:p>
        </p:txBody>
      </p:sp>
      <p:sp>
        <p:nvSpPr>
          <p:cNvPr id="3" name="Text Placeholder 2">
            <a:extLst>
              <a:ext uri="{FF2B5EF4-FFF2-40B4-BE49-F238E27FC236}">
                <a16:creationId xmlns:a16="http://schemas.microsoft.com/office/drawing/2014/main" id="{60C6ED43-A535-4387-9238-05252318BF8A}"/>
              </a:ext>
            </a:extLst>
          </p:cNvPr>
          <p:cNvSpPr>
            <a:spLocks noGrp="1"/>
          </p:cNvSpPr>
          <p:nvPr>
            <p:ph type="body" sz="half" idx="1"/>
          </p:nvPr>
        </p:nvSpPr>
        <p:spPr>
          <a:xfrm>
            <a:off x="492227" y="1430595"/>
            <a:ext cx="11207546" cy="5062280"/>
          </a:xfrm>
        </p:spPr>
        <p:txBody>
          <a:bodyPr>
            <a:normAutofit/>
          </a:bodyPr>
          <a:lstStyle/>
          <a:p>
            <a:r>
              <a:rPr lang="en-US" sz="2800" dirty="0"/>
              <a:t>“To be like Jesus, we must see the use of our time as a spiritual discipline.” – Whitney </a:t>
            </a:r>
          </a:p>
          <a:p>
            <a:pPr lvl="1"/>
            <a:r>
              <a:rPr lang="en-US" sz="2800" dirty="0"/>
              <a:t>“I have glorified you on the earth by completing the work you gave me to do.” John 17:4</a:t>
            </a:r>
          </a:p>
          <a:p>
            <a:r>
              <a:rPr lang="en-US" sz="2800" dirty="0"/>
              <a:t>Following are some biblical reasons to use time wisely and worshipfully:</a:t>
            </a:r>
          </a:p>
        </p:txBody>
      </p:sp>
    </p:spTree>
    <p:extLst>
      <p:ext uri="{BB962C8B-B14F-4D97-AF65-F5344CB8AC3E}">
        <p14:creationId xmlns:p14="http://schemas.microsoft.com/office/powerpoint/2010/main" val="89619854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7018-0C02-48E6-88FE-571CA51A43F4}"/>
              </a:ext>
            </a:extLst>
          </p:cNvPr>
          <p:cNvSpPr>
            <a:spLocks noGrp="1"/>
          </p:cNvSpPr>
          <p:nvPr>
            <p:ph type="title"/>
          </p:nvPr>
        </p:nvSpPr>
        <p:spPr>
          <a:xfrm>
            <a:off x="838200" y="365125"/>
            <a:ext cx="10515600" cy="947481"/>
          </a:xfrm>
        </p:spPr>
        <p:txBody>
          <a:bodyPr/>
          <a:lstStyle/>
          <a:p>
            <a:r>
              <a:rPr lang="en-US" dirty="0"/>
              <a:t>DISCIPLINED USE OF TIME</a:t>
            </a:r>
          </a:p>
        </p:txBody>
      </p:sp>
      <p:sp>
        <p:nvSpPr>
          <p:cNvPr id="3" name="Text Placeholder 2">
            <a:extLst>
              <a:ext uri="{FF2B5EF4-FFF2-40B4-BE49-F238E27FC236}">
                <a16:creationId xmlns:a16="http://schemas.microsoft.com/office/drawing/2014/main" id="{60C6ED43-A535-4387-9238-05252318BF8A}"/>
              </a:ext>
            </a:extLst>
          </p:cNvPr>
          <p:cNvSpPr>
            <a:spLocks noGrp="1"/>
          </p:cNvSpPr>
          <p:nvPr>
            <p:ph type="body" sz="half" idx="1"/>
          </p:nvPr>
        </p:nvSpPr>
        <p:spPr>
          <a:xfrm>
            <a:off x="492227" y="1430595"/>
            <a:ext cx="11207546" cy="5062280"/>
          </a:xfrm>
        </p:spPr>
        <p:txBody>
          <a:bodyPr>
            <a:normAutofit/>
          </a:bodyPr>
          <a:lstStyle/>
          <a:p>
            <a:r>
              <a:rPr lang="en-US" sz="2800" dirty="0"/>
              <a:t>Use Time Wisely “Because the Days Are Evil”</a:t>
            </a:r>
          </a:p>
          <a:p>
            <a:pPr lvl="1"/>
            <a:r>
              <a:rPr lang="en-US" sz="2800" dirty="0"/>
              <a:t>Eph. 5:15-16</a:t>
            </a:r>
          </a:p>
          <a:p>
            <a:pPr lvl="1"/>
            <a:r>
              <a:rPr lang="en-US" sz="2800" dirty="0"/>
              <a:t>“…the natural course of our minds, our bodies, our world, and our days leads us toward evil, not toward Christlikeness.” – Whitney </a:t>
            </a:r>
          </a:p>
          <a:p>
            <a:r>
              <a:rPr lang="en-US" sz="2800" dirty="0"/>
              <a:t>Wise Use of Time Is the Preparation for Eternity</a:t>
            </a:r>
          </a:p>
          <a:p>
            <a:pPr lvl="1"/>
            <a:r>
              <a:rPr lang="en-US" sz="2800" dirty="0"/>
              <a:t>2 Cor. 6:2</a:t>
            </a:r>
          </a:p>
          <a:p>
            <a:r>
              <a:rPr lang="en-US" sz="2800" dirty="0"/>
              <a:t>Time Is Short and Passing</a:t>
            </a:r>
          </a:p>
          <a:p>
            <a:pPr lvl="1"/>
            <a:r>
              <a:rPr lang="en-US" sz="2800" dirty="0"/>
              <a:t>James 4:14; 1 John 2:17</a:t>
            </a:r>
          </a:p>
        </p:txBody>
      </p:sp>
    </p:spTree>
    <p:extLst>
      <p:ext uri="{BB962C8B-B14F-4D97-AF65-F5344CB8AC3E}">
        <p14:creationId xmlns:p14="http://schemas.microsoft.com/office/powerpoint/2010/main" val="190873526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7018-0C02-48E6-88FE-571CA51A43F4}"/>
              </a:ext>
            </a:extLst>
          </p:cNvPr>
          <p:cNvSpPr>
            <a:spLocks noGrp="1"/>
          </p:cNvSpPr>
          <p:nvPr>
            <p:ph type="title"/>
          </p:nvPr>
        </p:nvSpPr>
        <p:spPr>
          <a:xfrm>
            <a:off x="838200" y="365125"/>
            <a:ext cx="10515600" cy="947481"/>
          </a:xfrm>
        </p:spPr>
        <p:txBody>
          <a:bodyPr/>
          <a:lstStyle/>
          <a:p>
            <a:r>
              <a:rPr lang="en-US" dirty="0"/>
              <a:t>DISCIPLINED USE OF TIME</a:t>
            </a:r>
          </a:p>
        </p:txBody>
      </p:sp>
      <p:sp>
        <p:nvSpPr>
          <p:cNvPr id="3" name="Text Placeholder 2">
            <a:extLst>
              <a:ext uri="{FF2B5EF4-FFF2-40B4-BE49-F238E27FC236}">
                <a16:creationId xmlns:a16="http://schemas.microsoft.com/office/drawing/2014/main" id="{60C6ED43-A535-4387-9238-05252318BF8A}"/>
              </a:ext>
            </a:extLst>
          </p:cNvPr>
          <p:cNvSpPr>
            <a:spLocks noGrp="1"/>
          </p:cNvSpPr>
          <p:nvPr>
            <p:ph type="body" sz="half" idx="1"/>
          </p:nvPr>
        </p:nvSpPr>
        <p:spPr>
          <a:xfrm>
            <a:off x="492227" y="1430595"/>
            <a:ext cx="11207546" cy="5062280"/>
          </a:xfrm>
        </p:spPr>
        <p:txBody>
          <a:bodyPr>
            <a:normAutofit/>
          </a:bodyPr>
          <a:lstStyle/>
          <a:p>
            <a:r>
              <a:rPr lang="en-US" sz="2800" dirty="0"/>
              <a:t>The Remaining Time Is Uncertain</a:t>
            </a:r>
          </a:p>
          <a:p>
            <a:pPr lvl="1"/>
            <a:r>
              <a:rPr lang="en-US" sz="2800" dirty="0"/>
              <a:t>Prov. 27:1; Psalm 31:15</a:t>
            </a:r>
          </a:p>
          <a:p>
            <a:r>
              <a:rPr lang="en-US" sz="2800" dirty="0"/>
              <a:t>Time Lost Cannot Be Regained</a:t>
            </a:r>
          </a:p>
          <a:p>
            <a:pPr lvl="1"/>
            <a:r>
              <a:rPr lang="en-US" sz="2800" dirty="0"/>
              <a:t>John 9:4</a:t>
            </a:r>
          </a:p>
          <a:p>
            <a:pPr lvl="1"/>
            <a:r>
              <a:rPr lang="en-US" sz="2800" dirty="0"/>
              <a:t>“Despite your misuse of time in the past, you can improve the time that remains.” – Whitney (Phil. 3:13-14)</a:t>
            </a:r>
          </a:p>
          <a:p>
            <a:r>
              <a:rPr lang="en-US" sz="2800" dirty="0"/>
              <a:t>You Are Accountable to God for Your Time</a:t>
            </a:r>
          </a:p>
          <a:p>
            <a:pPr lvl="1"/>
            <a:r>
              <a:rPr lang="en-US" sz="2800" dirty="0"/>
              <a:t>1 Cor. 3:13-15; Heb. 5:12; Matt. 12:36, 25:14-30</a:t>
            </a:r>
          </a:p>
          <a:p>
            <a:pPr lvl="1"/>
            <a:endParaRPr lang="en-US" sz="2800" dirty="0"/>
          </a:p>
        </p:txBody>
      </p:sp>
    </p:spTree>
    <p:extLst>
      <p:ext uri="{BB962C8B-B14F-4D97-AF65-F5344CB8AC3E}">
        <p14:creationId xmlns:p14="http://schemas.microsoft.com/office/powerpoint/2010/main" val="98947664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7018-0C02-48E6-88FE-571CA51A43F4}"/>
              </a:ext>
            </a:extLst>
          </p:cNvPr>
          <p:cNvSpPr>
            <a:spLocks noGrp="1"/>
          </p:cNvSpPr>
          <p:nvPr>
            <p:ph type="title"/>
          </p:nvPr>
        </p:nvSpPr>
        <p:spPr>
          <a:xfrm>
            <a:off x="838200" y="365125"/>
            <a:ext cx="10515600" cy="947481"/>
          </a:xfrm>
        </p:spPr>
        <p:txBody>
          <a:bodyPr/>
          <a:lstStyle/>
          <a:p>
            <a:r>
              <a:rPr lang="en-US" dirty="0"/>
              <a:t>DISCIPLINED USE OF TIME</a:t>
            </a:r>
          </a:p>
        </p:txBody>
      </p:sp>
      <p:sp>
        <p:nvSpPr>
          <p:cNvPr id="3" name="Text Placeholder 2">
            <a:extLst>
              <a:ext uri="{FF2B5EF4-FFF2-40B4-BE49-F238E27FC236}">
                <a16:creationId xmlns:a16="http://schemas.microsoft.com/office/drawing/2014/main" id="{60C6ED43-A535-4387-9238-05252318BF8A}"/>
              </a:ext>
            </a:extLst>
          </p:cNvPr>
          <p:cNvSpPr>
            <a:spLocks noGrp="1"/>
          </p:cNvSpPr>
          <p:nvPr>
            <p:ph type="body" sz="half" idx="1"/>
          </p:nvPr>
        </p:nvSpPr>
        <p:spPr>
          <a:xfrm>
            <a:off x="492227" y="1430595"/>
            <a:ext cx="11207546" cy="5062280"/>
          </a:xfrm>
        </p:spPr>
        <p:txBody>
          <a:bodyPr>
            <a:normAutofit/>
          </a:bodyPr>
          <a:lstStyle/>
          <a:p>
            <a:r>
              <a:rPr lang="en-US" sz="2800" dirty="0"/>
              <a:t>Time Is So Easily Lost</a:t>
            </a:r>
          </a:p>
          <a:p>
            <a:pPr lvl="1"/>
            <a:r>
              <a:rPr lang="en-US" sz="2800" dirty="0"/>
              <a:t>Prov. 26:13-14, 24:33-34</a:t>
            </a:r>
          </a:p>
          <a:p>
            <a:pPr lvl="1"/>
            <a:r>
              <a:rPr lang="en-US" sz="2800" dirty="0"/>
              <a:t>“…if people threw away their money as thoughtlessly as some throw away their time, we would think them insane. Yet time is infinitely more precious than money…” – Whitney </a:t>
            </a:r>
          </a:p>
          <a:p>
            <a:r>
              <a:rPr lang="en-US" sz="2800" dirty="0"/>
              <a:t>We Value Time at Death</a:t>
            </a:r>
          </a:p>
          <a:p>
            <a:pPr lvl="1"/>
            <a:r>
              <a:rPr lang="en-US" sz="2800" dirty="0"/>
              <a:t>Prov. 5:11-13</a:t>
            </a:r>
          </a:p>
          <a:p>
            <a:r>
              <a:rPr lang="en-US" sz="2800" dirty="0"/>
              <a:t>Time’s Value in Eternity</a:t>
            </a:r>
          </a:p>
          <a:p>
            <a:pPr lvl="1"/>
            <a:r>
              <a:rPr lang="en-US" sz="2800" dirty="0"/>
              <a:t>Luke 16:22-25; 1 Cor. 6:19-20</a:t>
            </a:r>
          </a:p>
          <a:p>
            <a:endParaRPr lang="en-US" sz="2800" dirty="0"/>
          </a:p>
          <a:p>
            <a:pPr lvl="1"/>
            <a:endParaRPr lang="en-US" sz="2800" dirty="0"/>
          </a:p>
        </p:txBody>
      </p:sp>
    </p:spTree>
    <p:extLst>
      <p:ext uri="{BB962C8B-B14F-4D97-AF65-F5344CB8AC3E}">
        <p14:creationId xmlns:p14="http://schemas.microsoft.com/office/powerpoint/2010/main" val="296461529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D0611-853F-4FB3-8476-63A4C8CE866A}"/>
              </a:ext>
            </a:extLst>
          </p:cNvPr>
          <p:cNvSpPr>
            <a:spLocks noGrp="1"/>
          </p:cNvSpPr>
          <p:nvPr>
            <p:ph type="title"/>
          </p:nvPr>
        </p:nvSpPr>
        <p:spPr/>
        <p:txBody>
          <a:bodyPr/>
          <a:lstStyle/>
          <a:p>
            <a:r>
              <a:rPr lang="en-US" dirty="0"/>
              <a:t>DISCIPLINED USE OF MONEY</a:t>
            </a:r>
          </a:p>
        </p:txBody>
      </p:sp>
      <p:sp>
        <p:nvSpPr>
          <p:cNvPr id="3" name="Text Placeholder 2">
            <a:extLst>
              <a:ext uri="{FF2B5EF4-FFF2-40B4-BE49-F238E27FC236}">
                <a16:creationId xmlns:a16="http://schemas.microsoft.com/office/drawing/2014/main" id="{87D1186D-E3D4-45B0-BF02-82B46BBA52CA}"/>
              </a:ext>
            </a:extLst>
          </p:cNvPr>
          <p:cNvSpPr>
            <a:spLocks noGrp="1"/>
          </p:cNvSpPr>
          <p:nvPr>
            <p:ph type="body" sz="quarter" idx="1"/>
          </p:nvPr>
        </p:nvSpPr>
        <p:spPr/>
        <p:txBody>
          <a:bodyPr/>
          <a:lstStyle/>
          <a:p>
            <a:endParaRPr lang="en-US"/>
          </a:p>
        </p:txBody>
      </p:sp>
    </p:spTree>
    <p:extLst>
      <p:ext uri="{BB962C8B-B14F-4D97-AF65-F5344CB8AC3E}">
        <p14:creationId xmlns:p14="http://schemas.microsoft.com/office/powerpoint/2010/main" val="263221302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7018-0C02-48E6-88FE-571CA51A43F4}"/>
              </a:ext>
            </a:extLst>
          </p:cNvPr>
          <p:cNvSpPr>
            <a:spLocks noGrp="1"/>
          </p:cNvSpPr>
          <p:nvPr>
            <p:ph type="title"/>
          </p:nvPr>
        </p:nvSpPr>
        <p:spPr>
          <a:xfrm>
            <a:off x="838200" y="365125"/>
            <a:ext cx="10515600" cy="947481"/>
          </a:xfrm>
        </p:spPr>
        <p:txBody>
          <a:bodyPr/>
          <a:lstStyle/>
          <a:p>
            <a:r>
              <a:rPr lang="en-US" dirty="0"/>
              <a:t>DISCIPLINES OF WORSHIP</a:t>
            </a:r>
          </a:p>
        </p:txBody>
      </p:sp>
      <p:sp>
        <p:nvSpPr>
          <p:cNvPr id="3" name="Text Placeholder 2">
            <a:extLst>
              <a:ext uri="{FF2B5EF4-FFF2-40B4-BE49-F238E27FC236}">
                <a16:creationId xmlns:a16="http://schemas.microsoft.com/office/drawing/2014/main" id="{60C6ED43-A535-4387-9238-05252318BF8A}"/>
              </a:ext>
            </a:extLst>
          </p:cNvPr>
          <p:cNvSpPr>
            <a:spLocks noGrp="1"/>
          </p:cNvSpPr>
          <p:nvPr>
            <p:ph type="body" sz="half" idx="1"/>
          </p:nvPr>
        </p:nvSpPr>
        <p:spPr>
          <a:xfrm>
            <a:off x="674738" y="1430595"/>
            <a:ext cx="10842524" cy="5062280"/>
          </a:xfrm>
        </p:spPr>
        <p:txBody>
          <a:bodyPr>
            <a:normAutofit/>
          </a:bodyPr>
          <a:lstStyle/>
          <a:p>
            <a:r>
              <a:rPr lang="en-US" sz="2800" dirty="0"/>
              <a:t>Human beings were made to worship, and everyone worships someone or something. It is unavoidable. </a:t>
            </a:r>
          </a:p>
          <a:p>
            <a:r>
              <a:rPr lang="en-US" sz="2800" dirty="0"/>
              <a:t>“Ultimately, what we worship will shape our lives.” – Calhoun </a:t>
            </a:r>
          </a:p>
          <a:p>
            <a:pPr lvl="1"/>
            <a:r>
              <a:rPr lang="en-US" sz="2800" dirty="0"/>
              <a:t>This is why we must discipline ourselves in worship: to become more like Christ, to let God be the one to shape our lives.</a:t>
            </a:r>
          </a:p>
          <a:p>
            <a:r>
              <a:rPr lang="en-US" sz="2800" dirty="0"/>
              <a:t>“Worship the Lord your God, and serve only him.” Matt. 4:10 / Deut. 6:13</a:t>
            </a:r>
          </a:p>
          <a:p>
            <a:pPr lvl="1"/>
            <a:r>
              <a:rPr lang="en-US" sz="2800" dirty="0"/>
              <a:t>It is our purpose to worship God, but it can be done in vain. (Matt. 15:8-9)</a:t>
            </a:r>
          </a:p>
        </p:txBody>
      </p:sp>
    </p:spTree>
    <p:extLst>
      <p:ext uri="{BB962C8B-B14F-4D97-AF65-F5344CB8AC3E}">
        <p14:creationId xmlns:p14="http://schemas.microsoft.com/office/powerpoint/2010/main" val="165872800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7018-0C02-48E6-88FE-571CA51A43F4}"/>
              </a:ext>
            </a:extLst>
          </p:cNvPr>
          <p:cNvSpPr>
            <a:spLocks noGrp="1"/>
          </p:cNvSpPr>
          <p:nvPr>
            <p:ph type="title"/>
          </p:nvPr>
        </p:nvSpPr>
        <p:spPr>
          <a:xfrm>
            <a:off x="838200" y="365125"/>
            <a:ext cx="10515600" cy="947481"/>
          </a:xfrm>
        </p:spPr>
        <p:txBody>
          <a:bodyPr/>
          <a:lstStyle/>
          <a:p>
            <a:r>
              <a:rPr lang="en-US" dirty="0"/>
              <a:t>DISCIPLINED USE OF MONEY</a:t>
            </a:r>
          </a:p>
        </p:txBody>
      </p:sp>
      <p:sp>
        <p:nvSpPr>
          <p:cNvPr id="3" name="Text Placeholder 2">
            <a:extLst>
              <a:ext uri="{FF2B5EF4-FFF2-40B4-BE49-F238E27FC236}">
                <a16:creationId xmlns:a16="http://schemas.microsoft.com/office/drawing/2014/main" id="{60C6ED43-A535-4387-9238-05252318BF8A}"/>
              </a:ext>
            </a:extLst>
          </p:cNvPr>
          <p:cNvSpPr>
            <a:spLocks noGrp="1"/>
          </p:cNvSpPr>
          <p:nvPr>
            <p:ph type="body" sz="half" idx="1"/>
          </p:nvPr>
        </p:nvSpPr>
        <p:spPr>
          <a:xfrm>
            <a:off x="492227" y="1430595"/>
            <a:ext cx="11207546" cy="5062280"/>
          </a:xfrm>
        </p:spPr>
        <p:txBody>
          <a:bodyPr>
            <a:normAutofit/>
          </a:bodyPr>
          <a:lstStyle/>
          <a:p>
            <a:r>
              <a:rPr lang="en-US" sz="2800" dirty="0"/>
              <a:t>“…the reason our use of money and the things it buys indicates our spiritual maturity and godliness is that we exchange such a great part of our lives for it…Therefore, how we use it reveals who we are…” – Whitney </a:t>
            </a:r>
          </a:p>
          <a:p>
            <a:r>
              <a:rPr lang="en-US" sz="2800" dirty="0"/>
              <a:t>The following are biblical principles of disciplined giving:</a:t>
            </a:r>
          </a:p>
          <a:p>
            <a:r>
              <a:rPr lang="en-US" sz="2800" dirty="0"/>
              <a:t>God Owns Everything You Own</a:t>
            </a:r>
          </a:p>
          <a:p>
            <a:pPr lvl="1"/>
            <a:r>
              <a:rPr lang="en-US" sz="2800" dirty="0"/>
              <a:t>Psalm 24:1; Ex. 19:5; Job 41:11</a:t>
            </a:r>
          </a:p>
          <a:p>
            <a:pPr lvl="1"/>
            <a:r>
              <a:rPr lang="en-US" sz="2800" dirty="0"/>
              <a:t>“That means we are managers or, to use the biblical word, stewards of the things God gives to us.” – Whitney </a:t>
            </a:r>
          </a:p>
        </p:txBody>
      </p:sp>
    </p:spTree>
    <p:extLst>
      <p:ext uri="{BB962C8B-B14F-4D97-AF65-F5344CB8AC3E}">
        <p14:creationId xmlns:p14="http://schemas.microsoft.com/office/powerpoint/2010/main" val="257876236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7018-0C02-48E6-88FE-571CA51A43F4}"/>
              </a:ext>
            </a:extLst>
          </p:cNvPr>
          <p:cNvSpPr>
            <a:spLocks noGrp="1"/>
          </p:cNvSpPr>
          <p:nvPr>
            <p:ph type="title"/>
          </p:nvPr>
        </p:nvSpPr>
        <p:spPr>
          <a:xfrm>
            <a:off x="838200" y="365125"/>
            <a:ext cx="10515600" cy="947481"/>
          </a:xfrm>
        </p:spPr>
        <p:txBody>
          <a:bodyPr/>
          <a:lstStyle/>
          <a:p>
            <a:r>
              <a:rPr lang="en-US" dirty="0"/>
              <a:t>DISCIPLINED USE OF MONEY</a:t>
            </a:r>
          </a:p>
        </p:txBody>
      </p:sp>
      <p:sp>
        <p:nvSpPr>
          <p:cNvPr id="3" name="Text Placeholder 2">
            <a:extLst>
              <a:ext uri="{FF2B5EF4-FFF2-40B4-BE49-F238E27FC236}">
                <a16:creationId xmlns:a16="http://schemas.microsoft.com/office/drawing/2014/main" id="{60C6ED43-A535-4387-9238-05252318BF8A}"/>
              </a:ext>
            </a:extLst>
          </p:cNvPr>
          <p:cNvSpPr>
            <a:spLocks noGrp="1"/>
          </p:cNvSpPr>
          <p:nvPr>
            <p:ph type="body" sz="half" idx="1"/>
          </p:nvPr>
        </p:nvSpPr>
        <p:spPr>
          <a:xfrm>
            <a:off x="492227" y="1430595"/>
            <a:ext cx="11207546" cy="5062280"/>
          </a:xfrm>
        </p:spPr>
        <p:txBody>
          <a:bodyPr>
            <a:normAutofit lnSpcReduction="10000"/>
          </a:bodyPr>
          <a:lstStyle/>
          <a:p>
            <a:r>
              <a:rPr lang="en-US" sz="2800" dirty="0"/>
              <a:t>Giving Is an Act of Worship</a:t>
            </a:r>
          </a:p>
          <a:p>
            <a:pPr lvl="1"/>
            <a:r>
              <a:rPr lang="en-US" sz="2800" dirty="0"/>
              <a:t>Phil. 4:18</a:t>
            </a:r>
          </a:p>
          <a:p>
            <a:r>
              <a:rPr lang="en-US" sz="2800" dirty="0"/>
              <a:t>Giving Reflects Faith in God’s Provision</a:t>
            </a:r>
          </a:p>
          <a:p>
            <a:pPr lvl="1"/>
            <a:r>
              <a:rPr lang="en-US" sz="2800" dirty="0"/>
              <a:t>Mark 12:41-44</a:t>
            </a:r>
          </a:p>
          <a:p>
            <a:r>
              <a:rPr lang="en-US" sz="2800" dirty="0"/>
              <a:t>Giving Should Be Sacrificial and Generous</a:t>
            </a:r>
          </a:p>
          <a:p>
            <a:pPr lvl="1"/>
            <a:r>
              <a:rPr lang="en-US" sz="2800" dirty="0"/>
              <a:t>2 Cor. 8:1-5</a:t>
            </a:r>
          </a:p>
          <a:p>
            <a:pPr lvl="1"/>
            <a:r>
              <a:rPr lang="en-US" sz="2800" dirty="0"/>
              <a:t>Giving isn’t sacrificial unless you actually sacrifice to give.</a:t>
            </a:r>
          </a:p>
          <a:p>
            <a:pPr lvl="1"/>
            <a:r>
              <a:rPr lang="en-US" sz="2800" dirty="0"/>
              <a:t>Polls show that as income increases, giving does not increase with it. Start giving now, or you won’t in the future.</a:t>
            </a:r>
          </a:p>
        </p:txBody>
      </p:sp>
    </p:spTree>
    <p:extLst>
      <p:ext uri="{BB962C8B-B14F-4D97-AF65-F5344CB8AC3E}">
        <p14:creationId xmlns:p14="http://schemas.microsoft.com/office/powerpoint/2010/main" val="222298604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7018-0C02-48E6-88FE-571CA51A43F4}"/>
              </a:ext>
            </a:extLst>
          </p:cNvPr>
          <p:cNvSpPr>
            <a:spLocks noGrp="1"/>
          </p:cNvSpPr>
          <p:nvPr>
            <p:ph type="title"/>
          </p:nvPr>
        </p:nvSpPr>
        <p:spPr>
          <a:xfrm>
            <a:off x="838200" y="365125"/>
            <a:ext cx="10515600" cy="947481"/>
          </a:xfrm>
        </p:spPr>
        <p:txBody>
          <a:bodyPr/>
          <a:lstStyle/>
          <a:p>
            <a:r>
              <a:rPr lang="en-US" dirty="0"/>
              <a:t>DISCIPLINED USE OF MONEY</a:t>
            </a:r>
          </a:p>
        </p:txBody>
      </p:sp>
      <p:sp>
        <p:nvSpPr>
          <p:cNvPr id="3" name="Text Placeholder 2">
            <a:extLst>
              <a:ext uri="{FF2B5EF4-FFF2-40B4-BE49-F238E27FC236}">
                <a16:creationId xmlns:a16="http://schemas.microsoft.com/office/drawing/2014/main" id="{60C6ED43-A535-4387-9238-05252318BF8A}"/>
              </a:ext>
            </a:extLst>
          </p:cNvPr>
          <p:cNvSpPr>
            <a:spLocks noGrp="1"/>
          </p:cNvSpPr>
          <p:nvPr>
            <p:ph type="body" sz="half" idx="1"/>
          </p:nvPr>
        </p:nvSpPr>
        <p:spPr>
          <a:xfrm>
            <a:off x="492227" y="1430595"/>
            <a:ext cx="11207546" cy="5062280"/>
          </a:xfrm>
        </p:spPr>
        <p:txBody>
          <a:bodyPr>
            <a:normAutofit lnSpcReduction="10000"/>
          </a:bodyPr>
          <a:lstStyle/>
          <a:p>
            <a:pPr marL="0" indent="0">
              <a:buNone/>
            </a:pPr>
            <a:r>
              <a:rPr lang="en-US" sz="3600" dirty="0"/>
              <a:t>“I do not believe one can settle how much we ought to give. I am afraid the only safe rule is to give more than we can spare. In other words, if our expenditure on comforts, luxuries, amusements, etc., is up to the standard common among those with the same income as our own, we are probably giving too little away. If our charities do not at all pinch or hamper us, I should say they are too small.”</a:t>
            </a:r>
          </a:p>
          <a:p>
            <a:pPr marL="0" indent="0">
              <a:buNone/>
            </a:pPr>
            <a:r>
              <a:rPr lang="en-US" sz="3600" dirty="0"/>
              <a:t> – C. S. Lewis</a:t>
            </a:r>
          </a:p>
        </p:txBody>
      </p:sp>
    </p:spTree>
    <p:extLst>
      <p:ext uri="{BB962C8B-B14F-4D97-AF65-F5344CB8AC3E}">
        <p14:creationId xmlns:p14="http://schemas.microsoft.com/office/powerpoint/2010/main" val="31942612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7018-0C02-48E6-88FE-571CA51A43F4}"/>
              </a:ext>
            </a:extLst>
          </p:cNvPr>
          <p:cNvSpPr>
            <a:spLocks noGrp="1"/>
          </p:cNvSpPr>
          <p:nvPr>
            <p:ph type="title"/>
          </p:nvPr>
        </p:nvSpPr>
        <p:spPr>
          <a:xfrm>
            <a:off x="838200" y="365125"/>
            <a:ext cx="10515600" cy="947481"/>
          </a:xfrm>
        </p:spPr>
        <p:txBody>
          <a:bodyPr/>
          <a:lstStyle/>
          <a:p>
            <a:r>
              <a:rPr lang="en-US" dirty="0"/>
              <a:t>DISCIPLINED USE OF MONEY</a:t>
            </a:r>
          </a:p>
        </p:txBody>
      </p:sp>
      <p:sp>
        <p:nvSpPr>
          <p:cNvPr id="3" name="Text Placeholder 2">
            <a:extLst>
              <a:ext uri="{FF2B5EF4-FFF2-40B4-BE49-F238E27FC236}">
                <a16:creationId xmlns:a16="http://schemas.microsoft.com/office/drawing/2014/main" id="{60C6ED43-A535-4387-9238-05252318BF8A}"/>
              </a:ext>
            </a:extLst>
          </p:cNvPr>
          <p:cNvSpPr>
            <a:spLocks noGrp="1"/>
          </p:cNvSpPr>
          <p:nvPr>
            <p:ph type="body" sz="half" idx="1"/>
          </p:nvPr>
        </p:nvSpPr>
        <p:spPr>
          <a:xfrm>
            <a:off x="492227" y="1430595"/>
            <a:ext cx="11207546" cy="5062280"/>
          </a:xfrm>
        </p:spPr>
        <p:txBody>
          <a:bodyPr>
            <a:normAutofit/>
          </a:bodyPr>
          <a:lstStyle/>
          <a:p>
            <a:r>
              <a:rPr lang="en-US" sz="2800" dirty="0"/>
              <a:t>Giving Reflects Spiritual Trustworthiness</a:t>
            </a:r>
          </a:p>
          <a:p>
            <a:pPr lvl="1"/>
            <a:r>
              <a:rPr lang="en-US" sz="2800" dirty="0"/>
              <a:t>Luke 16:10-13</a:t>
            </a:r>
          </a:p>
          <a:p>
            <a:r>
              <a:rPr lang="en-US" sz="2800" dirty="0"/>
              <a:t>Giving – Love, Not Legalism</a:t>
            </a:r>
          </a:p>
          <a:p>
            <a:pPr lvl="1"/>
            <a:r>
              <a:rPr lang="en-US" sz="2800" dirty="0"/>
              <a:t>2 Cor. 8:7-8, 9:7; 1 Cor. 16:2</a:t>
            </a:r>
          </a:p>
          <a:p>
            <a:r>
              <a:rPr lang="en-US" sz="2800" dirty="0"/>
              <a:t>Give Willingly, Thankfully, and Cheerfully</a:t>
            </a:r>
          </a:p>
          <a:p>
            <a:pPr lvl="1"/>
            <a:r>
              <a:rPr lang="en-US" sz="2800" dirty="0"/>
              <a:t>2 Cor. 9:7</a:t>
            </a:r>
          </a:p>
          <a:p>
            <a:r>
              <a:rPr lang="en-US" sz="2800" dirty="0"/>
              <a:t>Giving – an Appropriate Response to Real Needs</a:t>
            </a:r>
          </a:p>
          <a:p>
            <a:pPr lvl="1"/>
            <a:r>
              <a:rPr lang="en-US" sz="2800" dirty="0"/>
              <a:t>Acts 2:43-45, 4:32-35, 11:27-30</a:t>
            </a:r>
          </a:p>
        </p:txBody>
      </p:sp>
    </p:spTree>
    <p:extLst>
      <p:ext uri="{BB962C8B-B14F-4D97-AF65-F5344CB8AC3E}">
        <p14:creationId xmlns:p14="http://schemas.microsoft.com/office/powerpoint/2010/main" val="423645419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7018-0C02-48E6-88FE-571CA51A43F4}"/>
              </a:ext>
            </a:extLst>
          </p:cNvPr>
          <p:cNvSpPr>
            <a:spLocks noGrp="1"/>
          </p:cNvSpPr>
          <p:nvPr>
            <p:ph type="title"/>
          </p:nvPr>
        </p:nvSpPr>
        <p:spPr>
          <a:xfrm>
            <a:off x="838200" y="365125"/>
            <a:ext cx="10515600" cy="947481"/>
          </a:xfrm>
        </p:spPr>
        <p:txBody>
          <a:bodyPr/>
          <a:lstStyle/>
          <a:p>
            <a:r>
              <a:rPr lang="en-US" dirty="0"/>
              <a:t>DISCIPLINED USE OF MONEY</a:t>
            </a:r>
          </a:p>
        </p:txBody>
      </p:sp>
      <p:sp>
        <p:nvSpPr>
          <p:cNvPr id="3" name="Text Placeholder 2">
            <a:extLst>
              <a:ext uri="{FF2B5EF4-FFF2-40B4-BE49-F238E27FC236}">
                <a16:creationId xmlns:a16="http://schemas.microsoft.com/office/drawing/2014/main" id="{60C6ED43-A535-4387-9238-05252318BF8A}"/>
              </a:ext>
            </a:extLst>
          </p:cNvPr>
          <p:cNvSpPr>
            <a:spLocks noGrp="1"/>
          </p:cNvSpPr>
          <p:nvPr>
            <p:ph type="body" sz="half" idx="1"/>
          </p:nvPr>
        </p:nvSpPr>
        <p:spPr>
          <a:xfrm>
            <a:off x="492227" y="1430595"/>
            <a:ext cx="11207546" cy="5062280"/>
          </a:xfrm>
        </p:spPr>
        <p:txBody>
          <a:bodyPr>
            <a:normAutofit/>
          </a:bodyPr>
          <a:lstStyle/>
          <a:p>
            <a:r>
              <a:rPr lang="en-US" sz="2800" dirty="0"/>
              <a:t>Giving Should Be Planned and Systematic</a:t>
            </a:r>
          </a:p>
          <a:p>
            <a:pPr lvl="1"/>
            <a:r>
              <a:rPr lang="en-US" sz="2800" dirty="0"/>
              <a:t>1 Cor. 16:1-2</a:t>
            </a:r>
          </a:p>
          <a:p>
            <a:r>
              <a:rPr lang="en-US" sz="2800" dirty="0"/>
              <a:t>Generous Giving Results in Bountiful Blessing</a:t>
            </a:r>
          </a:p>
          <a:p>
            <a:pPr lvl="1"/>
            <a:r>
              <a:rPr lang="en-US" sz="2800" dirty="0"/>
              <a:t>Luke 6:38; 2 Cor. 9:6-8</a:t>
            </a:r>
          </a:p>
          <a:p>
            <a:pPr lvl="1"/>
            <a:r>
              <a:rPr lang="en-US" sz="2800" dirty="0"/>
              <a:t>“…we must believe He will tell us how to use our money in ways that ultimately benefit us the most and will bring us more joy than we would receive using money our way.” – Whitney </a:t>
            </a:r>
          </a:p>
          <a:p>
            <a:r>
              <a:rPr lang="en-US" sz="2800" dirty="0"/>
              <a:t>“It is more blessed to give than to receive.” Acts 20:35</a:t>
            </a:r>
          </a:p>
          <a:p>
            <a:r>
              <a:rPr lang="en-US" sz="2800" dirty="0"/>
              <a:t>We are blessed to be a blessing.</a:t>
            </a:r>
          </a:p>
        </p:txBody>
      </p:sp>
    </p:spTree>
    <p:extLst>
      <p:ext uri="{BB962C8B-B14F-4D97-AF65-F5344CB8AC3E}">
        <p14:creationId xmlns:p14="http://schemas.microsoft.com/office/powerpoint/2010/main" val="333180204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itle 1"/>
          <p:cNvSpPr txBox="1">
            <a:spLocks noGrp="1"/>
          </p:cNvSpPr>
          <p:nvPr>
            <p:ph type="title"/>
          </p:nvPr>
        </p:nvSpPr>
        <p:spPr>
          <a:xfrm>
            <a:off x="841247" y="3429000"/>
            <a:ext cx="9601201" cy="1838519"/>
          </a:xfrm>
          <a:prstGeom prst="rect">
            <a:avLst/>
          </a:prstGeom>
        </p:spPr>
        <p:txBody>
          <a:bodyPr/>
          <a:lstStyle/>
          <a:p>
            <a:r>
              <a:t>QUESTIONS?</a:t>
            </a:r>
          </a:p>
        </p:txBody>
      </p:sp>
      <p:sp>
        <p:nvSpPr>
          <p:cNvPr id="187" name="Text Placeholder 2"/>
          <p:cNvSpPr txBox="1">
            <a:spLocks noGrp="1"/>
          </p:cNvSpPr>
          <p:nvPr>
            <p:ph type="body" sz="quarter" idx="1"/>
          </p:nvPr>
        </p:nvSpPr>
        <p:spPr>
          <a:xfrm>
            <a:off x="841247" y="5340096"/>
            <a:ext cx="9601201" cy="475488"/>
          </a:xfrm>
          <a:prstGeom prst="rect">
            <a:avLst/>
          </a:prstGeom>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61D3A-C9E1-412D-95ED-850A67A93D77}"/>
              </a:ext>
            </a:extLst>
          </p:cNvPr>
          <p:cNvSpPr>
            <a:spLocks noGrp="1"/>
          </p:cNvSpPr>
          <p:nvPr>
            <p:ph type="title"/>
          </p:nvPr>
        </p:nvSpPr>
        <p:spPr/>
        <p:txBody>
          <a:bodyPr/>
          <a:lstStyle/>
          <a:p>
            <a:r>
              <a:rPr lang="en-US" dirty="0"/>
              <a:t>WHAT IS TRUE WORSHIP?</a:t>
            </a:r>
          </a:p>
        </p:txBody>
      </p:sp>
      <p:sp>
        <p:nvSpPr>
          <p:cNvPr id="3" name="Text Placeholder 2">
            <a:extLst>
              <a:ext uri="{FF2B5EF4-FFF2-40B4-BE49-F238E27FC236}">
                <a16:creationId xmlns:a16="http://schemas.microsoft.com/office/drawing/2014/main" id="{45CD9787-FD2D-499C-92B0-727021D8BC67}"/>
              </a:ext>
            </a:extLst>
          </p:cNvPr>
          <p:cNvSpPr>
            <a:spLocks noGrp="1"/>
          </p:cNvSpPr>
          <p:nvPr>
            <p:ph type="body" sz="quarter" idx="1"/>
          </p:nvPr>
        </p:nvSpPr>
        <p:spPr/>
        <p:txBody>
          <a:bodyPr/>
          <a:lstStyle/>
          <a:p>
            <a:endParaRPr lang="en-US"/>
          </a:p>
        </p:txBody>
      </p:sp>
    </p:spTree>
    <p:extLst>
      <p:ext uri="{BB962C8B-B14F-4D97-AF65-F5344CB8AC3E}">
        <p14:creationId xmlns:p14="http://schemas.microsoft.com/office/powerpoint/2010/main" val="18631141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7018-0C02-48E6-88FE-571CA51A43F4}"/>
              </a:ext>
            </a:extLst>
          </p:cNvPr>
          <p:cNvSpPr>
            <a:spLocks noGrp="1"/>
          </p:cNvSpPr>
          <p:nvPr>
            <p:ph type="title"/>
          </p:nvPr>
        </p:nvSpPr>
        <p:spPr>
          <a:xfrm>
            <a:off x="838200" y="365125"/>
            <a:ext cx="10515600" cy="947481"/>
          </a:xfrm>
        </p:spPr>
        <p:txBody>
          <a:bodyPr/>
          <a:lstStyle/>
          <a:p>
            <a:r>
              <a:rPr lang="en-US" dirty="0"/>
              <a:t>WHAT IS TRUE WORSHIP?</a:t>
            </a:r>
          </a:p>
        </p:txBody>
      </p:sp>
      <p:sp>
        <p:nvSpPr>
          <p:cNvPr id="3" name="Text Placeholder 2">
            <a:extLst>
              <a:ext uri="{FF2B5EF4-FFF2-40B4-BE49-F238E27FC236}">
                <a16:creationId xmlns:a16="http://schemas.microsoft.com/office/drawing/2014/main" id="{60C6ED43-A535-4387-9238-05252318BF8A}"/>
              </a:ext>
            </a:extLst>
          </p:cNvPr>
          <p:cNvSpPr>
            <a:spLocks noGrp="1"/>
          </p:cNvSpPr>
          <p:nvPr>
            <p:ph type="body" sz="half" idx="1"/>
          </p:nvPr>
        </p:nvSpPr>
        <p:spPr>
          <a:xfrm>
            <a:off x="492227" y="1430595"/>
            <a:ext cx="11207546" cy="5062280"/>
          </a:xfrm>
        </p:spPr>
        <p:txBody>
          <a:bodyPr>
            <a:normAutofit/>
          </a:bodyPr>
          <a:lstStyle/>
          <a:p>
            <a:r>
              <a:rPr lang="en-US" sz="2800" dirty="0"/>
              <a:t>“To worship God means to ascribe the proper worth to God, to magnify His worthiness of praise, or better, to approach and address God as He is worthy.” – Whitney </a:t>
            </a:r>
          </a:p>
          <a:p>
            <a:pPr lvl="1"/>
            <a:r>
              <a:rPr lang="en-US" sz="2800" dirty="0"/>
              <a:t>John 20:28; Revelation 4:8,11-13, 5:12</a:t>
            </a:r>
          </a:p>
          <a:p>
            <a:r>
              <a:rPr lang="en-US" sz="2800" dirty="0"/>
              <a:t>To worship God, we must focus on who he is and respond to it.</a:t>
            </a:r>
          </a:p>
          <a:p>
            <a:r>
              <a:rPr lang="en-US" sz="2800" dirty="0"/>
              <a:t>We focus on him in two ways: through general revelation and through special revelation</a:t>
            </a:r>
          </a:p>
          <a:p>
            <a:pPr lvl="1"/>
            <a:r>
              <a:rPr lang="en-US" sz="2800" dirty="0"/>
              <a:t>Creation: Romans 1:20</a:t>
            </a:r>
          </a:p>
          <a:p>
            <a:pPr lvl="1"/>
            <a:r>
              <a:rPr lang="en-US" sz="2800" dirty="0"/>
              <a:t>God’s Word: 2 Tim. 3:16; 2 Peter 1:20-21; John 1:1,14; Heb. 1:1-2</a:t>
            </a:r>
          </a:p>
        </p:txBody>
      </p:sp>
    </p:spTree>
    <p:extLst>
      <p:ext uri="{BB962C8B-B14F-4D97-AF65-F5344CB8AC3E}">
        <p14:creationId xmlns:p14="http://schemas.microsoft.com/office/powerpoint/2010/main" val="253006486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7018-0C02-48E6-88FE-571CA51A43F4}"/>
              </a:ext>
            </a:extLst>
          </p:cNvPr>
          <p:cNvSpPr>
            <a:spLocks noGrp="1"/>
          </p:cNvSpPr>
          <p:nvPr>
            <p:ph type="title"/>
          </p:nvPr>
        </p:nvSpPr>
        <p:spPr>
          <a:xfrm>
            <a:off x="838200" y="365125"/>
            <a:ext cx="10515600" cy="947481"/>
          </a:xfrm>
        </p:spPr>
        <p:txBody>
          <a:bodyPr/>
          <a:lstStyle/>
          <a:p>
            <a:r>
              <a:rPr lang="en-US" dirty="0"/>
              <a:t>WHAT IS TRUE WORSHIP?</a:t>
            </a:r>
          </a:p>
        </p:txBody>
      </p:sp>
      <p:sp>
        <p:nvSpPr>
          <p:cNvPr id="3" name="Text Placeholder 2">
            <a:extLst>
              <a:ext uri="{FF2B5EF4-FFF2-40B4-BE49-F238E27FC236}">
                <a16:creationId xmlns:a16="http://schemas.microsoft.com/office/drawing/2014/main" id="{60C6ED43-A535-4387-9238-05252318BF8A}"/>
              </a:ext>
            </a:extLst>
          </p:cNvPr>
          <p:cNvSpPr>
            <a:spLocks noGrp="1"/>
          </p:cNvSpPr>
          <p:nvPr>
            <p:ph type="body" sz="half" idx="1"/>
          </p:nvPr>
        </p:nvSpPr>
        <p:spPr>
          <a:xfrm>
            <a:off x="492227" y="1430595"/>
            <a:ext cx="11207546" cy="5062280"/>
          </a:xfrm>
        </p:spPr>
        <p:txBody>
          <a:bodyPr>
            <a:normAutofit lnSpcReduction="10000"/>
          </a:bodyPr>
          <a:lstStyle/>
          <a:p>
            <a:r>
              <a:rPr lang="en-US" sz="2800" dirty="0"/>
              <a:t>“…all worship of God – public, family, and private worship – should be based upon and include much of the Bible. The Bible reveals God to us so that we may focus on Him…”</a:t>
            </a:r>
          </a:p>
          <a:p>
            <a:pPr lvl="1"/>
            <a:r>
              <a:rPr lang="en-US" sz="2800" dirty="0"/>
              <a:t>When our songs, prayers, giving, taking of the Lord’s Supper, baptism, meditation, listening to sermons, etc. are saturated with Scripture, they will help us focus on God and, thus, worship him in response.</a:t>
            </a:r>
          </a:p>
          <a:p>
            <a:r>
              <a:rPr lang="en-US" sz="2800" dirty="0"/>
              <a:t>Be careful! Just because you are doing these things, doesn’t mean you are truly worshiping. </a:t>
            </a:r>
          </a:p>
          <a:p>
            <a:pPr lvl="1"/>
            <a:r>
              <a:rPr lang="en-US" sz="2800" dirty="0"/>
              <a:t>“…no matter what you are saying or singing or doing at any moment, you are worshiping God only when He is the center of your attention.” – Whitney </a:t>
            </a:r>
          </a:p>
        </p:txBody>
      </p:sp>
    </p:spTree>
    <p:extLst>
      <p:ext uri="{BB962C8B-B14F-4D97-AF65-F5344CB8AC3E}">
        <p14:creationId xmlns:p14="http://schemas.microsoft.com/office/powerpoint/2010/main" val="370960514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7018-0C02-48E6-88FE-571CA51A43F4}"/>
              </a:ext>
            </a:extLst>
          </p:cNvPr>
          <p:cNvSpPr>
            <a:spLocks noGrp="1"/>
          </p:cNvSpPr>
          <p:nvPr>
            <p:ph type="title"/>
          </p:nvPr>
        </p:nvSpPr>
        <p:spPr>
          <a:xfrm>
            <a:off x="838200" y="365125"/>
            <a:ext cx="10515600" cy="947481"/>
          </a:xfrm>
        </p:spPr>
        <p:txBody>
          <a:bodyPr/>
          <a:lstStyle/>
          <a:p>
            <a:r>
              <a:rPr lang="en-US" dirty="0"/>
              <a:t>WHAT IS TRUE WORSHIP?</a:t>
            </a:r>
          </a:p>
        </p:txBody>
      </p:sp>
      <p:sp>
        <p:nvSpPr>
          <p:cNvPr id="3" name="Text Placeholder 2">
            <a:extLst>
              <a:ext uri="{FF2B5EF4-FFF2-40B4-BE49-F238E27FC236}">
                <a16:creationId xmlns:a16="http://schemas.microsoft.com/office/drawing/2014/main" id="{60C6ED43-A535-4387-9238-05252318BF8A}"/>
              </a:ext>
            </a:extLst>
          </p:cNvPr>
          <p:cNvSpPr>
            <a:spLocks noGrp="1"/>
          </p:cNvSpPr>
          <p:nvPr>
            <p:ph type="body" sz="half" idx="1"/>
          </p:nvPr>
        </p:nvSpPr>
        <p:spPr>
          <a:xfrm>
            <a:off x="492227" y="1430595"/>
            <a:ext cx="11207546" cy="5062280"/>
          </a:xfrm>
        </p:spPr>
        <p:txBody>
          <a:bodyPr>
            <a:normAutofit/>
          </a:bodyPr>
          <a:lstStyle/>
          <a:p>
            <a:r>
              <a:rPr lang="en-US" sz="2800" dirty="0"/>
              <a:t>“But an hour is coming, and is now here, when the true worshipers will worship the Father in Spirit and in truth. Yes, the Father wants such people to worship him. God is spirit, and those who worship him must worship in Spirit and in truth.” John 4:23-24</a:t>
            </a:r>
          </a:p>
          <a:p>
            <a:r>
              <a:rPr lang="en-US" sz="2800" dirty="0"/>
              <a:t>To worship in spirit and truth we must have within us the one who is the “Spirit of truth” (John 14:17)</a:t>
            </a:r>
          </a:p>
          <a:p>
            <a:r>
              <a:rPr lang="en-US" sz="2800" dirty="0"/>
              <a:t>“Having the Holy Spirit residing within does not guarantee that we always </a:t>
            </a:r>
            <a:r>
              <a:rPr lang="en-US" sz="2800" i="1" dirty="0"/>
              <a:t>will</a:t>
            </a:r>
            <a:r>
              <a:rPr lang="en-US" sz="2800" dirty="0"/>
              <a:t> worship in spirit and truth, but His presence does mean we </a:t>
            </a:r>
            <a:r>
              <a:rPr lang="en-US" sz="2800" i="1" dirty="0"/>
              <a:t>can</a:t>
            </a:r>
            <a:r>
              <a:rPr lang="en-US" sz="2800" dirty="0"/>
              <a:t>.” – Whitney </a:t>
            </a:r>
          </a:p>
        </p:txBody>
      </p:sp>
    </p:spTree>
    <p:extLst>
      <p:ext uri="{BB962C8B-B14F-4D97-AF65-F5344CB8AC3E}">
        <p14:creationId xmlns:p14="http://schemas.microsoft.com/office/powerpoint/2010/main" val="8974353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7018-0C02-48E6-88FE-571CA51A43F4}"/>
              </a:ext>
            </a:extLst>
          </p:cNvPr>
          <p:cNvSpPr>
            <a:spLocks noGrp="1"/>
          </p:cNvSpPr>
          <p:nvPr>
            <p:ph type="title"/>
          </p:nvPr>
        </p:nvSpPr>
        <p:spPr>
          <a:xfrm>
            <a:off x="838200" y="365125"/>
            <a:ext cx="10515600" cy="947481"/>
          </a:xfrm>
        </p:spPr>
        <p:txBody>
          <a:bodyPr/>
          <a:lstStyle/>
          <a:p>
            <a:r>
              <a:rPr lang="en-US" dirty="0"/>
              <a:t>WHAT IS TRUE WORSHIP?</a:t>
            </a:r>
          </a:p>
        </p:txBody>
      </p:sp>
      <p:sp>
        <p:nvSpPr>
          <p:cNvPr id="3" name="Text Placeholder 2">
            <a:extLst>
              <a:ext uri="{FF2B5EF4-FFF2-40B4-BE49-F238E27FC236}">
                <a16:creationId xmlns:a16="http://schemas.microsoft.com/office/drawing/2014/main" id="{60C6ED43-A535-4387-9238-05252318BF8A}"/>
              </a:ext>
            </a:extLst>
          </p:cNvPr>
          <p:cNvSpPr>
            <a:spLocks noGrp="1"/>
          </p:cNvSpPr>
          <p:nvPr>
            <p:ph type="body" sz="half" idx="1"/>
          </p:nvPr>
        </p:nvSpPr>
        <p:spPr>
          <a:xfrm>
            <a:off x="492227" y="1430595"/>
            <a:ext cx="11207546" cy="5062280"/>
          </a:xfrm>
        </p:spPr>
        <p:txBody>
          <a:bodyPr>
            <a:normAutofit/>
          </a:bodyPr>
          <a:lstStyle/>
          <a:p>
            <a:r>
              <a:rPr lang="en-US" sz="2800" dirty="0"/>
              <a:t>We worship in truth according to the truth of Scripture:</a:t>
            </a:r>
          </a:p>
          <a:p>
            <a:pPr lvl="1"/>
            <a:r>
              <a:rPr lang="en-US" sz="2800" dirty="0"/>
              <a:t>Worship God as he is revealed in the Bible, not as we want him to be. </a:t>
            </a:r>
          </a:p>
          <a:p>
            <a:pPr lvl="1"/>
            <a:r>
              <a:rPr lang="en-US" sz="2800" dirty="0"/>
              <a:t>Worship in ways that are taught and modeled in Scripture.</a:t>
            </a:r>
          </a:p>
          <a:p>
            <a:r>
              <a:rPr lang="en-US" sz="2800" dirty="0"/>
              <a:t>“Love the Lord your God with all your heart, with all your soul, with all your mind, and with all your strength.” Mark 12:30 / Deut. 6:4-5</a:t>
            </a:r>
          </a:p>
          <a:p>
            <a:pPr lvl="1"/>
            <a:r>
              <a:rPr lang="en-US" sz="2800" dirty="0"/>
              <a:t>Worship in spirit and truth is intellectual and emotional. It involves all of who we are.</a:t>
            </a:r>
          </a:p>
        </p:txBody>
      </p:sp>
    </p:spTree>
    <p:extLst>
      <p:ext uri="{BB962C8B-B14F-4D97-AF65-F5344CB8AC3E}">
        <p14:creationId xmlns:p14="http://schemas.microsoft.com/office/powerpoint/2010/main" val="287509662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7018-0C02-48E6-88FE-571CA51A43F4}"/>
              </a:ext>
            </a:extLst>
          </p:cNvPr>
          <p:cNvSpPr>
            <a:spLocks noGrp="1"/>
          </p:cNvSpPr>
          <p:nvPr>
            <p:ph type="title"/>
          </p:nvPr>
        </p:nvSpPr>
        <p:spPr>
          <a:xfrm>
            <a:off x="838200" y="365125"/>
            <a:ext cx="10515600" cy="947481"/>
          </a:xfrm>
        </p:spPr>
        <p:txBody>
          <a:bodyPr/>
          <a:lstStyle/>
          <a:p>
            <a:r>
              <a:rPr lang="en-US" dirty="0"/>
              <a:t>WHAT IS TRUE WORSHIP?</a:t>
            </a:r>
          </a:p>
        </p:txBody>
      </p:sp>
      <p:sp>
        <p:nvSpPr>
          <p:cNvPr id="3" name="Text Placeholder 2">
            <a:extLst>
              <a:ext uri="{FF2B5EF4-FFF2-40B4-BE49-F238E27FC236}">
                <a16:creationId xmlns:a16="http://schemas.microsoft.com/office/drawing/2014/main" id="{60C6ED43-A535-4387-9238-05252318BF8A}"/>
              </a:ext>
            </a:extLst>
          </p:cNvPr>
          <p:cNvSpPr>
            <a:spLocks noGrp="1"/>
          </p:cNvSpPr>
          <p:nvPr>
            <p:ph type="body" sz="half" idx="1"/>
          </p:nvPr>
        </p:nvSpPr>
        <p:spPr>
          <a:xfrm>
            <a:off x="492227" y="1430595"/>
            <a:ext cx="11207546" cy="5062280"/>
          </a:xfrm>
        </p:spPr>
        <p:txBody>
          <a:bodyPr>
            <a:normAutofit/>
          </a:bodyPr>
          <a:lstStyle/>
          <a:p>
            <a:r>
              <a:rPr lang="en-US" sz="2800" dirty="0"/>
              <a:t>Worship is also to be practiced publicly and privately.</a:t>
            </a:r>
          </a:p>
          <a:p>
            <a:pPr lvl="1"/>
            <a:r>
              <a:rPr lang="en-US" sz="2800" dirty="0"/>
              <a:t>Public: Hebrews 10:25; Luke 4:16</a:t>
            </a:r>
          </a:p>
          <a:p>
            <a:pPr lvl="1"/>
            <a:r>
              <a:rPr lang="en-US" sz="2800" dirty="0"/>
              <a:t>Private: Luke 5:16</a:t>
            </a:r>
          </a:p>
          <a:p>
            <a:r>
              <a:rPr lang="en-US" sz="2800" dirty="0"/>
              <a:t>“If you will not worship God seven days a week, you do not worship Him on one day a week.” – A. W. Tozer</a:t>
            </a:r>
          </a:p>
          <a:p>
            <a:r>
              <a:rPr lang="en-US" sz="2800" dirty="0"/>
              <a:t>“You will never live a day, Christian, without an invitation to grow in intimacy with Jesus Christ Himself that day.” – Whitney </a:t>
            </a:r>
          </a:p>
        </p:txBody>
      </p:sp>
    </p:spTree>
    <p:extLst>
      <p:ext uri="{BB962C8B-B14F-4D97-AF65-F5344CB8AC3E}">
        <p14:creationId xmlns:p14="http://schemas.microsoft.com/office/powerpoint/2010/main" val="296998301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77F98-E9C2-41A1-BED5-2B90AF900A36}"/>
              </a:ext>
            </a:extLst>
          </p:cNvPr>
          <p:cNvSpPr>
            <a:spLocks noGrp="1"/>
          </p:cNvSpPr>
          <p:nvPr>
            <p:ph type="title"/>
          </p:nvPr>
        </p:nvSpPr>
        <p:spPr/>
        <p:txBody>
          <a:bodyPr/>
          <a:lstStyle/>
          <a:p>
            <a:r>
              <a:rPr lang="en-US" dirty="0"/>
              <a:t>WORSHIP AS A DISCIPLINE</a:t>
            </a:r>
          </a:p>
        </p:txBody>
      </p:sp>
      <p:sp>
        <p:nvSpPr>
          <p:cNvPr id="3" name="Text Placeholder 2">
            <a:extLst>
              <a:ext uri="{FF2B5EF4-FFF2-40B4-BE49-F238E27FC236}">
                <a16:creationId xmlns:a16="http://schemas.microsoft.com/office/drawing/2014/main" id="{7F5B65C1-5882-4A54-BC60-E58F77E9474B}"/>
              </a:ext>
            </a:extLst>
          </p:cNvPr>
          <p:cNvSpPr>
            <a:spLocks noGrp="1"/>
          </p:cNvSpPr>
          <p:nvPr>
            <p:ph type="body" sz="quarter" idx="1"/>
          </p:nvPr>
        </p:nvSpPr>
        <p:spPr/>
        <p:txBody>
          <a:bodyPr/>
          <a:lstStyle/>
          <a:p>
            <a:endParaRPr lang="en-US"/>
          </a:p>
        </p:txBody>
      </p:sp>
    </p:spTree>
    <p:extLst>
      <p:ext uri="{BB962C8B-B14F-4D97-AF65-F5344CB8AC3E}">
        <p14:creationId xmlns:p14="http://schemas.microsoft.com/office/powerpoint/2010/main" val="3424235608"/>
      </p:ext>
    </p:extLst>
  </p:cSld>
  <p:clrMapOvr>
    <a:masterClrMapping/>
  </p:clrMapOvr>
  <p:transition spd="med"/>
</p:sld>
</file>

<file path=ppt/theme/theme1.xml><?xml version="1.0" encoding="utf-8"?>
<a:theme xmlns:a="http://schemas.openxmlformats.org/drawingml/2006/main" name="CITY SKETCH 16X9">
  <a:themeElements>
    <a:clrScheme name="CITY SKETCH 16X9">
      <a:dk1>
        <a:srgbClr val="3D372E"/>
      </a:dk1>
      <a:lt1>
        <a:srgbClr val="3D372E"/>
      </a:lt1>
      <a:dk2>
        <a:srgbClr val="A7A7A7"/>
      </a:dk2>
      <a:lt2>
        <a:srgbClr val="535353"/>
      </a:lt2>
      <a:accent1>
        <a:srgbClr val="B2D0B4"/>
      </a:accent1>
      <a:accent2>
        <a:srgbClr val="88A5BA"/>
      </a:accent2>
      <a:accent3>
        <a:srgbClr val="909F5F"/>
      </a:accent3>
      <a:accent4>
        <a:srgbClr val="C9A057"/>
      </a:accent4>
      <a:accent5>
        <a:srgbClr val="DA7D60"/>
      </a:accent5>
      <a:accent6>
        <a:srgbClr val="978975"/>
      </a:accent6>
      <a:hlink>
        <a:srgbClr val="0000FF"/>
      </a:hlink>
      <a:folHlink>
        <a:srgbClr val="FF00FF"/>
      </a:folHlink>
    </a:clrScheme>
    <a:fontScheme name="CITY SKETCH 16X9">
      <a:majorFont>
        <a:latin typeface="Century Schoolbook"/>
        <a:ea typeface="Century Schoolbook"/>
        <a:cs typeface="Century Schoolbook"/>
      </a:majorFont>
      <a:minorFont>
        <a:latin typeface="Helvetica"/>
        <a:ea typeface="Helvetica"/>
        <a:cs typeface="Helvetica"/>
      </a:minorFont>
    </a:fontScheme>
    <a:fmtScheme name="CITY SKETCH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ITY SKETCH 16X9">
  <a:themeElements>
    <a:clrScheme name="CITY SKETCH 16X9">
      <a:dk1>
        <a:srgbClr val="3D372E"/>
      </a:dk1>
      <a:lt1>
        <a:srgbClr val="0F213D"/>
      </a:lt1>
      <a:dk2>
        <a:srgbClr val="A7A7A7"/>
      </a:dk2>
      <a:lt2>
        <a:srgbClr val="535353"/>
      </a:lt2>
      <a:accent1>
        <a:srgbClr val="B2D0B4"/>
      </a:accent1>
      <a:accent2>
        <a:srgbClr val="88A5BA"/>
      </a:accent2>
      <a:accent3>
        <a:srgbClr val="909F5F"/>
      </a:accent3>
      <a:accent4>
        <a:srgbClr val="C9A057"/>
      </a:accent4>
      <a:accent5>
        <a:srgbClr val="DA7D60"/>
      </a:accent5>
      <a:accent6>
        <a:srgbClr val="978975"/>
      </a:accent6>
      <a:hlink>
        <a:srgbClr val="0000FF"/>
      </a:hlink>
      <a:folHlink>
        <a:srgbClr val="FF00FF"/>
      </a:folHlink>
    </a:clrScheme>
    <a:fontScheme name="CITY SKETCH 16X9">
      <a:majorFont>
        <a:latin typeface="Century Schoolbook"/>
        <a:ea typeface="Century Schoolbook"/>
        <a:cs typeface="Century Schoolbook"/>
      </a:majorFont>
      <a:minorFont>
        <a:latin typeface="Helvetica"/>
        <a:ea typeface="Helvetica"/>
        <a:cs typeface="Helvetica"/>
      </a:minorFont>
    </a:fontScheme>
    <a:fmtScheme name="CITY SKETCH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D372E"/>
            </a:solidFill>
            <a:effectLst/>
            <a:uFillTx/>
            <a:latin typeface="+mj-lt"/>
            <a:ea typeface="+mj-ea"/>
            <a:cs typeface="+mj-cs"/>
            <a:sym typeface="Century School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2059</TotalTime>
  <Words>1679</Words>
  <Application>Microsoft Office PowerPoint</Application>
  <PresentationFormat>Widescreen</PresentationFormat>
  <Paragraphs>141</Paragraphs>
  <Slides>25</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Century Schoolbook</vt:lpstr>
      <vt:lpstr>CITY SKETCH 16X9</vt:lpstr>
      <vt:lpstr>DISCIPLINES OF WORSHIP</vt:lpstr>
      <vt:lpstr>DISCIPLINES OF WORSHIP</vt:lpstr>
      <vt:lpstr>WHAT IS TRUE WORSHIP?</vt:lpstr>
      <vt:lpstr>WHAT IS TRUE WORSHIP?</vt:lpstr>
      <vt:lpstr>WHAT IS TRUE WORSHIP?</vt:lpstr>
      <vt:lpstr>WHAT IS TRUE WORSHIP?</vt:lpstr>
      <vt:lpstr>WHAT IS TRUE WORSHIP?</vt:lpstr>
      <vt:lpstr>WHAT IS TRUE WORSHIP?</vt:lpstr>
      <vt:lpstr>WORSHIP AS A DISCIPLINE</vt:lpstr>
      <vt:lpstr>WORSHIP AS A DISCIPLINE</vt:lpstr>
      <vt:lpstr>WORSHIP AS A DISCIPLINE</vt:lpstr>
      <vt:lpstr>STEWARDSHIP</vt:lpstr>
      <vt:lpstr>STEWARDSHIP</vt:lpstr>
      <vt:lpstr>DISCIPLINED USE OF TIME</vt:lpstr>
      <vt:lpstr>DISCIPLINED USE OF TIME</vt:lpstr>
      <vt:lpstr>DISCIPLINED USE OF TIME</vt:lpstr>
      <vt:lpstr>DISCIPLINED USE OF TIME</vt:lpstr>
      <vt:lpstr>DISCIPLINED USE OF TIME</vt:lpstr>
      <vt:lpstr>DISCIPLINED USE OF MONEY</vt:lpstr>
      <vt:lpstr>DISCIPLINED USE OF MONEY</vt:lpstr>
      <vt:lpstr>DISCIPLINED USE OF MONEY</vt:lpstr>
      <vt:lpstr>DISCIPLINED USE OF MONEY</vt:lpstr>
      <vt:lpstr>DISCIPLINED USE OF MONEY</vt:lpstr>
      <vt:lpstr>DISCIPLINED USE OF MONEY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DISCIPLINES OF JOURNALING AND FASTING</dc:title>
  <dc:creator>eliprice16</dc:creator>
  <cp:lastModifiedBy>Forrest Price</cp:lastModifiedBy>
  <cp:revision>54</cp:revision>
  <dcterms:modified xsi:type="dcterms:W3CDTF">2018-11-11T16:11:13Z</dcterms:modified>
</cp:coreProperties>
</file>