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handoutMasterIdLst>
    <p:handoutMasterId r:id="rId39"/>
  </p:handoutMasterIdLst>
  <p:sldIdLst>
    <p:sldId id="256" r:id="rId2"/>
    <p:sldId id="258" r:id="rId3"/>
    <p:sldId id="257"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706" autoAdjust="0"/>
  </p:normalViewPr>
  <p:slideViewPr>
    <p:cSldViewPr>
      <p:cViewPr varScale="1">
        <p:scale>
          <a:sx n="69" d="100"/>
          <a:sy n="69" d="100"/>
        </p:scale>
        <p:origin x="696" y="60"/>
      </p:cViewPr>
      <p:guideLst/>
    </p:cSldViewPr>
  </p:slideViewPr>
  <p:notesTextViewPr>
    <p:cViewPr>
      <p:scale>
        <a:sx n="1" d="1"/>
        <a:sy n="1" d="1"/>
      </p:scale>
      <p:origin x="0" y="0"/>
    </p:cViewPr>
  </p:notesTextViewPr>
  <p:notesViewPr>
    <p:cSldViewPr showGuides="1">
      <p:cViewPr varScale="1">
        <p:scale>
          <a:sx n="95" d="100"/>
          <a:sy n="95" d="100"/>
        </p:scale>
        <p:origin x="3582"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61C5132-FFA3-4B02-9F09-22FCF40EFA74}" type="datetimeFigureOut">
              <a:rPr lang="en-US" smtClean="0"/>
              <a:t>3/14/2018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B3C20D7-F8F1-4196-9585-26F31AFC85C9}" type="slidenum">
              <a:rPr lang="en-US" smtClean="0"/>
              <a:t>‹#›</a:t>
            </a:fld>
            <a:endParaRPr lang="en-US"/>
          </a:p>
        </p:txBody>
      </p:sp>
    </p:spTree>
    <p:extLst>
      <p:ext uri="{BB962C8B-B14F-4D97-AF65-F5344CB8AC3E}">
        <p14:creationId xmlns:p14="http://schemas.microsoft.com/office/powerpoint/2010/main" val="41681621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6E42C9-243F-4DC5-AFF6-9D56B5FA9D63}" type="datetimeFigureOut">
              <a:rPr lang="en-US" smtClean="0"/>
              <a:t>3/14/2018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AEC444-603B-4F09-9A06-5917518DD901}" type="slidenum">
              <a:rPr lang="en-US" smtClean="0"/>
              <a:t>‹#›</a:t>
            </a:fld>
            <a:endParaRPr lang="en-US"/>
          </a:p>
        </p:txBody>
      </p:sp>
    </p:spTree>
    <p:extLst>
      <p:ext uri="{BB962C8B-B14F-4D97-AF65-F5344CB8AC3E}">
        <p14:creationId xmlns:p14="http://schemas.microsoft.com/office/powerpoint/2010/main" val="8742551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DAEC444-603B-4F09-9A06-5917518DD901}" type="slidenum">
              <a:rPr lang="en-US" smtClean="0"/>
              <a:t>1</a:t>
            </a:fld>
            <a:endParaRPr lang="en-US"/>
          </a:p>
        </p:txBody>
      </p:sp>
    </p:spTree>
    <p:extLst>
      <p:ext uri="{BB962C8B-B14F-4D97-AF65-F5344CB8AC3E}">
        <p14:creationId xmlns:p14="http://schemas.microsoft.com/office/powerpoint/2010/main" val="40391545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p:cNvSpPr/>
          <p:nvPr/>
        </p:nvSpPr>
        <p:spPr bwMode="invGray">
          <a:xfrm>
            <a:off x="0" y="3936697"/>
            <a:ext cx="12192000" cy="21031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838201" y="4114800"/>
            <a:ext cx="10515598" cy="1158446"/>
          </a:xfrm>
        </p:spPr>
        <p:txBody>
          <a:bodyPr anchor="b">
            <a:normAutofit/>
          </a:bodyPr>
          <a:lstStyle>
            <a:lvl1pPr algn="l">
              <a:defRPr sz="520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838201" y="5338170"/>
            <a:ext cx="10515598" cy="474836"/>
          </a:xfrm>
        </p:spPr>
        <p:txBody>
          <a:bodyPr/>
          <a:lstStyle>
            <a:lvl1pPr marL="0" indent="0" algn="l">
              <a:spcBef>
                <a:spcPts val="0"/>
              </a:spcBef>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630729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3"/>
          <p:cNvSpPr>
            <a:spLocks noGrp="1"/>
          </p:cNvSpPr>
          <p:nvPr>
            <p:ph type="ftr" sz="quarter" idx="11"/>
          </p:nvPr>
        </p:nvSpPr>
        <p:spPr/>
        <p:txBody>
          <a:bodyPr/>
          <a:lstStyle/>
          <a:p>
            <a:endParaRPr lang="en-US"/>
          </a:p>
        </p:txBody>
      </p:sp>
      <p:sp>
        <p:nvSpPr>
          <p:cNvPr id="4" name="Date Placeholder 4"/>
          <p:cNvSpPr>
            <a:spLocks noGrp="1"/>
          </p:cNvSpPr>
          <p:nvPr>
            <p:ph type="dt" sz="half" idx="10"/>
          </p:nvPr>
        </p:nvSpPr>
        <p:spPr/>
        <p:txBody>
          <a:bodyPr/>
          <a:lstStyle/>
          <a:p>
            <a:fld id="{B0FE2824-C2A0-4931-BB32-60B24BDBB3CC}" type="datetimeFigureOut">
              <a:rPr lang="en-US" smtClean="0"/>
              <a:t>3/14/2018</a:t>
            </a:fld>
            <a:endParaRPr lang="en-US"/>
          </a:p>
        </p:txBody>
      </p:sp>
      <p:sp>
        <p:nvSpPr>
          <p:cNvPr id="6" name="Slide Number Placeholder 5"/>
          <p:cNvSpPr>
            <a:spLocks noGrp="1"/>
          </p:cNvSpPr>
          <p:nvPr>
            <p:ph type="sldNum" sz="quarter" idx="12"/>
          </p:nvPr>
        </p:nvSpPr>
        <p:spPr/>
        <p:txBody>
          <a:bodyPr/>
          <a:lstStyle/>
          <a:p>
            <a:fld id="{B13333A4-2EF1-4B79-B68C-AB20E66B4822}" type="slidenum">
              <a:rPr lang="en-US" smtClean="0"/>
              <a:t>‹#›</a:t>
            </a:fld>
            <a:endParaRPr lang="en-US"/>
          </a:p>
        </p:txBody>
      </p:sp>
    </p:spTree>
    <p:extLst>
      <p:ext uri="{BB962C8B-B14F-4D97-AF65-F5344CB8AC3E}">
        <p14:creationId xmlns:p14="http://schemas.microsoft.com/office/powerpoint/2010/main" val="3787557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41693" y="365125"/>
            <a:ext cx="1600200" cy="5811838"/>
          </a:xfrm>
        </p:spPr>
        <p:txBody>
          <a:bodyPr vert="eaVert"/>
          <a:lstStyle>
            <a:lvl1pPr>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85344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3"/>
          <p:cNvSpPr>
            <a:spLocks noGrp="1"/>
          </p:cNvSpPr>
          <p:nvPr>
            <p:ph type="ftr" sz="quarter" idx="11"/>
          </p:nvPr>
        </p:nvSpPr>
        <p:spPr/>
        <p:txBody>
          <a:bodyPr/>
          <a:lstStyle/>
          <a:p>
            <a:endParaRPr lang="en-US"/>
          </a:p>
        </p:txBody>
      </p:sp>
      <p:sp>
        <p:nvSpPr>
          <p:cNvPr id="4" name="Date Placeholder 4"/>
          <p:cNvSpPr>
            <a:spLocks noGrp="1"/>
          </p:cNvSpPr>
          <p:nvPr>
            <p:ph type="dt" sz="half" idx="10"/>
          </p:nvPr>
        </p:nvSpPr>
        <p:spPr/>
        <p:txBody>
          <a:bodyPr/>
          <a:lstStyle/>
          <a:p>
            <a:fld id="{B0FE2824-C2A0-4931-BB32-60B24BDBB3CC}" type="datetimeFigureOut">
              <a:rPr lang="en-US" smtClean="0"/>
              <a:t>3/14/2018</a:t>
            </a:fld>
            <a:endParaRPr lang="en-US"/>
          </a:p>
        </p:txBody>
      </p:sp>
      <p:sp>
        <p:nvSpPr>
          <p:cNvPr id="6" name="Slide Number Placeholder 5"/>
          <p:cNvSpPr>
            <a:spLocks noGrp="1"/>
          </p:cNvSpPr>
          <p:nvPr>
            <p:ph type="sldNum" sz="quarter" idx="12"/>
          </p:nvPr>
        </p:nvSpPr>
        <p:spPr/>
        <p:txBody>
          <a:bodyPr/>
          <a:lstStyle/>
          <a:p>
            <a:fld id="{B13333A4-2EF1-4B79-B68C-AB20E66B4822}" type="slidenum">
              <a:rPr lang="en-US" smtClean="0"/>
              <a:t>‹#›</a:t>
            </a:fld>
            <a:endParaRPr lang="en-US"/>
          </a:p>
        </p:txBody>
      </p:sp>
    </p:spTree>
    <p:extLst>
      <p:ext uri="{BB962C8B-B14F-4D97-AF65-F5344CB8AC3E}">
        <p14:creationId xmlns:p14="http://schemas.microsoft.com/office/powerpoint/2010/main" val="770254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3"/>
          <p:cNvSpPr>
            <a:spLocks noGrp="1"/>
          </p:cNvSpPr>
          <p:nvPr>
            <p:ph type="ftr" sz="quarter" idx="11"/>
          </p:nvPr>
        </p:nvSpPr>
        <p:spPr/>
        <p:txBody>
          <a:bodyPr/>
          <a:lstStyle/>
          <a:p>
            <a:endParaRPr lang="en-US" dirty="0"/>
          </a:p>
        </p:txBody>
      </p:sp>
      <p:sp>
        <p:nvSpPr>
          <p:cNvPr id="4" name="Date Placeholder 4"/>
          <p:cNvSpPr>
            <a:spLocks noGrp="1"/>
          </p:cNvSpPr>
          <p:nvPr>
            <p:ph type="dt" sz="half" idx="10"/>
          </p:nvPr>
        </p:nvSpPr>
        <p:spPr/>
        <p:txBody>
          <a:bodyPr/>
          <a:lstStyle/>
          <a:p>
            <a:fld id="{B0FE2824-C2A0-4931-BB32-60B24BDBB3CC}" type="datetimeFigureOut">
              <a:rPr lang="en-US" smtClean="0"/>
              <a:t>3/14/2018</a:t>
            </a:fld>
            <a:endParaRPr lang="en-US"/>
          </a:p>
        </p:txBody>
      </p:sp>
      <p:sp>
        <p:nvSpPr>
          <p:cNvPr id="6" name="Slide Number Placeholder 5"/>
          <p:cNvSpPr>
            <a:spLocks noGrp="1"/>
          </p:cNvSpPr>
          <p:nvPr>
            <p:ph type="sldNum" sz="quarter" idx="12"/>
          </p:nvPr>
        </p:nvSpPr>
        <p:spPr/>
        <p:txBody>
          <a:bodyPr/>
          <a:lstStyle/>
          <a:p>
            <a:fld id="{B13333A4-2EF1-4B79-B68C-AB20E66B4822}" type="slidenum">
              <a:rPr lang="en-US" smtClean="0"/>
              <a:t>‹#›</a:t>
            </a:fld>
            <a:endParaRPr lang="en-US"/>
          </a:p>
        </p:txBody>
      </p:sp>
    </p:spTree>
    <p:extLst>
      <p:ext uri="{BB962C8B-B14F-4D97-AF65-F5344CB8AC3E}">
        <p14:creationId xmlns:p14="http://schemas.microsoft.com/office/powerpoint/2010/main" val="3215576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bwMode="ltGray">
          <a:xfrm>
            <a:off x="0" y="3276600"/>
            <a:ext cx="12192000" cy="27632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41248" y="3429000"/>
            <a:ext cx="9601200" cy="1838519"/>
          </a:xfrm>
        </p:spPr>
        <p:txBody>
          <a:bodyPr anchor="b">
            <a:normAutofit/>
          </a:bodyPr>
          <a:lstStyle>
            <a:lvl1pPr>
              <a:defRPr sz="52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841248" y="5340096"/>
            <a:ext cx="9601200" cy="475488"/>
          </a:xfrm>
        </p:spPr>
        <p:txBody>
          <a:bodyPr/>
          <a:lstStyle>
            <a:lvl1pPr marL="0" indent="0">
              <a:spcBef>
                <a:spcPts val="0"/>
              </a:spcBef>
              <a:buNone/>
              <a:defRPr sz="2400">
                <a:solidFill>
                  <a:schemeClr val="bg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Tree>
    <p:extLst>
      <p:ext uri="{BB962C8B-B14F-4D97-AF65-F5344CB8AC3E}">
        <p14:creationId xmlns:p14="http://schemas.microsoft.com/office/powerpoint/2010/main" val="1917355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145224"/>
          </a:xfrm>
        </p:spPr>
        <p:txBody>
          <a:bodyPr/>
          <a:lstStyle/>
          <a:p>
            <a:r>
              <a:rPr lang="en-US"/>
              <a:t>Click to edit Master title style</a:t>
            </a:r>
          </a:p>
        </p:txBody>
      </p:sp>
      <p:sp>
        <p:nvSpPr>
          <p:cNvPr id="3" name="Content Placeholder 2"/>
          <p:cNvSpPr>
            <a:spLocks noGrp="1"/>
          </p:cNvSpPr>
          <p:nvPr>
            <p:ph sz="half" idx="1"/>
          </p:nvPr>
        </p:nvSpPr>
        <p:spPr>
          <a:xfrm>
            <a:off x="838200" y="1825625"/>
            <a:ext cx="5029200" cy="4351338"/>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24600" y="1825625"/>
            <a:ext cx="5029200" cy="4351338"/>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4"/>
          <p:cNvSpPr>
            <a:spLocks noGrp="1"/>
          </p:cNvSpPr>
          <p:nvPr>
            <p:ph type="ftr" sz="quarter" idx="11"/>
          </p:nvPr>
        </p:nvSpPr>
        <p:spPr/>
        <p:txBody>
          <a:bodyPr/>
          <a:lstStyle/>
          <a:p>
            <a:endParaRPr lang="en-US"/>
          </a:p>
        </p:txBody>
      </p:sp>
      <p:sp>
        <p:nvSpPr>
          <p:cNvPr id="5" name="Date Placeholder 5"/>
          <p:cNvSpPr>
            <a:spLocks noGrp="1"/>
          </p:cNvSpPr>
          <p:nvPr>
            <p:ph type="dt" sz="half" idx="10"/>
          </p:nvPr>
        </p:nvSpPr>
        <p:spPr/>
        <p:txBody>
          <a:bodyPr/>
          <a:lstStyle/>
          <a:p>
            <a:fld id="{B0FE2824-C2A0-4931-BB32-60B24BDBB3CC}" type="datetimeFigureOut">
              <a:rPr lang="en-US" smtClean="0"/>
              <a:t>3/14/2018</a:t>
            </a:fld>
            <a:endParaRPr lang="en-US"/>
          </a:p>
        </p:txBody>
      </p:sp>
      <p:sp>
        <p:nvSpPr>
          <p:cNvPr id="7" name="Slide Number Placeholder 6"/>
          <p:cNvSpPr>
            <a:spLocks noGrp="1"/>
          </p:cNvSpPr>
          <p:nvPr>
            <p:ph type="sldNum" sz="quarter" idx="12"/>
          </p:nvPr>
        </p:nvSpPr>
        <p:spPr/>
        <p:txBody>
          <a:bodyPr/>
          <a:lstStyle/>
          <a:p>
            <a:fld id="{B13333A4-2EF1-4B79-B68C-AB20E66B4822}" type="slidenum">
              <a:rPr lang="en-US" smtClean="0"/>
              <a:t>‹#›</a:t>
            </a:fld>
            <a:endParaRPr lang="en-US"/>
          </a:p>
        </p:txBody>
      </p:sp>
    </p:spTree>
    <p:extLst>
      <p:ext uri="{BB962C8B-B14F-4D97-AF65-F5344CB8AC3E}">
        <p14:creationId xmlns:p14="http://schemas.microsoft.com/office/powerpoint/2010/main" val="3963172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839788" y="1828800"/>
            <a:ext cx="5029200" cy="685800"/>
          </a:xfrm>
        </p:spPr>
        <p:txBody>
          <a:bodyPr anchor="ctr">
            <a:normAutofit/>
          </a:bodyPr>
          <a:lstStyle>
            <a:lvl1pPr marL="0" indent="0">
              <a:spcBef>
                <a:spcPts val="100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14600"/>
            <a:ext cx="5029200" cy="3675063"/>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26188" y="1828800"/>
            <a:ext cx="5029200" cy="685800"/>
          </a:xfrm>
        </p:spPr>
        <p:txBody>
          <a:bodyPr anchor="ctr">
            <a:normAutofit/>
          </a:bodyPr>
          <a:lstStyle>
            <a:lvl1pPr marL="0" indent="0">
              <a:spcBef>
                <a:spcPts val="100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326188" y="2514600"/>
            <a:ext cx="5029200" cy="3675063"/>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6"/>
          <p:cNvSpPr>
            <a:spLocks noGrp="1"/>
          </p:cNvSpPr>
          <p:nvPr>
            <p:ph type="ftr" sz="quarter" idx="11"/>
          </p:nvPr>
        </p:nvSpPr>
        <p:spPr/>
        <p:txBody>
          <a:bodyPr/>
          <a:lstStyle/>
          <a:p>
            <a:endParaRPr lang="en-US"/>
          </a:p>
        </p:txBody>
      </p:sp>
      <p:sp>
        <p:nvSpPr>
          <p:cNvPr id="7" name="Date Placeholder 7"/>
          <p:cNvSpPr>
            <a:spLocks noGrp="1"/>
          </p:cNvSpPr>
          <p:nvPr>
            <p:ph type="dt" sz="half" idx="10"/>
          </p:nvPr>
        </p:nvSpPr>
        <p:spPr/>
        <p:txBody>
          <a:bodyPr/>
          <a:lstStyle/>
          <a:p>
            <a:fld id="{B0FE2824-C2A0-4931-BB32-60B24BDBB3CC}" type="datetimeFigureOut">
              <a:rPr lang="en-US" smtClean="0"/>
              <a:t>3/14/2018</a:t>
            </a:fld>
            <a:endParaRPr lang="en-US"/>
          </a:p>
        </p:txBody>
      </p:sp>
      <p:sp>
        <p:nvSpPr>
          <p:cNvPr id="9" name="Slide Number Placeholder 8"/>
          <p:cNvSpPr>
            <a:spLocks noGrp="1"/>
          </p:cNvSpPr>
          <p:nvPr>
            <p:ph type="sldNum" sz="quarter" idx="12"/>
          </p:nvPr>
        </p:nvSpPr>
        <p:spPr/>
        <p:txBody>
          <a:bodyPr/>
          <a:lstStyle/>
          <a:p>
            <a:fld id="{B13333A4-2EF1-4B79-B68C-AB20E66B4822}" type="slidenum">
              <a:rPr lang="en-US" smtClean="0"/>
              <a:t>‹#›</a:t>
            </a:fld>
            <a:endParaRPr lang="en-US"/>
          </a:p>
        </p:txBody>
      </p:sp>
    </p:spTree>
    <p:extLst>
      <p:ext uri="{BB962C8B-B14F-4D97-AF65-F5344CB8AC3E}">
        <p14:creationId xmlns:p14="http://schemas.microsoft.com/office/powerpoint/2010/main" val="1447994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2"/>
          <p:cNvSpPr>
            <a:spLocks noGrp="1"/>
          </p:cNvSpPr>
          <p:nvPr>
            <p:ph type="ftr" sz="quarter" idx="11"/>
          </p:nvPr>
        </p:nvSpPr>
        <p:spPr/>
        <p:txBody>
          <a:bodyPr/>
          <a:lstStyle/>
          <a:p>
            <a:endParaRPr lang="en-US"/>
          </a:p>
        </p:txBody>
      </p:sp>
      <p:sp>
        <p:nvSpPr>
          <p:cNvPr id="3" name="Date Placeholder 3"/>
          <p:cNvSpPr>
            <a:spLocks noGrp="1"/>
          </p:cNvSpPr>
          <p:nvPr>
            <p:ph type="dt" sz="half" idx="10"/>
          </p:nvPr>
        </p:nvSpPr>
        <p:spPr/>
        <p:txBody>
          <a:bodyPr/>
          <a:lstStyle/>
          <a:p>
            <a:fld id="{B0FE2824-C2A0-4931-BB32-60B24BDBB3CC}" type="datetimeFigureOut">
              <a:rPr lang="en-US" smtClean="0"/>
              <a:t>3/14/2018</a:t>
            </a:fld>
            <a:endParaRPr lang="en-US"/>
          </a:p>
        </p:txBody>
      </p:sp>
      <p:sp>
        <p:nvSpPr>
          <p:cNvPr id="5" name="Slide Number Placeholder 4"/>
          <p:cNvSpPr>
            <a:spLocks noGrp="1"/>
          </p:cNvSpPr>
          <p:nvPr>
            <p:ph type="sldNum" sz="quarter" idx="12"/>
          </p:nvPr>
        </p:nvSpPr>
        <p:spPr/>
        <p:txBody>
          <a:bodyPr/>
          <a:lstStyle/>
          <a:p>
            <a:fld id="{B13333A4-2EF1-4B79-B68C-AB20E66B4822}" type="slidenum">
              <a:rPr lang="en-US" smtClean="0"/>
              <a:t>‹#›</a:t>
            </a:fld>
            <a:endParaRPr lang="en-US"/>
          </a:p>
        </p:txBody>
      </p:sp>
    </p:spTree>
    <p:extLst>
      <p:ext uri="{BB962C8B-B14F-4D97-AF65-F5344CB8AC3E}">
        <p14:creationId xmlns:p14="http://schemas.microsoft.com/office/powerpoint/2010/main" val="3956345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1"/>
          <p:cNvSpPr>
            <a:spLocks noGrp="1"/>
          </p:cNvSpPr>
          <p:nvPr>
            <p:ph type="ftr" sz="quarter" idx="11"/>
          </p:nvPr>
        </p:nvSpPr>
        <p:spPr/>
        <p:txBody>
          <a:bodyPr/>
          <a:lstStyle/>
          <a:p>
            <a:endParaRPr lang="en-US"/>
          </a:p>
        </p:txBody>
      </p:sp>
      <p:sp>
        <p:nvSpPr>
          <p:cNvPr id="2" name="Date Placeholder 2"/>
          <p:cNvSpPr>
            <a:spLocks noGrp="1"/>
          </p:cNvSpPr>
          <p:nvPr>
            <p:ph type="dt" sz="half" idx="10"/>
          </p:nvPr>
        </p:nvSpPr>
        <p:spPr/>
        <p:txBody>
          <a:bodyPr/>
          <a:lstStyle/>
          <a:p>
            <a:fld id="{B0FE2824-C2A0-4931-BB32-60B24BDBB3CC}" type="datetimeFigureOut">
              <a:rPr lang="en-US" smtClean="0"/>
              <a:t>3/14/2018</a:t>
            </a:fld>
            <a:endParaRPr lang="en-US"/>
          </a:p>
        </p:txBody>
      </p:sp>
      <p:sp>
        <p:nvSpPr>
          <p:cNvPr id="4" name="Slide Number Placeholder 3"/>
          <p:cNvSpPr>
            <a:spLocks noGrp="1"/>
          </p:cNvSpPr>
          <p:nvPr>
            <p:ph type="sldNum" sz="quarter" idx="12"/>
          </p:nvPr>
        </p:nvSpPr>
        <p:spPr/>
        <p:txBody>
          <a:bodyPr/>
          <a:lstStyle/>
          <a:p>
            <a:fld id="{B13333A4-2EF1-4B79-B68C-AB20E66B4822}" type="slidenum">
              <a:rPr lang="en-US" smtClean="0"/>
              <a:t>‹#›</a:t>
            </a:fld>
            <a:endParaRPr lang="en-US"/>
          </a:p>
        </p:txBody>
      </p:sp>
    </p:spTree>
    <p:extLst>
      <p:ext uri="{BB962C8B-B14F-4D97-AF65-F5344CB8AC3E}">
        <p14:creationId xmlns:p14="http://schemas.microsoft.com/office/powerpoint/2010/main" val="3667301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924800" y="1524000"/>
            <a:ext cx="3429000" cy="1905000"/>
          </a:xfrm>
        </p:spPr>
        <p:txBody>
          <a:bodyPr anchor="b">
            <a:normAutofit/>
          </a:bodyPr>
          <a:lstStyle>
            <a:lvl1pPr>
              <a:defRPr sz="3400"/>
            </a:lvl1pPr>
          </a:lstStyle>
          <a:p>
            <a:r>
              <a:rPr lang="en-US"/>
              <a:t>Click to edit Master title style</a:t>
            </a:r>
            <a:endParaRPr lang="en-US" dirty="0"/>
          </a:p>
        </p:txBody>
      </p:sp>
      <p:sp>
        <p:nvSpPr>
          <p:cNvPr id="3" name="Content Placeholder 2"/>
          <p:cNvSpPr>
            <a:spLocks noGrp="1"/>
          </p:cNvSpPr>
          <p:nvPr>
            <p:ph idx="1"/>
          </p:nvPr>
        </p:nvSpPr>
        <p:spPr>
          <a:xfrm>
            <a:off x="838200" y="685800"/>
            <a:ext cx="6400800" cy="5257800"/>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924800" y="3581400"/>
            <a:ext cx="3429000" cy="1828800"/>
          </a:xfrm>
        </p:spPr>
        <p:txBody>
          <a:bodyPr/>
          <a:lstStyle>
            <a:lvl1pPr marL="0" indent="0">
              <a:spcBef>
                <a:spcPts val="10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4"/>
          <p:cNvSpPr>
            <a:spLocks noGrp="1"/>
          </p:cNvSpPr>
          <p:nvPr>
            <p:ph type="ftr" sz="quarter" idx="11"/>
          </p:nvPr>
        </p:nvSpPr>
        <p:spPr/>
        <p:txBody>
          <a:bodyPr/>
          <a:lstStyle/>
          <a:p>
            <a:endParaRPr lang="en-US"/>
          </a:p>
        </p:txBody>
      </p:sp>
      <p:sp>
        <p:nvSpPr>
          <p:cNvPr id="5" name="Date Placeholder 5"/>
          <p:cNvSpPr>
            <a:spLocks noGrp="1"/>
          </p:cNvSpPr>
          <p:nvPr>
            <p:ph type="dt" sz="half" idx="10"/>
          </p:nvPr>
        </p:nvSpPr>
        <p:spPr/>
        <p:txBody>
          <a:bodyPr/>
          <a:lstStyle/>
          <a:p>
            <a:fld id="{B0FE2824-C2A0-4931-BB32-60B24BDBB3CC}" type="datetimeFigureOut">
              <a:rPr lang="en-US" smtClean="0"/>
              <a:t>3/14/2018</a:t>
            </a:fld>
            <a:endParaRPr lang="en-US"/>
          </a:p>
        </p:txBody>
      </p:sp>
      <p:sp>
        <p:nvSpPr>
          <p:cNvPr id="7" name="Slide Number Placeholder 6"/>
          <p:cNvSpPr>
            <a:spLocks noGrp="1"/>
          </p:cNvSpPr>
          <p:nvPr>
            <p:ph type="sldNum" sz="quarter" idx="12"/>
          </p:nvPr>
        </p:nvSpPr>
        <p:spPr/>
        <p:txBody>
          <a:bodyPr/>
          <a:lstStyle/>
          <a:p>
            <a:fld id="{B13333A4-2EF1-4B79-B68C-AB20E66B4822}" type="slidenum">
              <a:rPr lang="en-US" smtClean="0"/>
              <a:t>‹#›</a:t>
            </a:fld>
            <a:endParaRPr lang="en-US"/>
          </a:p>
        </p:txBody>
      </p:sp>
    </p:spTree>
    <p:extLst>
      <p:ext uri="{BB962C8B-B14F-4D97-AF65-F5344CB8AC3E}">
        <p14:creationId xmlns:p14="http://schemas.microsoft.com/office/powerpoint/2010/main" val="978961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924800" y="1527048"/>
            <a:ext cx="3429000" cy="1901952"/>
          </a:xfrm>
        </p:spPr>
        <p:txBody>
          <a:bodyPr anchor="b">
            <a:normAutofit/>
          </a:bodyPr>
          <a:lstStyle>
            <a:lvl1pPr>
              <a:defRPr sz="3400"/>
            </a:lvl1pPr>
          </a:lstStyle>
          <a:p>
            <a:r>
              <a:rPr lang="en-US"/>
              <a:t>Click to edit Master title style</a:t>
            </a:r>
            <a:endParaRPr lang="en-US" dirty="0"/>
          </a:p>
        </p:txBody>
      </p:sp>
      <p:sp>
        <p:nvSpPr>
          <p:cNvPr id="3" name="Picture Placeholder 2" descr="An empty placeholder to add an image. Click on the placeholder and select the image that you wish to add"/>
          <p:cNvSpPr>
            <a:spLocks noGrp="1"/>
          </p:cNvSpPr>
          <p:nvPr>
            <p:ph type="pic" idx="1"/>
          </p:nvPr>
        </p:nvSpPr>
        <p:spPr>
          <a:xfrm>
            <a:off x="838198" y="685800"/>
            <a:ext cx="6400800" cy="5257800"/>
          </a:xfrm>
        </p:spPr>
        <p:txBody>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7924800" y="3581400"/>
            <a:ext cx="3428999" cy="1828800"/>
          </a:xfrm>
        </p:spPr>
        <p:txBody>
          <a:bodyPr/>
          <a:lstStyle>
            <a:lvl1pPr marL="0" indent="0">
              <a:spcBef>
                <a:spcPts val="10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4"/>
          <p:cNvSpPr>
            <a:spLocks noGrp="1"/>
          </p:cNvSpPr>
          <p:nvPr>
            <p:ph type="ftr" sz="quarter" idx="11"/>
          </p:nvPr>
        </p:nvSpPr>
        <p:spPr/>
        <p:txBody>
          <a:bodyPr/>
          <a:lstStyle/>
          <a:p>
            <a:endParaRPr lang="en-US"/>
          </a:p>
        </p:txBody>
      </p:sp>
      <p:sp>
        <p:nvSpPr>
          <p:cNvPr id="5" name="Date Placeholder 5"/>
          <p:cNvSpPr>
            <a:spLocks noGrp="1"/>
          </p:cNvSpPr>
          <p:nvPr>
            <p:ph type="dt" sz="half" idx="10"/>
          </p:nvPr>
        </p:nvSpPr>
        <p:spPr/>
        <p:txBody>
          <a:bodyPr/>
          <a:lstStyle/>
          <a:p>
            <a:fld id="{B0FE2824-C2A0-4931-BB32-60B24BDBB3CC}" type="datetimeFigureOut">
              <a:rPr lang="en-US" smtClean="0"/>
              <a:t>3/14/2018</a:t>
            </a:fld>
            <a:endParaRPr lang="en-US"/>
          </a:p>
        </p:txBody>
      </p:sp>
      <p:sp>
        <p:nvSpPr>
          <p:cNvPr id="7" name="Slide Number Placeholder 6"/>
          <p:cNvSpPr>
            <a:spLocks noGrp="1"/>
          </p:cNvSpPr>
          <p:nvPr>
            <p:ph type="sldNum" sz="quarter" idx="12"/>
          </p:nvPr>
        </p:nvSpPr>
        <p:spPr/>
        <p:txBody>
          <a:bodyPr/>
          <a:lstStyle/>
          <a:p>
            <a:fld id="{B13333A4-2EF1-4B79-B68C-AB20E66B4822}" type="slidenum">
              <a:rPr lang="en-US" smtClean="0"/>
              <a:t>‹#›</a:t>
            </a:fld>
            <a:endParaRPr lang="en-US"/>
          </a:p>
        </p:txBody>
      </p:sp>
    </p:spTree>
    <p:extLst>
      <p:ext uri="{BB962C8B-B14F-4D97-AF65-F5344CB8AC3E}">
        <p14:creationId xmlns:p14="http://schemas.microsoft.com/office/powerpoint/2010/main" val="3225279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bwMode="invGray">
          <a:xfrm>
            <a:off x="0" y="6492239"/>
            <a:ext cx="12188825" cy="36576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6"/>
            <a:ext cx="10515600" cy="114522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3"/>
          <p:cNvSpPr>
            <a:spLocks noGrp="1"/>
          </p:cNvSpPr>
          <p:nvPr>
            <p:ph type="ftr" sz="quarter" idx="3"/>
          </p:nvPr>
        </p:nvSpPr>
        <p:spPr>
          <a:xfrm>
            <a:off x="381000" y="6549715"/>
            <a:ext cx="8442158" cy="229237"/>
          </a:xfrm>
          <a:prstGeom prst="rect">
            <a:avLst/>
          </a:prstGeom>
        </p:spPr>
        <p:txBody>
          <a:bodyPr vert="horz" lIns="91440" tIns="45720" rIns="91440" bIns="45720" rtlCol="0" anchor="ctr"/>
          <a:lstStyle>
            <a:lvl1pPr algn="l">
              <a:defRPr sz="1100">
                <a:solidFill>
                  <a:schemeClr val="bg1">
                    <a:lumMod val="40000"/>
                    <a:lumOff val="60000"/>
                  </a:schemeClr>
                </a:solidFill>
              </a:defRPr>
            </a:lvl1pPr>
          </a:lstStyle>
          <a:p>
            <a:endParaRPr lang="en-US" dirty="0"/>
          </a:p>
        </p:txBody>
      </p:sp>
      <p:sp>
        <p:nvSpPr>
          <p:cNvPr id="4" name="Date Placeholder 4"/>
          <p:cNvSpPr>
            <a:spLocks noGrp="1"/>
          </p:cNvSpPr>
          <p:nvPr>
            <p:ph type="dt" sz="half" idx="2"/>
          </p:nvPr>
        </p:nvSpPr>
        <p:spPr>
          <a:xfrm>
            <a:off x="9685939" y="6549715"/>
            <a:ext cx="1667860" cy="229237"/>
          </a:xfrm>
          <a:prstGeom prst="rect">
            <a:avLst/>
          </a:prstGeom>
        </p:spPr>
        <p:txBody>
          <a:bodyPr vert="horz" lIns="91440" tIns="45720" rIns="91440" bIns="45720" rtlCol="0" anchor="ctr"/>
          <a:lstStyle>
            <a:lvl1pPr algn="r">
              <a:defRPr sz="1100">
                <a:solidFill>
                  <a:schemeClr val="bg1">
                    <a:lumMod val="40000"/>
                    <a:lumOff val="60000"/>
                  </a:schemeClr>
                </a:solidFill>
              </a:defRPr>
            </a:lvl1pPr>
          </a:lstStyle>
          <a:p>
            <a:fld id="{B0FE2824-C2A0-4931-BB32-60B24BDBB3CC}" type="datetimeFigureOut">
              <a:rPr lang="en-US" smtClean="0"/>
              <a:pPr/>
              <a:t>3/14/2018</a:t>
            </a:fld>
            <a:endParaRPr lang="en-US"/>
          </a:p>
        </p:txBody>
      </p:sp>
      <p:sp>
        <p:nvSpPr>
          <p:cNvPr id="6" name="Slide Number Placeholder 5"/>
          <p:cNvSpPr>
            <a:spLocks noGrp="1"/>
          </p:cNvSpPr>
          <p:nvPr>
            <p:ph type="sldNum" sz="quarter" idx="4"/>
          </p:nvPr>
        </p:nvSpPr>
        <p:spPr>
          <a:xfrm>
            <a:off x="11353799" y="6549715"/>
            <a:ext cx="446361" cy="229237"/>
          </a:xfrm>
          <a:prstGeom prst="rect">
            <a:avLst/>
          </a:prstGeom>
        </p:spPr>
        <p:txBody>
          <a:bodyPr vert="horz" lIns="91440" tIns="45720" rIns="91440" bIns="45720" rtlCol="0" anchor="ctr"/>
          <a:lstStyle>
            <a:lvl1pPr algn="r">
              <a:defRPr sz="1100">
                <a:solidFill>
                  <a:schemeClr val="bg1">
                    <a:lumMod val="40000"/>
                    <a:lumOff val="60000"/>
                  </a:schemeClr>
                </a:solidFill>
              </a:defRPr>
            </a:lvl1pPr>
          </a:lstStyle>
          <a:p>
            <a:fld id="{B13333A4-2EF1-4B79-B68C-AB20E66B4822}" type="slidenum">
              <a:rPr lang="en-US" smtClean="0"/>
              <a:pPr/>
              <a:t>‹#›</a:t>
            </a:fld>
            <a:endParaRPr lang="en-US"/>
          </a:p>
        </p:txBody>
      </p:sp>
    </p:spTree>
    <p:extLst>
      <p:ext uri="{BB962C8B-B14F-4D97-AF65-F5344CB8AC3E}">
        <p14:creationId xmlns:p14="http://schemas.microsoft.com/office/powerpoint/2010/main" val="1155871656"/>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4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8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90000"/>
        </a:lnSpc>
        <a:spcBef>
          <a:spcPts val="1000"/>
        </a:spcBef>
        <a:buClr>
          <a:schemeClr val="accent1"/>
        </a:buClr>
        <a:buFont typeface="Arial" panose="020B0604020202020204" pitchFamily="34" charset="0"/>
        <a:buChar char="•"/>
        <a:defRPr sz="1800" kern="1200">
          <a:solidFill>
            <a:schemeClr val="tx1"/>
          </a:solidFill>
          <a:latin typeface="+mn-lt"/>
          <a:ea typeface="+mn-ea"/>
          <a:cs typeface="+mn-cs"/>
        </a:defRPr>
      </a:lvl2pPr>
      <a:lvl3pPr marL="685800" indent="-182880" algn="l" defTabSz="914400" rtl="0" eaLnBrk="1" latinLnBrk="0" hangingPunct="1">
        <a:lnSpc>
          <a:spcPct val="90000"/>
        </a:lnSpc>
        <a:spcBef>
          <a:spcPts val="800"/>
        </a:spcBef>
        <a:buClr>
          <a:schemeClr val="accent1"/>
        </a:buClr>
        <a:buFont typeface="Arial" panose="020B0604020202020204" pitchFamily="34" charset="0"/>
        <a:buChar char="•"/>
        <a:defRPr sz="1600" kern="1200">
          <a:solidFill>
            <a:schemeClr val="tx1"/>
          </a:solidFill>
          <a:latin typeface="+mn-lt"/>
          <a:ea typeface="+mn-ea"/>
          <a:cs typeface="+mn-cs"/>
        </a:defRPr>
      </a:lvl3pPr>
      <a:lvl4pPr marL="9144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4pPr>
      <a:lvl5pPr marL="11430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5pPr>
      <a:lvl6pPr marL="13716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6pPr>
      <a:lvl7pPr marL="16002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8pPr>
      <a:lvl9pPr marL="20574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1" y="4179724"/>
            <a:ext cx="10515598" cy="1158446"/>
          </a:xfrm>
        </p:spPr>
        <p:txBody>
          <a:bodyPr>
            <a:normAutofit fontScale="90000"/>
          </a:bodyPr>
          <a:lstStyle/>
          <a:p>
            <a:r>
              <a:rPr lang="en-US" dirty="0"/>
              <a:t>HOW TO READ THE NEW TESTAMENT: ACTS</a:t>
            </a:r>
          </a:p>
        </p:txBody>
      </p:sp>
      <p:sp>
        <p:nvSpPr>
          <p:cNvPr id="3" name="Subtitle 2"/>
          <p:cNvSpPr>
            <a:spLocks noGrp="1"/>
          </p:cNvSpPr>
          <p:nvPr>
            <p:ph type="subTitle" idx="1"/>
          </p:nvPr>
        </p:nvSpPr>
        <p:spPr/>
        <p:txBody>
          <a:bodyPr/>
          <a:lstStyle/>
          <a:p>
            <a:r>
              <a:rPr lang="en-US" dirty="0"/>
              <a:t>CITY SESSIONS</a:t>
            </a:r>
          </a:p>
        </p:txBody>
      </p:sp>
    </p:spTree>
    <p:extLst>
      <p:ext uri="{BB962C8B-B14F-4D97-AF65-F5344CB8AC3E}">
        <p14:creationId xmlns:p14="http://schemas.microsoft.com/office/powerpoint/2010/main" val="2142729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D6EB1-33C7-4A15-BABF-4814F6E2E36D}"/>
              </a:ext>
            </a:extLst>
          </p:cNvPr>
          <p:cNvSpPr>
            <a:spLocks noGrp="1"/>
          </p:cNvSpPr>
          <p:nvPr>
            <p:ph type="title"/>
          </p:nvPr>
        </p:nvSpPr>
        <p:spPr/>
        <p:txBody>
          <a:bodyPr/>
          <a:lstStyle/>
          <a:p>
            <a:r>
              <a:rPr lang="en-US" dirty="0"/>
              <a:t>THE EXEGESIS OF ACTS</a:t>
            </a:r>
          </a:p>
        </p:txBody>
      </p:sp>
      <p:sp>
        <p:nvSpPr>
          <p:cNvPr id="3" name="Content Placeholder 2">
            <a:extLst>
              <a:ext uri="{FF2B5EF4-FFF2-40B4-BE49-F238E27FC236}">
                <a16:creationId xmlns:a16="http://schemas.microsoft.com/office/drawing/2014/main" id="{89F6FCAE-BEE8-4571-8EF0-3398C268EA25}"/>
              </a:ext>
            </a:extLst>
          </p:cNvPr>
          <p:cNvSpPr>
            <a:spLocks noGrp="1"/>
          </p:cNvSpPr>
          <p:nvPr>
            <p:ph idx="1"/>
          </p:nvPr>
        </p:nvSpPr>
        <p:spPr/>
        <p:txBody>
          <a:bodyPr>
            <a:normAutofit/>
          </a:bodyPr>
          <a:lstStyle/>
          <a:p>
            <a:r>
              <a:rPr lang="en-US" sz="2800" dirty="0"/>
              <a:t>Exegetical first steps:</a:t>
            </a:r>
          </a:p>
          <a:p>
            <a:r>
              <a:rPr lang="en-US" sz="2800" dirty="0"/>
              <a:t>1. Read Acts all the way through in 1-2 sittings.</a:t>
            </a:r>
          </a:p>
          <a:p>
            <a:r>
              <a:rPr lang="en-US" sz="2800" dirty="0"/>
              <a:t>2. As you read make mental notes of things such as key places and people, recurring motifs, and natural divisions.</a:t>
            </a:r>
          </a:p>
          <a:p>
            <a:r>
              <a:rPr lang="en-US" sz="2800" dirty="0"/>
              <a:t>3. Go back and skim read, jotting down references for your initial observations.</a:t>
            </a:r>
          </a:p>
          <a:p>
            <a:r>
              <a:rPr lang="en-US" sz="2800" dirty="0"/>
              <a:t>4. Ask yourself, “Why did Luke write this book?”</a:t>
            </a:r>
          </a:p>
          <a:p>
            <a:endParaRPr lang="en-US" sz="2800" dirty="0"/>
          </a:p>
        </p:txBody>
      </p:sp>
    </p:spTree>
    <p:extLst>
      <p:ext uri="{BB962C8B-B14F-4D97-AF65-F5344CB8AC3E}">
        <p14:creationId xmlns:p14="http://schemas.microsoft.com/office/powerpoint/2010/main" val="667859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01896-053D-4BDA-AE18-02BC73F175FA}"/>
              </a:ext>
            </a:extLst>
          </p:cNvPr>
          <p:cNvSpPr>
            <a:spLocks noGrp="1"/>
          </p:cNvSpPr>
          <p:nvPr>
            <p:ph type="title"/>
          </p:nvPr>
        </p:nvSpPr>
        <p:spPr/>
        <p:txBody>
          <a:bodyPr/>
          <a:lstStyle/>
          <a:p>
            <a:r>
              <a:rPr lang="en-US" dirty="0"/>
              <a:t>THE EXEGESIS OF ACTS</a:t>
            </a:r>
          </a:p>
        </p:txBody>
      </p:sp>
      <p:sp>
        <p:nvSpPr>
          <p:cNvPr id="3" name="Content Placeholder 2">
            <a:extLst>
              <a:ext uri="{FF2B5EF4-FFF2-40B4-BE49-F238E27FC236}">
                <a16:creationId xmlns:a16="http://schemas.microsoft.com/office/drawing/2014/main" id="{267AD12A-AEB2-424B-A31A-F61DFE9CB14B}"/>
              </a:ext>
            </a:extLst>
          </p:cNvPr>
          <p:cNvSpPr>
            <a:spLocks noGrp="1"/>
          </p:cNvSpPr>
          <p:nvPr>
            <p:ph idx="1"/>
          </p:nvPr>
        </p:nvSpPr>
        <p:spPr/>
        <p:txBody>
          <a:bodyPr>
            <a:normAutofit/>
          </a:bodyPr>
          <a:lstStyle/>
          <a:p>
            <a:r>
              <a:rPr lang="en-US" sz="2800" dirty="0"/>
              <a:t>Acts is often split into divisions either by:</a:t>
            </a:r>
          </a:p>
          <a:p>
            <a:r>
              <a:rPr lang="en-US" sz="2800" u="sng" dirty="0"/>
              <a:t>Peter</a:t>
            </a:r>
            <a:r>
              <a:rPr lang="en-US" sz="2800" dirty="0"/>
              <a:t> (</a:t>
            </a:r>
            <a:r>
              <a:rPr lang="en-US" sz="2800" dirty="0" err="1"/>
              <a:t>chps</a:t>
            </a:r>
            <a:r>
              <a:rPr lang="en-US" sz="2800" dirty="0"/>
              <a:t>. 1-12) and </a:t>
            </a:r>
            <a:r>
              <a:rPr lang="en-US" sz="2800" u="sng" dirty="0"/>
              <a:t>Paul</a:t>
            </a:r>
            <a:r>
              <a:rPr lang="en-US" sz="2800" dirty="0"/>
              <a:t> (</a:t>
            </a:r>
            <a:r>
              <a:rPr lang="en-US" sz="2800" dirty="0" err="1"/>
              <a:t>chps</a:t>
            </a:r>
            <a:r>
              <a:rPr lang="en-US" sz="2800" dirty="0"/>
              <a:t>. 13-28) </a:t>
            </a:r>
          </a:p>
          <a:p>
            <a:r>
              <a:rPr lang="en-US" sz="2800" dirty="0"/>
              <a:t>Or by the </a:t>
            </a:r>
            <a:r>
              <a:rPr lang="en-US" sz="2800" u="sng" dirty="0"/>
              <a:t>geographical</a:t>
            </a:r>
            <a:r>
              <a:rPr lang="en-US" sz="2800" dirty="0"/>
              <a:t> expansion of the gospel from 1:8 </a:t>
            </a:r>
          </a:p>
          <a:p>
            <a:pPr lvl="1"/>
            <a:r>
              <a:rPr lang="en-US" sz="2600" dirty="0" err="1"/>
              <a:t>Chps</a:t>
            </a:r>
            <a:r>
              <a:rPr lang="en-US" sz="2600" dirty="0"/>
              <a:t>. 1-7, Jerusalem; </a:t>
            </a:r>
          </a:p>
          <a:p>
            <a:pPr lvl="1"/>
            <a:r>
              <a:rPr lang="en-US" sz="2600" dirty="0"/>
              <a:t>8-10, Samaria and Judea; </a:t>
            </a:r>
          </a:p>
          <a:p>
            <a:pPr lvl="1"/>
            <a:r>
              <a:rPr lang="en-US" sz="2600" dirty="0"/>
              <a:t>11-28, to the ends of the earth</a:t>
            </a:r>
          </a:p>
        </p:txBody>
      </p:sp>
    </p:spTree>
    <p:extLst>
      <p:ext uri="{BB962C8B-B14F-4D97-AF65-F5344CB8AC3E}">
        <p14:creationId xmlns:p14="http://schemas.microsoft.com/office/powerpoint/2010/main" val="670942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DD5445-97EC-443C-8D5B-84FEFF18FFFD}"/>
              </a:ext>
            </a:extLst>
          </p:cNvPr>
          <p:cNvSpPr>
            <a:spLocks noGrp="1"/>
          </p:cNvSpPr>
          <p:nvPr>
            <p:ph type="title"/>
          </p:nvPr>
        </p:nvSpPr>
        <p:spPr/>
        <p:txBody>
          <a:bodyPr/>
          <a:lstStyle/>
          <a:p>
            <a:r>
              <a:rPr lang="en-US" dirty="0"/>
              <a:t>THE EXEGESIS OF ACTS</a:t>
            </a:r>
          </a:p>
        </p:txBody>
      </p:sp>
      <p:sp>
        <p:nvSpPr>
          <p:cNvPr id="3" name="Content Placeholder 2">
            <a:extLst>
              <a:ext uri="{FF2B5EF4-FFF2-40B4-BE49-F238E27FC236}">
                <a16:creationId xmlns:a16="http://schemas.microsoft.com/office/drawing/2014/main" id="{485A1D9A-8D55-4639-9A0D-66345C74B230}"/>
              </a:ext>
            </a:extLst>
          </p:cNvPr>
          <p:cNvSpPr>
            <a:spLocks noGrp="1"/>
          </p:cNvSpPr>
          <p:nvPr>
            <p:ph idx="1"/>
          </p:nvPr>
        </p:nvSpPr>
        <p:spPr/>
        <p:txBody>
          <a:bodyPr>
            <a:normAutofit fontScale="92500" lnSpcReduction="10000"/>
          </a:bodyPr>
          <a:lstStyle/>
          <a:p>
            <a:r>
              <a:rPr lang="en-US" sz="2800" dirty="0"/>
              <a:t>There is another way to divide Acts that meshes these two ideas together well. </a:t>
            </a:r>
          </a:p>
          <a:p>
            <a:pPr lvl="1"/>
            <a:r>
              <a:rPr lang="en-US" sz="2600" dirty="0"/>
              <a:t>There are brief summary statements in </a:t>
            </a:r>
            <a:r>
              <a:rPr lang="en-US" sz="2600" u="sng" dirty="0"/>
              <a:t>6:7</a:t>
            </a:r>
            <a:r>
              <a:rPr lang="en-US" sz="2600" dirty="0"/>
              <a:t>, </a:t>
            </a:r>
            <a:r>
              <a:rPr lang="en-US" sz="2600" u="sng" dirty="0"/>
              <a:t>9:31</a:t>
            </a:r>
            <a:r>
              <a:rPr lang="en-US" sz="2600" dirty="0"/>
              <a:t>, </a:t>
            </a:r>
            <a:r>
              <a:rPr lang="en-US" sz="2600" u="sng" dirty="0"/>
              <a:t>12:24</a:t>
            </a:r>
            <a:r>
              <a:rPr lang="en-US" sz="2600" dirty="0"/>
              <a:t>, </a:t>
            </a:r>
            <a:r>
              <a:rPr lang="en-US" sz="2600" u="sng" dirty="0"/>
              <a:t>16:4</a:t>
            </a:r>
            <a:r>
              <a:rPr lang="en-US" sz="2600" dirty="0"/>
              <a:t>, and </a:t>
            </a:r>
            <a:r>
              <a:rPr lang="en-US" sz="2600" u="sng" dirty="0"/>
              <a:t>19:20</a:t>
            </a:r>
            <a:r>
              <a:rPr lang="en-US" sz="2600" dirty="0"/>
              <a:t>.</a:t>
            </a:r>
          </a:p>
          <a:p>
            <a:pPr lvl="1"/>
            <a:r>
              <a:rPr lang="en-US" sz="2600" dirty="0"/>
              <a:t>Each case shows a pause before a new </a:t>
            </a:r>
            <a:r>
              <a:rPr lang="en-US" sz="2600" u="sng" dirty="0"/>
              <a:t>direction</a:t>
            </a:r>
            <a:r>
              <a:rPr lang="en-US" sz="2600" dirty="0"/>
              <a:t> is taken.</a:t>
            </a:r>
          </a:p>
          <a:p>
            <a:pPr lvl="1"/>
            <a:r>
              <a:rPr lang="en-US" sz="2600" dirty="0"/>
              <a:t>There is a </a:t>
            </a:r>
            <a:r>
              <a:rPr lang="en-US" sz="2600" u="sng" dirty="0"/>
              <a:t>movement</a:t>
            </a:r>
            <a:r>
              <a:rPr lang="en-US" sz="2600" dirty="0"/>
              <a:t> beginning with Peter in Jerusalem toward Paul and the Gentile church.</a:t>
            </a:r>
          </a:p>
          <a:p>
            <a:r>
              <a:rPr lang="en-US" sz="2600" dirty="0"/>
              <a:t>When you read Acts with this outline, you will notice the sense of </a:t>
            </a:r>
            <a:r>
              <a:rPr lang="en-US" sz="2600" u="sng" dirty="0"/>
              <a:t>movement</a:t>
            </a:r>
            <a:r>
              <a:rPr lang="en-US" sz="2600" dirty="0"/>
              <a:t>.</a:t>
            </a:r>
          </a:p>
          <a:p>
            <a:r>
              <a:rPr lang="en-US" sz="2600" dirty="0"/>
              <a:t>One crucial aspect is that at each juncture, you will see that the </a:t>
            </a:r>
            <a:r>
              <a:rPr lang="en-US" sz="2600" u="sng" dirty="0"/>
              <a:t>Holy Spirit</a:t>
            </a:r>
            <a:r>
              <a:rPr lang="en-US" sz="2600" dirty="0"/>
              <a:t> plays the leading role. What does this show us?</a:t>
            </a:r>
          </a:p>
        </p:txBody>
      </p:sp>
    </p:spTree>
    <p:extLst>
      <p:ext uri="{BB962C8B-B14F-4D97-AF65-F5344CB8AC3E}">
        <p14:creationId xmlns:p14="http://schemas.microsoft.com/office/powerpoint/2010/main" val="2322209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E1168-AEF9-468C-812F-DE763D6CA382}"/>
              </a:ext>
            </a:extLst>
          </p:cNvPr>
          <p:cNvSpPr>
            <a:spLocks noGrp="1"/>
          </p:cNvSpPr>
          <p:nvPr>
            <p:ph type="title"/>
          </p:nvPr>
        </p:nvSpPr>
        <p:spPr/>
        <p:txBody>
          <a:bodyPr/>
          <a:lstStyle/>
          <a:p>
            <a:r>
              <a:rPr lang="en-US" dirty="0"/>
              <a:t>THE EXEGESIS OF ACTS</a:t>
            </a:r>
          </a:p>
        </p:txBody>
      </p:sp>
      <p:sp>
        <p:nvSpPr>
          <p:cNvPr id="3" name="Content Placeholder 2">
            <a:extLst>
              <a:ext uri="{FF2B5EF4-FFF2-40B4-BE49-F238E27FC236}">
                <a16:creationId xmlns:a16="http://schemas.microsoft.com/office/drawing/2014/main" id="{72159B0B-41F2-4CCF-B5B3-0CED2C9D050F}"/>
              </a:ext>
            </a:extLst>
          </p:cNvPr>
          <p:cNvSpPr>
            <a:spLocks noGrp="1"/>
          </p:cNvSpPr>
          <p:nvPr>
            <p:ph idx="1"/>
          </p:nvPr>
        </p:nvSpPr>
        <p:spPr/>
        <p:txBody>
          <a:bodyPr>
            <a:normAutofit/>
          </a:bodyPr>
          <a:lstStyle/>
          <a:p>
            <a:r>
              <a:rPr lang="en-US" sz="2800" dirty="0"/>
              <a:t>A few observations on what Luke did </a:t>
            </a:r>
            <a:r>
              <a:rPr lang="en-US" sz="2800" i="1" u="sng" dirty="0"/>
              <a:t>not</a:t>
            </a:r>
            <a:r>
              <a:rPr lang="en-US" sz="2800" dirty="0"/>
              <a:t> intend:</a:t>
            </a:r>
          </a:p>
          <a:p>
            <a:r>
              <a:rPr lang="en-US" sz="2800" dirty="0"/>
              <a:t>1. The key to understanding Acts seems to be in Luke’s interest in this </a:t>
            </a:r>
            <a:r>
              <a:rPr lang="en-US" sz="2800" u="sng" dirty="0"/>
              <a:t>movement</a:t>
            </a:r>
            <a:r>
              <a:rPr lang="en-US" sz="2800" dirty="0"/>
              <a:t> of the gospel, orchestrated by the Holy Spirit, from its Jerusalem based, Judaism-oriented beginnings to its becoming a worldwide, Gentile-predominate phenomenon.</a:t>
            </a:r>
          </a:p>
        </p:txBody>
      </p:sp>
    </p:spTree>
    <p:extLst>
      <p:ext uri="{BB962C8B-B14F-4D97-AF65-F5344CB8AC3E}">
        <p14:creationId xmlns:p14="http://schemas.microsoft.com/office/powerpoint/2010/main" val="2288048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CE8BD7-3319-4D2A-AC4F-2705BF2CD0AB}"/>
              </a:ext>
            </a:extLst>
          </p:cNvPr>
          <p:cNvSpPr>
            <a:spLocks noGrp="1"/>
          </p:cNvSpPr>
          <p:nvPr>
            <p:ph type="title"/>
          </p:nvPr>
        </p:nvSpPr>
        <p:spPr/>
        <p:txBody>
          <a:bodyPr/>
          <a:lstStyle/>
          <a:p>
            <a:r>
              <a:rPr lang="en-US" dirty="0"/>
              <a:t>THE EXEGESIS OF ACTS</a:t>
            </a:r>
          </a:p>
        </p:txBody>
      </p:sp>
      <p:sp>
        <p:nvSpPr>
          <p:cNvPr id="3" name="Content Placeholder 2">
            <a:extLst>
              <a:ext uri="{FF2B5EF4-FFF2-40B4-BE49-F238E27FC236}">
                <a16:creationId xmlns:a16="http://schemas.microsoft.com/office/drawing/2014/main" id="{86D69F66-82F6-49B1-8550-03352018117E}"/>
              </a:ext>
            </a:extLst>
          </p:cNvPr>
          <p:cNvSpPr>
            <a:spLocks noGrp="1"/>
          </p:cNvSpPr>
          <p:nvPr>
            <p:ph idx="1"/>
          </p:nvPr>
        </p:nvSpPr>
        <p:spPr/>
        <p:txBody>
          <a:bodyPr>
            <a:normAutofit/>
          </a:bodyPr>
          <a:lstStyle/>
          <a:p>
            <a:r>
              <a:rPr lang="en-US" sz="2800" dirty="0"/>
              <a:t>2. This interest in “movement” is substantiated by what Luke does </a:t>
            </a:r>
            <a:r>
              <a:rPr lang="en-US" sz="2800" i="1" u="sng" dirty="0"/>
              <a:t>not</a:t>
            </a:r>
            <a:r>
              <a:rPr lang="en-US" sz="2800" dirty="0"/>
              <a:t> tell us:</a:t>
            </a:r>
          </a:p>
          <a:p>
            <a:pPr lvl="1"/>
            <a:r>
              <a:rPr lang="en-US" sz="2600" dirty="0"/>
              <a:t>He has no interest in the “</a:t>
            </a:r>
            <a:r>
              <a:rPr lang="en-US" sz="2600" u="sng" dirty="0"/>
              <a:t>lives</a:t>
            </a:r>
            <a:r>
              <a:rPr lang="en-US" sz="2600" dirty="0"/>
              <a:t>” (i.e., biographies) of the apostles.</a:t>
            </a:r>
          </a:p>
          <a:p>
            <a:pPr lvl="1"/>
            <a:r>
              <a:rPr lang="en-US" sz="2600" dirty="0"/>
              <a:t>He has little or no interest in church </a:t>
            </a:r>
            <a:r>
              <a:rPr lang="en-US" sz="2600" u="sng" dirty="0"/>
              <a:t>organization</a:t>
            </a:r>
            <a:r>
              <a:rPr lang="en-US" sz="2600" dirty="0"/>
              <a:t> or </a:t>
            </a:r>
            <a:r>
              <a:rPr lang="en-US" sz="2600" u="sng" dirty="0"/>
              <a:t>polity</a:t>
            </a:r>
            <a:r>
              <a:rPr lang="en-US" sz="2600" dirty="0"/>
              <a:t>.</a:t>
            </a:r>
          </a:p>
          <a:p>
            <a:pPr lvl="1"/>
            <a:r>
              <a:rPr lang="en-US" sz="2600" dirty="0"/>
              <a:t>There is no word about other geographical expansion except in one </a:t>
            </a:r>
            <a:r>
              <a:rPr lang="en-US" sz="2600" u="sng" dirty="0"/>
              <a:t>direct line </a:t>
            </a:r>
            <a:r>
              <a:rPr lang="en-US" sz="2600" dirty="0"/>
              <a:t>from Jerusalem to Rome.</a:t>
            </a:r>
          </a:p>
          <a:p>
            <a:pPr lvl="1"/>
            <a:r>
              <a:rPr lang="en-US" sz="2600" dirty="0"/>
              <a:t>All of this together says that </a:t>
            </a:r>
            <a:r>
              <a:rPr lang="en-US" sz="2600" u="sng" dirty="0"/>
              <a:t>church history </a:t>
            </a:r>
            <a:r>
              <a:rPr lang="en-US" sz="2600" dirty="0"/>
              <a:t>per se was simply not Luke’s reason for writing.</a:t>
            </a:r>
          </a:p>
        </p:txBody>
      </p:sp>
    </p:spTree>
    <p:extLst>
      <p:ext uri="{BB962C8B-B14F-4D97-AF65-F5344CB8AC3E}">
        <p14:creationId xmlns:p14="http://schemas.microsoft.com/office/powerpoint/2010/main" val="967339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D2380-CD18-4189-8707-8CA93FB484B1}"/>
              </a:ext>
            </a:extLst>
          </p:cNvPr>
          <p:cNvSpPr>
            <a:spLocks noGrp="1"/>
          </p:cNvSpPr>
          <p:nvPr>
            <p:ph type="title"/>
          </p:nvPr>
        </p:nvSpPr>
        <p:spPr/>
        <p:txBody>
          <a:bodyPr/>
          <a:lstStyle/>
          <a:p>
            <a:r>
              <a:rPr lang="en-US" dirty="0"/>
              <a:t>THE EXEGESIS OF ACTS</a:t>
            </a:r>
          </a:p>
        </p:txBody>
      </p:sp>
      <p:sp>
        <p:nvSpPr>
          <p:cNvPr id="3" name="Content Placeholder 2">
            <a:extLst>
              <a:ext uri="{FF2B5EF4-FFF2-40B4-BE49-F238E27FC236}">
                <a16:creationId xmlns:a16="http://schemas.microsoft.com/office/drawing/2014/main" id="{EDB922B2-CD74-41CB-96CE-CB3B2668C030}"/>
              </a:ext>
            </a:extLst>
          </p:cNvPr>
          <p:cNvSpPr>
            <a:spLocks noGrp="1"/>
          </p:cNvSpPr>
          <p:nvPr>
            <p:ph idx="1"/>
          </p:nvPr>
        </p:nvSpPr>
        <p:spPr/>
        <p:txBody>
          <a:bodyPr>
            <a:normAutofit/>
          </a:bodyPr>
          <a:lstStyle/>
          <a:p>
            <a:r>
              <a:rPr lang="en-US" sz="2800" dirty="0"/>
              <a:t>3. Luke’s interest does not seem to be in </a:t>
            </a:r>
            <a:r>
              <a:rPr lang="en-US" sz="2800" u="sng" dirty="0"/>
              <a:t>standardizing</a:t>
            </a:r>
            <a:r>
              <a:rPr lang="en-US" sz="2800" dirty="0"/>
              <a:t> things, bringing everything into </a:t>
            </a:r>
            <a:r>
              <a:rPr lang="en-US" sz="2800" u="sng" dirty="0"/>
              <a:t>uniformity</a:t>
            </a:r>
            <a:r>
              <a:rPr lang="en-US" sz="2800" dirty="0"/>
              <a:t>.</a:t>
            </a:r>
          </a:p>
          <a:p>
            <a:pPr lvl="1"/>
            <a:r>
              <a:rPr lang="en-US" sz="2600" dirty="0"/>
              <a:t>The diversity in the description of church life and order probably means that no specific example is being set for as </a:t>
            </a:r>
            <a:r>
              <a:rPr lang="en-US" sz="2600" i="1" u="sng" dirty="0"/>
              <a:t>the</a:t>
            </a:r>
            <a:r>
              <a:rPr lang="en-US" sz="2600" u="sng" dirty="0"/>
              <a:t> model </a:t>
            </a:r>
            <a:r>
              <a:rPr lang="en-US" sz="2600" dirty="0"/>
              <a:t>Christian experience or church life.</a:t>
            </a:r>
          </a:p>
        </p:txBody>
      </p:sp>
    </p:spTree>
    <p:extLst>
      <p:ext uri="{BB962C8B-B14F-4D97-AF65-F5344CB8AC3E}">
        <p14:creationId xmlns:p14="http://schemas.microsoft.com/office/powerpoint/2010/main" val="4214143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D6BD53-B1E7-439F-8EC8-00305E07F4F1}"/>
              </a:ext>
            </a:extLst>
          </p:cNvPr>
          <p:cNvSpPr>
            <a:spLocks noGrp="1"/>
          </p:cNvSpPr>
          <p:nvPr>
            <p:ph type="title"/>
          </p:nvPr>
        </p:nvSpPr>
        <p:spPr/>
        <p:txBody>
          <a:bodyPr/>
          <a:lstStyle/>
          <a:p>
            <a:r>
              <a:rPr lang="en-US" dirty="0"/>
              <a:t>THE EXEGESIS OF ACTS</a:t>
            </a:r>
          </a:p>
        </p:txBody>
      </p:sp>
      <p:sp>
        <p:nvSpPr>
          <p:cNvPr id="3" name="Content Placeholder 2">
            <a:extLst>
              <a:ext uri="{FF2B5EF4-FFF2-40B4-BE49-F238E27FC236}">
                <a16:creationId xmlns:a16="http://schemas.microsoft.com/office/drawing/2014/main" id="{CC39BD92-FC1C-4CFC-8D1E-0A019B62E71E}"/>
              </a:ext>
            </a:extLst>
          </p:cNvPr>
          <p:cNvSpPr>
            <a:spLocks noGrp="1"/>
          </p:cNvSpPr>
          <p:nvPr>
            <p:ph idx="1"/>
          </p:nvPr>
        </p:nvSpPr>
        <p:spPr/>
        <p:txBody>
          <a:bodyPr>
            <a:normAutofit/>
          </a:bodyPr>
          <a:lstStyle/>
          <a:p>
            <a:r>
              <a:rPr lang="en-US" sz="2800" dirty="0"/>
              <a:t>4. Much of Acts still probably serves as a model, just not so much in the </a:t>
            </a:r>
            <a:r>
              <a:rPr lang="en-US" sz="2800" u="sng" dirty="0"/>
              <a:t>specifics</a:t>
            </a:r>
            <a:r>
              <a:rPr lang="en-US" sz="2800" dirty="0"/>
              <a:t> as the </a:t>
            </a:r>
            <a:r>
              <a:rPr lang="en-US" sz="2800" u="sng" dirty="0"/>
              <a:t>overall</a:t>
            </a:r>
            <a:r>
              <a:rPr lang="en-US" sz="2800" dirty="0"/>
              <a:t> picture.</a:t>
            </a:r>
          </a:p>
          <a:p>
            <a:pPr lvl="1"/>
            <a:r>
              <a:rPr lang="en-US" sz="2600" dirty="0"/>
              <a:t>By the way God led Luke to structure Acts, it seems probable that we are to view this triumphant, joyful, forward-moving expansion of the gospel into the Gentile world, empowered by the Holy Spirit and resulting in changed lives and local communities, as God’s intent for the continuing church. </a:t>
            </a:r>
          </a:p>
          <a:p>
            <a:pPr lvl="1"/>
            <a:r>
              <a:rPr lang="en-US" sz="2600" dirty="0"/>
              <a:t>This means Luke probably intended that the ongoing church should be “like them,” but in the </a:t>
            </a:r>
            <a:r>
              <a:rPr lang="en-US" sz="2600" u="sng" dirty="0"/>
              <a:t>larger</a:t>
            </a:r>
            <a:r>
              <a:rPr lang="en-US" sz="2600" dirty="0"/>
              <a:t> sense, not by modeling itself on any </a:t>
            </a:r>
            <a:r>
              <a:rPr lang="en-US" sz="2600" u="sng" dirty="0"/>
              <a:t>specific</a:t>
            </a:r>
            <a:r>
              <a:rPr lang="en-US" sz="2600" dirty="0"/>
              <a:t> example.</a:t>
            </a:r>
          </a:p>
        </p:txBody>
      </p:sp>
    </p:spTree>
    <p:extLst>
      <p:ext uri="{BB962C8B-B14F-4D97-AF65-F5344CB8AC3E}">
        <p14:creationId xmlns:p14="http://schemas.microsoft.com/office/powerpoint/2010/main" val="112622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3EEF47-B7E8-4BEA-9909-D6E19FE1F396}"/>
              </a:ext>
            </a:extLst>
          </p:cNvPr>
          <p:cNvSpPr>
            <a:spLocks noGrp="1"/>
          </p:cNvSpPr>
          <p:nvPr>
            <p:ph type="title"/>
          </p:nvPr>
        </p:nvSpPr>
        <p:spPr/>
        <p:txBody>
          <a:bodyPr/>
          <a:lstStyle/>
          <a:p>
            <a:r>
              <a:rPr lang="en-US" dirty="0"/>
              <a:t>THE HERMENEUTICS OF ACTS</a:t>
            </a:r>
          </a:p>
        </p:txBody>
      </p:sp>
      <p:sp>
        <p:nvSpPr>
          <p:cNvPr id="3" name="Text Placeholder 2">
            <a:extLst>
              <a:ext uri="{FF2B5EF4-FFF2-40B4-BE49-F238E27FC236}">
                <a16:creationId xmlns:a16="http://schemas.microsoft.com/office/drawing/2014/main" id="{7A7BB23C-AC70-4C27-BB23-A9EB5BDC7E00}"/>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600969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21CD9-F1C2-4030-A46B-A39BC4AFE7A3}"/>
              </a:ext>
            </a:extLst>
          </p:cNvPr>
          <p:cNvSpPr>
            <a:spLocks noGrp="1"/>
          </p:cNvSpPr>
          <p:nvPr>
            <p:ph type="title"/>
          </p:nvPr>
        </p:nvSpPr>
        <p:spPr/>
        <p:txBody>
          <a:bodyPr/>
          <a:lstStyle/>
          <a:p>
            <a:r>
              <a:rPr lang="en-US" dirty="0"/>
              <a:t>THE HERMENEUTICS OF ACTS</a:t>
            </a:r>
          </a:p>
        </p:txBody>
      </p:sp>
      <p:sp>
        <p:nvSpPr>
          <p:cNvPr id="3" name="Content Placeholder 2">
            <a:extLst>
              <a:ext uri="{FF2B5EF4-FFF2-40B4-BE49-F238E27FC236}">
                <a16:creationId xmlns:a16="http://schemas.microsoft.com/office/drawing/2014/main" id="{DC0D07D8-FA84-4B9A-AF35-52960128B09F}"/>
              </a:ext>
            </a:extLst>
          </p:cNvPr>
          <p:cNvSpPr>
            <a:spLocks noGrp="1"/>
          </p:cNvSpPr>
          <p:nvPr>
            <p:ph idx="1"/>
          </p:nvPr>
        </p:nvSpPr>
        <p:spPr/>
        <p:txBody>
          <a:bodyPr>
            <a:normAutofit/>
          </a:bodyPr>
          <a:lstStyle/>
          <a:p>
            <a:r>
              <a:rPr lang="en-US" sz="2800" dirty="0"/>
              <a:t>The crucial hermeneutical question is whether biblical narratives that describe </a:t>
            </a:r>
            <a:r>
              <a:rPr lang="en-US" sz="2800" i="1" u="sng" dirty="0"/>
              <a:t>what happened</a:t>
            </a:r>
            <a:r>
              <a:rPr lang="en-US" sz="2800" u="sng" dirty="0"/>
              <a:t> </a:t>
            </a:r>
            <a:r>
              <a:rPr lang="en-US" sz="2800" dirty="0"/>
              <a:t>in the early church also function as norms intended to tell us </a:t>
            </a:r>
            <a:r>
              <a:rPr lang="en-US" sz="2800" i="1" u="sng" dirty="0"/>
              <a:t>what must happen </a:t>
            </a:r>
            <a:r>
              <a:rPr lang="en-US" sz="2800" dirty="0"/>
              <a:t>in the ongoing church.</a:t>
            </a:r>
          </a:p>
          <a:p>
            <a:r>
              <a:rPr lang="en-US" sz="2800" b="1" dirty="0"/>
              <a:t>Unless Scripture </a:t>
            </a:r>
            <a:r>
              <a:rPr lang="en-US" sz="2800" b="1" u="sng" dirty="0"/>
              <a:t>explicitly</a:t>
            </a:r>
            <a:r>
              <a:rPr lang="en-US" sz="2800" b="1" dirty="0"/>
              <a:t> tells us we must do something, what is only narrated or described does not function in a </a:t>
            </a:r>
            <a:r>
              <a:rPr lang="en-US" sz="2800" b="1" u="sng" dirty="0"/>
              <a:t>normative</a:t>
            </a:r>
            <a:r>
              <a:rPr lang="en-US" sz="2800" b="1" dirty="0"/>
              <a:t> (i.e. obligatory) way – unless it can be demonstrated on other grounds that the author intended it to function in this way.</a:t>
            </a:r>
          </a:p>
        </p:txBody>
      </p:sp>
    </p:spTree>
    <p:extLst>
      <p:ext uri="{BB962C8B-B14F-4D97-AF65-F5344CB8AC3E}">
        <p14:creationId xmlns:p14="http://schemas.microsoft.com/office/powerpoint/2010/main" val="1340639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5197E7-2C61-47D0-8042-F4F400C22E8D}"/>
              </a:ext>
            </a:extLst>
          </p:cNvPr>
          <p:cNvSpPr>
            <a:spLocks noGrp="1"/>
          </p:cNvSpPr>
          <p:nvPr>
            <p:ph type="title"/>
          </p:nvPr>
        </p:nvSpPr>
        <p:spPr/>
        <p:txBody>
          <a:bodyPr/>
          <a:lstStyle/>
          <a:p>
            <a:r>
              <a:rPr lang="en-US" dirty="0"/>
              <a:t>THE HERMENEUTICS OF ACTS</a:t>
            </a:r>
          </a:p>
        </p:txBody>
      </p:sp>
      <p:sp>
        <p:nvSpPr>
          <p:cNvPr id="3" name="Content Placeholder 2">
            <a:extLst>
              <a:ext uri="{FF2B5EF4-FFF2-40B4-BE49-F238E27FC236}">
                <a16:creationId xmlns:a16="http://schemas.microsoft.com/office/drawing/2014/main" id="{DCBF729F-94EA-42F6-B0FF-189DAFCE7F8D}"/>
              </a:ext>
            </a:extLst>
          </p:cNvPr>
          <p:cNvSpPr>
            <a:spLocks noGrp="1"/>
          </p:cNvSpPr>
          <p:nvPr>
            <p:ph idx="1"/>
          </p:nvPr>
        </p:nvSpPr>
        <p:spPr/>
        <p:txBody>
          <a:bodyPr>
            <a:normAutofit fontScale="92500" lnSpcReduction="10000"/>
          </a:bodyPr>
          <a:lstStyle/>
          <a:p>
            <a:r>
              <a:rPr lang="en-US" sz="2800" dirty="0"/>
              <a:t>Doctrinal statements derived from Scripture fall into 3 categories at 2 levels.</a:t>
            </a:r>
          </a:p>
          <a:p>
            <a:r>
              <a:rPr lang="en-US" sz="2800" dirty="0"/>
              <a:t>Categories:</a:t>
            </a:r>
          </a:p>
          <a:p>
            <a:pPr lvl="1"/>
            <a:r>
              <a:rPr lang="en-US" sz="2600" dirty="0"/>
              <a:t>1. Christian theology (what Christians </a:t>
            </a:r>
            <a:r>
              <a:rPr lang="en-US" sz="2600" i="1" u="sng" dirty="0"/>
              <a:t>believe</a:t>
            </a:r>
            <a:r>
              <a:rPr lang="en-US" sz="2600" dirty="0"/>
              <a:t>)</a:t>
            </a:r>
          </a:p>
          <a:p>
            <a:pPr lvl="1"/>
            <a:r>
              <a:rPr lang="en-US" sz="2600" dirty="0"/>
              <a:t>2. Christian ethics (how Christians ought to </a:t>
            </a:r>
            <a:r>
              <a:rPr lang="en-US" sz="2600" i="1" u="sng" dirty="0"/>
              <a:t>live</a:t>
            </a:r>
            <a:r>
              <a:rPr lang="en-US" sz="2600" dirty="0"/>
              <a:t>)</a:t>
            </a:r>
          </a:p>
          <a:p>
            <a:pPr lvl="1"/>
            <a:r>
              <a:rPr lang="en-US" sz="2600" dirty="0"/>
              <a:t>3. Christian experience &amp; practice (what Christians </a:t>
            </a:r>
            <a:r>
              <a:rPr lang="en-US" sz="2600" i="1" u="sng" dirty="0"/>
              <a:t>do</a:t>
            </a:r>
            <a:r>
              <a:rPr lang="en-US" sz="2600" dirty="0"/>
              <a:t> as spiritual/religious people)</a:t>
            </a:r>
          </a:p>
          <a:p>
            <a:r>
              <a:rPr lang="en-US" sz="2800" dirty="0"/>
              <a:t>These can be at two levels:</a:t>
            </a:r>
          </a:p>
          <a:p>
            <a:pPr lvl="1"/>
            <a:r>
              <a:rPr lang="en-US" sz="2600" dirty="0"/>
              <a:t>Primary: from explicit </a:t>
            </a:r>
            <a:r>
              <a:rPr lang="en-US" sz="2600" u="sng" dirty="0"/>
              <a:t>propositions</a:t>
            </a:r>
            <a:r>
              <a:rPr lang="en-US" sz="2600" dirty="0"/>
              <a:t> or </a:t>
            </a:r>
            <a:r>
              <a:rPr lang="en-US" sz="2600" u="sng" dirty="0"/>
              <a:t>imperatives</a:t>
            </a:r>
            <a:r>
              <a:rPr lang="en-US" sz="2600" dirty="0"/>
              <a:t> of Scripture</a:t>
            </a:r>
          </a:p>
          <a:p>
            <a:pPr lvl="1"/>
            <a:r>
              <a:rPr lang="en-US" sz="2600" dirty="0"/>
              <a:t>Secondary: derived </a:t>
            </a:r>
            <a:r>
              <a:rPr lang="en-US" sz="2600" u="sng" dirty="0"/>
              <a:t>incidentally</a:t>
            </a:r>
            <a:r>
              <a:rPr lang="en-US" sz="2600" dirty="0"/>
              <a:t> by implication or precedent</a:t>
            </a:r>
          </a:p>
        </p:txBody>
      </p:sp>
    </p:spTree>
    <p:extLst>
      <p:ext uri="{BB962C8B-B14F-4D97-AF65-F5344CB8AC3E}">
        <p14:creationId xmlns:p14="http://schemas.microsoft.com/office/powerpoint/2010/main" val="2122959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846D3-12EE-406F-90E1-326ED6E00864}"/>
              </a:ext>
            </a:extLst>
          </p:cNvPr>
          <p:cNvSpPr>
            <a:spLocks noGrp="1"/>
          </p:cNvSpPr>
          <p:nvPr>
            <p:ph type="title"/>
          </p:nvPr>
        </p:nvSpPr>
        <p:spPr/>
        <p:txBody>
          <a:bodyPr/>
          <a:lstStyle/>
          <a:p>
            <a:r>
              <a:rPr lang="en-US" dirty="0"/>
              <a:t>YES, IT’S </a:t>
            </a:r>
            <a:r>
              <a:rPr lang="en-US" i="1" dirty="0"/>
              <a:t>THAT</a:t>
            </a:r>
            <a:r>
              <a:rPr lang="en-US" dirty="0"/>
              <a:t> IMPORTANT</a:t>
            </a:r>
          </a:p>
        </p:txBody>
      </p:sp>
      <p:pic>
        <p:nvPicPr>
          <p:cNvPr id="5" name="Content Placeholder 4">
            <a:extLst>
              <a:ext uri="{FF2B5EF4-FFF2-40B4-BE49-F238E27FC236}">
                <a16:creationId xmlns:a16="http://schemas.microsoft.com/office/drawing/2014/main" id="{DFFB61C3-1AE6-4155-B8CE-41012B15A8D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71790" y="2743200"/>
            <a:ext cx="10648420" cy="2133599"/>
          </a:xfrm>
        </p:spPr>
      </p:pic>
    </p:spTree>
    <p:extLst>
      <p:ext uri="{BB962C8B-B14F-4D97-AF65-F5344CB8AC3E}">
        <p14:creationId xmlns:p14="http://schemas.microsoft.com/office/powerpoint/2010/main" val="1395747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E2808-0A9E-4EBA-ABB3-C1F88987DF4F}"/>
              </a:ext>
            </a:extLst>
          </p:cNvPr>
          <p:cNvSpPr>
            <a:spLocks noGrp="1"/>
          </p:cNvSpPr>
          <p:nvPr>
            <p:ph type="title"/>
          </p:nvPr>
        </p:nvSpPr>
        <p:spPr/>
        <p:txBody>
          <a:bodyPr/>
          <a:lstStyle/>
          <a:p>
            <a:r>
              <a:rPr lang="en-US" dirty="0"/>
              <a:t>THE HERMENEUTICS OF ACTS</a:t>
            </a:r>
          </a:p>
        </p:txBody>
      </p:sp>
      <p:sp>
        <p:nvSpPr>
          <p:cNvPr id="3" name="Content Placeholder 2">
            <a:extLst>
              <a:ext uri="{FF2B5EF4-FFF2-40B4-BE49-F238E27FC236}">
                <a16:creationId xmlns:a16="http://schemas.microsoft.com/office/drawing/2014/main" id="{B0180BF7-226E-4AD7-9482-714CDB0E4E10}"/>
              </a:ext>
            </a:extLst>
          </p:cNvPr>
          <p:cNvSpPr>
            <a:spLocks noGrp="1"/>
          </p:cNvSpPr>
          <p:nvPr>
            <p:ph idx="1"/>
          </p:nvPr>
        </p:nvSpPr>
        <p:spPr/>
        <p:txBody>
          <a:bodyPr>
            <a:normAutofit lnSpcReduction="10000"/>
          </a:bodyPr>
          <a:lstStyle/>
          <a:p>
            <a:r>
              <a:rPr lang="en-US" sz="2800" dirty="0"/>
              <a:t>Almost everything Christians derive from Scripture by way of precedent is in the </a:t>
            </a:r>
            <a:r>
              <a:rPr lang="en-US" sz="2800" u="sng" dirty="0"/>
              <a:t>3</a:t>
            </a:r>
            <a:r>
              <a:rPr lang="en-US" sz="2800" u="sng" baseline="30000" dirty="0"/>
              <a:t>rd</a:t>
            </a:r>
            <a:r>
              <a:rPr lang="en-US" sz="2800" dirty="0"/>
              <a:t> category and always at the </a:t>
            </a:r>
            <a:r>
              <a:rPr lang="en-US" sz="2800" u="sng" dirty="0"/>
              <a:t>secondary</a:t>
            </a:r>
            <a:r>
              <a:rPr lang="en-US" sz="2800" dirty="0"/>
              <a:t> level.</a:t>
            </a:r>
          </a:p>
          <a:p>
            <a:pPr lvl="1"/>
            <a:r>
              <a:rPr lang="en-US" sz="2600" dirty="0"/>
              <a:t>For example, we derive the necessity of observing the Lord’s Supper as a continuing practice falls into the 3</a:t>
            </a:r>
            <a:r>
              <a:rPr lang="en-US" sz="2600" baseline="30000" dirty="0"/>
              <a:t>rd</a:t>
            </a:r>
            <a:r>
              <a:rPr lang="en-US" sz="2600" dirty="0"/>
              <a:t> category at the primary level.</a:t>
            </a:r>
          </a:p>
          <a:p>
            <a:pPr lvl="1"/>
            <a:r>
              <a:rPr lang="en-US" sz="2600" dirty="0"/>
              <a:t>But, when we begin talking about the frequency of its observance and how it is to be administered, we move into the secondary category.</a:t>
            </a:r>
          </a:p>
          <a:p>
            <a:pPr lvl="1"/>
            <a:r>
              <a:rPr lang="en-US" sz="2600" dirty="0"/>
              <a:t>The Bible simply doesn’t explicitly speak to this secondary question.</a:t>
            </a:r>
          </a:p>
        </p:txBody>
      </p:sp>
    </p:spTree>
    <p:extLst>
      <p:ext uri="{BB962C8B-B14F-4D97-AF65-F5344CB8AC3E}">
        <p14:creationId xmlns:p14="http://schemas.microsoft.com/office/powerpoint/2010/main" val="657248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D41E92-6D71-4B9C-9C75-21D9C1494328}"/>
              </a:ext>
            </a:extLst>
          </p:cNvPr>
          <p:cNvSpPr>
            <a:spLocks noGrp="1"/>
          </p:cNvSpPr>
          <p:nvPr>
            <p:ph type="title"/>
          </p:nvPr>
        </p:nvSpPr>
        <p:spPr/>
        <p:txBody>
          <a:bodyPr/>
          <a:lstStyle/>
          <a:p>
            <a:r>
              <a:rPr lang="en-US" dirty="0"/>
              <a:t>THE HERMENEUTICS OF ACTS</a:t>
            </a:r>
          </a:p>
        </p:txBody>
      </p:sp>
      <p:sp>
        <p:nvSpPr>
          <p:cNvPr id="3" name="Content Placeholder 2">
            <a:extLst>
              <a:ext uri="{FF2B5EF4-FFF2-40B4-BE49-F238E27FC236}">
                <a16:creationId xmlns:a16="http://schemas.microsoft.com/office/drawing/2014/main" id="{0AC3E4B7-4289-4F91-BD3A-E7D1B5750933}"/>
              </a:ext>
            </a:extLst>
          </p:cNvPr>
          <p:cNvSpPr>
            <a:spLocks noGrp="1"/>
          </p:cNvSpPr>
          <p:nvPr>
            <p:ph idx="1"/>
          </p:nvPr>
        </p:nvSpPr>
        <p:spPr/>
        <p:txBody>
          <a:bodyPr>
            <a:normAutofit/>
          </a:bodyPr>
          <a:lstStyle/>
          <a:p>
            <a:r>
              <a:rPr lang="en-US" sz="2800" dirty="0"/>
              <a:t>A general maxim of hermeneutics is that God’s Word is to be found in the </a:t>
            </a:r>
            <a:r>
              <a:rPr lang="en-US" sz="2800" u="sng" dirty="0"/>
              <a:t>intent</a:t>
            </a:r>
            <a:r>
              <a:rPr lang="en-US" sz="2800" dirty="0"/>
              <a:t> of the Scripture, which is especially crucial in regard to historical narratives.</a:t>
            </a:r>
          </a:p>
          <a:p>
            <a:r>
              <a:rPr lang="en-US" sz="2800" dirty="0"/>
              <a:t>It is one thing for the historian to include an event because it serves the </a:t>
            </a:r>
            <a:r>
              <a:rPr lang="en-US" sz="2800" u="sng" dirty="0"/>
              <a:t>greater purpose </a:t>
            </a:r>
            <a:r>
              <a:rPr lang="en-US" sz="2800" dirty="0"/>
              <a:t>of his work.</a:t>
            </a:r>
          </a:p>
          <a:p>
            <a:r>
              <a:rPr lang="en-US" sz="2800" dirty="0"/>
              <a:t>It is another thing for the interpreter to take that incident as having teaching value apart from the historian’s </a:t>
            </a:r>
            <a:r>
              <a:rPr lang="en-US" sz="2800" u="sng" dirty="0"/>
              <a:t>larger intent</a:t>
            </a:r>
            <a:r>
              <a:rPr lang="en-US" sz="2800" dirty="0"/>
              <a:t>.</a:t>
            </a:r>
          </a:p>
        </p:txBody>
      </p:sp>
    </p:spTree>
    <p:extLst>
      <p:ext uri="{BB962C8B-B14F-4D97-AF65-F5344CB8AC3E}">
        <p14:creationId xmlns:p14="http://schemas.microsoft.com/office/powerpoint/2010/main" val="1558412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01294E-46AB-47F0-90CF-0FA3F30CC91A}"/>
              </a:ext>
            </a:extLst>
          </p:cNvPr>
          <p:cNvSpPr>
            <a:spLocks noGrp="1"/>
          </p:cNvSpPr>
          <p:nvPr>
            <p:ph type="title"/>
          </p:nvPr>
        </p:nvSpPr>
        <p:spPr/>
        <p:txBody>
          <a:bodyPr/>
          <a:lstStyle/>
          <a:p>
            <a:r>
              <a:rPr lang="en-US" dirty="0"/>
              <a:t>THE HERMENEUTICS OF ACTS</a:t>
            </a:r>
          </a:p>
        </p:txBody>
      </p:sp>
      <p:sp>
        <p:nvSpPr>
          <p:cNvPr id="3" name="Content Placeholder 2">
            <a:extLst>
              <a:ext uri="{FF2B5EF4-FFF2-40B4-BE49-F238E27FC236}">
                <a16:creationId xmlns:a16="http://schemas.microsoft.com/office/drawing/2014/main" id="{92FB6975-9979-4019-8A98-32C72DE33F40}"/>
              </a:ext>
            </a:extLst>
          </p:cNvPr>
          <p:cNvSpPr>
            <a:spLocks noGrp="1"/>
          </p:cNvSpPr>
          <p:nvPr>
            <p:ph idx="1"/>
          </p:nvPr>
        </p:nvSpPr>
        <p:spPr/>
        <p:txBody>
          <a:bodyPr>
            <a:normAutofit/>
          </a:bodyPr>
          <a:lstStyle/>
          <a:p>
            <a:r>
              <a:rPr lang="en-US" sz="2800" dirty="0"/>
              <a:t>Again, Luke’s intent was to show how the church emerged as a chiefly Gentile worldwide phenomenon from its origins as a Jerusalem-based, Judaism-oriented sect of Jewish believers, and how the Holy Spirit was directly responsible for this phenomenon of universal salvation by grace alone.</a:t>
            </a:r>
          </a:p>
          <a:p>
            <a:r>
              <a:rPr lang="en-US" sz="2800" dirty="0"/>
              <a:t>The recurring motif that nothing can hinder this forward movement of the church empowered by the Holy Spirit shows that Luke intended his readers to see this as a </a:t>
            </a:r>
            <a:r>
              <a:rPr lang="en-US" sz="2800" u="sng" dirty="0"/>
              <a:t>model</a:t>
            </a:r>
            <a:r>
              <a:rPr lang="en-US" sz="2800" dirty="0"/>
              <a:t> for their existence.</a:t>
            </a:r>
          </a:p>
        </p:txBody>
      </p:sp>
    </p:spTree>
    <p:extLst>
      <p:ext uri="{BB962C8B-B14F-4D97-AF65-F5344CB8AC3E}">
        <p14:creationId xmlns:p14="http://schemas.microsoft.com/office/powerpoint/2010/main" val="2208973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A2DED-927F-4FC3-A7C3-9E691F4CF656}"/>
              </a:ext>
            </a:extLst>
          </p:cNvPr>
          <p:cNvSpPr>
            <a:spLocks noGrp="1"/>
          </p:cNvSpPr>
          <p:nvPr>
            <p:ph type="title"/>
          </p:nvPr>
        </p:nvSpPr>
        <p:spPr/>
        <p:txBody>
          <a:bodyPr/>
          <a:lstStyle/>
          <a:p>
            <a:r>
              <a:rPr lang="en-US" dirty="0"/>
              <a:t>THE HERMENEUTICS OF ACTS</a:t>
            </a:r>
          </a:p>
        </p:txBody>
      </p:sp>
      <p:sp>
        <p:nvSpPr>
          <p:cNvPr id="3" name="Content Placeholder 2">
            <a:extLst>
              <a:ext uri="{FF2B5EF4-FFF2-40B4-BE49-F238E27FC236}">
                <a16:creationId xmlns:a16="http://schemas.microsoft.com/office/drawing/2014/main" id="{75939001-24C2-4D91-89BF-C3B7965DC4C8}"/>
              </a:ext>
            </a:extLst>
          </p:cNvPr>
          <p:cNvSpPr>
            <a:spLocks noGrp="1"/>
          </p:cNvSpPr>
          <p:nvPr>
            <p:ph idx="1"/>
          </p:nvPr>
        </p:nvSpPr>
        <p:spPr/>
        <p:txBody>
          <a:bodyPr>
            <a:normAutofit/>
          </a:bodyPr>
          <a:lstStyle/>
          <a:p>
            <a:r>
              <a:rPr lang="en-US" sz="2800" dirty="0"/>
              <a:t>But what of the specific details in these narratives?</a:t>
            </a:r>
          </a:p>
          <a:p>
            <a:r>
              <a:rPr lang="en-US" sz="2800" dirty="0"/>
              <a:t>Do they serve as specific normative models or do they primarily function altogether to promote Luke’s larger intent?</a:t>
            </a:r>
          </a:p>
          <a:p>
            <a:r>
              <a:rPr lang="en-US" sz="2800" dirty="0"/>
              <a:t>The latter makes most sense because most such details are </a:t>
            </a:r>
            <a:r>
              <a:rPr lang="en-US" sz="2800" i="1" u="sng" dirty="0"/>
              <a:t>incidental</a:t>
            </a:r>
            <a:r>
              <a:rPr lang="en-US" sz="2800" dirty="0"/>
              <a:t> to the main point of the narrative and because of the </a:t>
            </a:r>
            <a:r>
              <a:rPr lang="en-US" sz="2800" i="1" u="sng" dirty="0"/>
              <a:t>ambiguity</a:t>
            </a:r>
            <a:r>
              <a:rPr lang="en-US" sz="2800" dirty="0"/>
              <a:t> of details from narrative to narrative.</a:t>
            </a:r>
          </a:p>
        </p:txBody>
      </p:sp>
    </p:spTree>
    <p:extLst>
      <p:ext uri="{BB962C8B-B14F-4D97-AF65-F5344CB8AC3E}">
        <p14:creationId xmlns:p14="http://schemas.microsoft.com/office/powerpoint/2010/main" val="518232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0D1F04-2FD4-40FE-A298-A7C473A66A26}"/>
              </a:ext>
            </a:extLst>
          </p:cNvPr>
          <p:cNvSpPr>
            <a:spLocks noGrp="1"/>
          </p:cNvSpPr>
          <p:nvPr>
            <p:ph type="title"/>
          </p:nvPr>
        </p:nvSpPr>
        <p:spPr/>
        <p:txBody>
          <a:bodyPr/>
          <a:lstStyle/>
          <a:p>
            <a:r>
              <a:rPr lang="en-US" dirty="0"/>
              <a:t>THE HERMENEUTICS OF ACTS</a:t>
            </a:r>
          </a:p>
        </p:txBody>
      </p:sp>
      <p:sp>
        <p:nvSpPr>
          <p:cNvPr id="3" name="Content Placeholder 2">
            <a:extLst>
              <a:ext uri="{FF2B5EF4-FFF2-40B4-BE49-F238E27FC236}">
                <a16:creationId xmlns:a16="http://schemas.microsoft.com/office/drawing/2014/main" id="{5AE0D51B-FBE5-4579-B353-F6511C1EB987}"/>
              </a:ext>
            </a:extLst>
          </p:cNvPr>
          <p:cNvSpPr>
            <a:spLocks noGrp="1"/>
          </p:cNvSpPr>
          <p:nvPr>
            <p:ph idx="1"/>
          </p:nvPr>
        </p:nvSpPr>
        <p:spPr/>
        <p:txBody>
          <a:bodyPr>
            <a:normAutofit/>
          </a:bodyPr>
          <a:lstStyle/>
          <a:p>
            <a:r>
              <a:rPr lang="en-US" sz="2800" dirty="0"/>
              <a:t>The main point of this is that whatever extra one may glean from these narratives is </a:t>
            </a:r>
            <a:r>
              <a:rPr lang="en-US" sz="2800" u="sng" dirty="0"/>
              <a:t>incidental</a:t>
            </a:r>
            <a:r>
              <a:rPr lang="en-US" sz="2800" dirty="0"/>
              <a:t> to Luke’s intent.</a:t>
            </a:r>
          </a:p>
          <a:p>
            <a:pPr lvl="1"/>
            <a:r>
              <a:rPr lang="en-US" sz="2600" dirty="0"/>
              <a:t>This doesn’t mean that what is incidental is </a:t>
            </a:r>
            <a:r>
              <a:rPr lang="en-US" sz="2600" u="sng" dirty="0"/>
              <a:t>false</a:t>
            </a:r>
            <a:r>
              <a:rPr lang="en-US" sz="2600" dirty="0"/>
              <a:t> or that it has no </a:t>
            </a:r>
            <a:r>
              <a:rPr lang="en-US" sz="2600" u="sng" dirty="0"/>
              <a:t>theological</a:t>
            </a:r>
            <a:r>
              <a:rPr lang="en-US" sz="2600" dirty="0"/>
              <a:t> value.</a:t>
            </a:r>
          </a:p>
          <a:p>
            <a:pPr lvl="1"/>
            <a:r>
              <a:rPr lang="en-US" sz="2600" dirty="0"/>
              <a:t>It does mean that God’s Word </a:t>
            </a:r>
            <a:r>
              <a:rPr lang="en-US" sz="2600" i="1" u="sng" dirty="0"/>
              <a:t>for</a:t>
            </a:r>
            <a:r>
              <a:rPr lang="en-US" sz="2600" u="sng" dirty="0"/>
              <a:t> </a:t>
            </a:r>
            <a:r>
              <a:rPr lang="en-US" sz="2600" i="1" u="sng" dirty="0"/>
              <a:t>us</a:t>
            </a:r>
            <a:r>
              <a:rPr lang="en-US" sz="2600" u="sng" dirty="0"/>
              <a:t> </a:t>
            </a:r>
            <a:r>
              <a:rPr lang="en-US" sz="2600" dirty="0"/>
              <a:t>in that narrative is primarily related to what it was </a:t>
            </a:r>
            <a:r>
              <a:rPr lang="en-US" sz="2600" i="1" u="sng" dirty="0"/>
              <a:t>intended</a:t>
            </a:r>
            <a:r>
              <a:rPr lang="en-US" sz="2600" dirty="0"/>
              <a:t> to teach.</a:t>
            </a:r>
          </a:p>
          <a:p>
            <a:r>
              <a:rPr lang="en-US" sz="2800" dirty="0"/>
              <a:t>The following three principles help with the hermeneutics of historical narrative that we have just discussed.</a:t>
            </a:r>
          </a:p>
        </p:txBody>
      </p:sp>
    </p:spTree>
    <p:extLst>
      <p:ext uri="{BB962C8B-B14F-4D97-AF65-F5344CB8AC3E}">
        <p14:creationId xmlns:p14="http://schemas.microsoft.com/office/powerpoint/2010/main" val="4178837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E4B4E-4058-4B47-AB47-8CD1C809463C}"/>
              </a:ext>
            </a:extLst>
          </p:cNvPr>
          <p:cNvSpPr>
            <a:spLocks noGrp="1"/>
          </p:cNvSpPr>
          <p:nvPr>
            <p:ph type="title"/>
          </p:nvPr>
        </p:nvSpPr>
        <p:spPr/>
        <p:txBody>
          <a:bodyPr/>
          <a:lstStyle/>
          <a:p>
            <a:r>
              <a:rPr lang="en-US" dirty="0"/>
              <a:t>THE HERMENEUTICS OF ACTS</a:t>
            </a:r>
          </a:p>
        </p:txBody>
      </p:sp>
      <p:sp>
        <p:nvSpPr>
          <p:cNvPr id="3" name="Content Placeholder 2">
            <a:extLst>
              <a:ext uri="{FF2B5EF4-FFF2-40B4-BE49-F238E27FC236}">
                <a16:creationId xmlns:a16="http://schemas.microsoft.com/office/drawing/2014/main" id="{F9D8011A-BD2C-4F0C-806F-800D50E43B52}"/>
              </a:ext>
            </a:extLst>
          </p:cNvPr>
          <p:cNvSpPr>
            <a:spLocks noGrp="1"/>
          </p:cNvSpPr>
          <p:nvPr>
            <p:ph idx="1"/>
          </p:nvPr>
        </p:nvSpPr>
        <p:spPr/>
        <p:txBody>
          <a:bodyPr>
            <a:normAutofit fontScale="92500" lnSpcReduction="10000"/>
          </a:bodyPr>
          <a:lstStyle/>
          <a:p>
            <a:r>
              <a:rPr lang="en-US" sz="2800" dirty="0"/>
              <a:t>1. The Word of God in Acts that may be regarded as normative for Christians is related primarily to what any given narrative was </a:t>
            </a:r>
            <a:r>
              <a:rPr lang="en-US" sz="2800" i="1" u="sng" dirty="0"/>
              <a:t>intended</a:t>
            </a:r>
            <a:r>
              <a:rPr lang="en-US" sz="2800" i="1" dirty="0"/>
              <a:t> </a:t>
            </a:r>
            <a:r>
              <a:rPr lang="en-US" sz="2800" dirty="0"/>
              <a:t>to teach.</a:t>
            </a:r>
          </a:p>
          <a:p>
            <a:r>
              <a:rPr lang="en-US" sz="2800" dirty="0"/>
              <a:t>2. What is incidental to the primary intent of the narrative may indeed reflect an inspired author’s understanding of things, but it does not have the same teaching value as what the narrative was intended to teach.</a:t>
            </a:r>
          </a:p>
          <a:p>
            <a:pPr lvl="1"/>
            <a:r>
              <a:rPr lang="en-US" sz="2600" dirty="0"/>
              <a:t>This means simply that what is incidental must not be allowed to become </a:t>
            </a:r>
            <a:r>
              <a:rPr lang="en-US" sz="2600" u="sng" dirty="0"/>
              <a:t>primary</a:t>
            </a:r>
            <a:r>
              <a:rPr lang="en-US" sz="2600" dirty="0"/>
              <a:t>.</a:t>
            </a:r>
          </a:p>
          <a:p>
            <a:r>
              <a:rPr lang="en-US" sz="2800" dirty="0"/>
              <a:t>3. Historical precedent, to have normative value, must be related to </a:t>
            </a:r>
            <a:r>
              <a:rPr lang="en-US" sz="2800" u="sng" dirty="0"/>
              <a:t>intent</a:t>
            </a:r>
            <a:r>
              <a:rPr lang="en-US" sz="2800" dirty="0"/>
              <a:t>.</a:t>
            </a:r>
          </a:p>
          <a:p>
            <a:endParaRPr lang="en-US" sz="2800" dirty="0"/>
          </a:p>
        </p:txBody>
      </p:sp>
    </p:spTree>
    <p:extLst>
      <p:ext uri="{BB962C8B-B14F-4D97-AF65-F5344CB8AC3E}">
        <p14:creationId xmlns:p14="http://schemas.microsoft.com/office/powerpoint/2010/main" val="1814683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AF272E-3997-4FE6-863E-90D55232D5C2}"/>
              </a:ext>
            </a:extLst>
          </p:cNvPr>
          <p:cNvSpPr>
            <a:spLocks noGrp="1"/>
          </p:cNvSpPr>
          <p:nvPr>
            <p:ph type="title"/>
          </p:nvPr>
        </p:nvSpPr>
        <p:spPr/>
        <p:txBody>
          <a:bodyPr/>
          <a:lstStyle/>
          <a:p>
            <a:r>
              <a:rPr lang="en-US" dirty="0"/>
              <a:t>THE HERMENEUTICS OF ACTS</a:t>
            </a:r>
          </a:p>
        </p:txBody>
      </p:sp>
      <p:sp>
        <p:nvSpPr>
          <p:cNvPr id="3" name="Content Placeholder 2">
            <a:extLst>
              <a:ext uri="{FF2B5EF4-FFF2-40B4-BE49-F238E27FC236}">
                <a16:creationId xmlns:a16="http://schemas.microsoft.com/office/drawing/2014/main" id="{2BC8AAE5-133E-4E44-8FCE-503C8AA3564D}"/>
              </a:ext>
            </a:extLst>
          </p:cNvPr>
          <p:cNvSpPr>
            <a:spLocks noGrp="1"/>
          </p:cNvSpPr>
          <p:nvPr>
            <p:ph idx="1"/>
          </p:nvPr>
        </p:nvSpPr>
        <p:spPr/>
        <p:txBody>
          <a:bodyPr>
            <a:normAutofit/>
          </a:bodyPr>
          <a:lstStyle/>
          <a:p>
            <a:r>
              <a:rPr lang="en-US" sz="2800" dirty="0"/>
              <a:t>The problem is that we are left with little that is normative for areas of broad concern. </a:t>
            </a:r>
          </a:p>
          <a:p>
            <a:r>
              <a:rPr lang="en-US" sz="2800" dirty="0"/>
              <a:t>For example, there is no express teaching on such matters as the </a:t>
            </a:r>
            <a:r>
              <a:rPr lang="en-US" sz="2800" i="1" dirty="0"/>
              <a:t>mode</a:t>
            </a:r>
            <a:r>
              <a:rPr lang="en-US" sz="2800" dirty="0"/>
              <a:t> of baptism, the </a:t>
            </a:r>
            <a:r>
              <a:rPr lang="en-US" sz="2800" i="1" dirty="0"/>
              <a:t>age</a:t>
            </a:r>
            <a:r>
              <a:rPr lang="en-US" sz="2800" dirty="0"/>
              <a:t> of those who are to be baptized, which charismatic phenomenon is to be in evidence when one receives the Spirit, or the frequency of the Lord’s Supper.</a:t>
            </a:r>
          </a:p>
          <a:p>
            <a:r>
              <a:rPr lang="en-US" sz="2800" dirty="0"/>
              <a:t>Yet, these are exactly the areas where there is so much </a:t>
            </a:r>
            <a:r>
              <a:rPr lang="en-US" sz="2800" u="sng" dirty="0"/>
              <a:t>division</a:t>
            </a:r>
            <a:r>
              <a:rPr lang="en-US" sz="2800" dirty="0"/>
              <a:t> among Christians.</a:t>
            </a:r>
          </a:p>
        </p:txBody>
      </p:sp>
    </p:spTree>
    <p:extLst>
      <p:ext uri="{BB962C8B-B14F-4D97-AF65-F5344CB8AC3E}">
        <p14:creationId xmlns:p14="http://schemas.microsoft.com/office/powerpoint/2010/main" val="3480469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49A3C-6188-46A7-8FEC-41642ACA4D2E}"/>
              </a:ext>
            </a:extLst>
          </p:cNvPr>
          <p:cNvSpPr>
            <a:spLocks noGrp="1"/>
          </p:cNvSpPr>
          <p:nvPr>
            <p:ph type="title"/>
          </p:nvPr>
        </p:nvSpPr>
        <p:spPr/>
        <p:txBody>
          <a:bodyPr/>
          <a:lstStyle/>
          <a:p>
            <a:r>
              <a:rPr lang="en-US" dirty="0"/>
              <a:t>THE HERMENEUTICS OF ACTS</a:t>
            </a:r>
          </a:p>
        </p:txBody>
      </p:sp>
      <p:sp>
        <p:nvSpPr>
          <p:cNvPr id="3" name="Content Placeholder 2">
            <a:extLst>
              <a:ext uri="{FF2B5EF4-FFF2-40B4-BE49-F238E27FC236}">
                <a16:creationId xmlns:a16="http://schemas.microsoft.com/office/drawing/2014/main" id="{74658258-7340-4E9A-AEEF-284135733B95}"/>
              </a:ext>
            </a:extLst>
          </p:cNvPr>
          <p:cNvSpPr>
            <a:spLocks noGrp="1"/>
          </p:cNvSpPr>
          <p:nvPr>
            <p:ph idx="1"/>
          </p:nvPr>
        </p:nvSpPr>
        <p:spPr/>
        <p:txBody>
          <a:bodyPr>
            <a:normAutofit lnSpcReduction="10000"/>
          </a:bodyPr>
          <a:lstStyle/>
          <a:p>
            <a:r>
              <a:rPr lang="en-US" sz="2800" dirty="0"/>
              <a:t>Invariably, however, in such cases people argue that this is what </a:t>
            </a:r>
            <a:r>
              <a:rPr lang="en-US" sz="2800" i="1" u="sng" dirty="0"/>
              <a:t>the earliest believers </a:t>
            </a:r>
            <a:r>
              <a:rPr lang="en-US" sz="2800" dirty="0"/>
              <a:t>did, based off narratives in Acts or by implication of what is said in the Epistles.</a:t>
            </a:r>
          </a:p>
          <a:p>
            <a:r>
              <a:rPr lang="en-US" sz="2800" dirty="0"/>
              <a:t>So, what do we do?</a:t>
            </a:r>
          </a:p>
          <a:p>
            <a:r>
              <a:rPr lang="en-US" sz="2800" dirty="0"/>
              <a:t>We must be very careful in how we </a:t>
            </a:r>
            <a:r>
              <a:rPr lang="en-US" sz="2800" u="sng" dirty="0"/>
              <a:t>interpret</a:t>
            </a:r>
            <a:r>
              <a:rPr lang="en-US" sz="2800" dirty="0"/>
              <a:t> and </a:t>
            </a:r>
            <a:r>
              <a:rPr lang="en-US" sz="2800" u="sng" dirty="0"/>
              <a:t>apply</a:t>
            </a:r>
            <a:r>
              <a:rPr lang="en-US" sz="2800" dirty="0"/>
              <a:t> historical narrative of the early church to how we practice </a:t>
            </a:r>
            <a:r>
              <a:rPr lang="en-US" sz="2800" u="sng" dirty="0"/>
              <a:t>today</a:t>
            </a:r>
            <a:r>
              <a:rPr lang="en-US" sz="2800" dirty="0"/>
              <a:t>.</a:t>
            </a:r>
          </a:p>
          <a:p>
            <a:r>
              <a:rPr lang="en-US" sz="2800" dirty="0"/>
              <a:t>This does not mean it isn’t important how we do things, simply that we need to be </a:t>
            </a:r>
            <a:r>
              <a:rPr lang="en-US" sz="2800" u="sng" dirty="0"/>
              <a:t>thorough</a:t>
            </a:r>
            <a:r>
              <a:rPr lang="en-US" sz="2800" dirty="0"/>
              <a:t> and </a:t>
            </a:r>
            <a:r>
              <a:rPr lang="en-US" sz="2800" u="sng" dirty="0"/>
              <a:t>careful</a:t>
            </a:r>
            <a:r>
              <a:rPr lang="en-US" sz="2800" dirty="0"/>
              <a:t> not to make the secondary things </a:t>
            </a:r>
            <a:r>
              <a:rPr lang="en-US" sz="2800" u="sng" dirty="0"/>
              <a:t>primary</a:t>
            </a:r>
            <a:r>
              <a:rPr lang="en-US" sz="2800" dirty="0"/>
              <a:t>.</a:t>
            </a:r>
          </a:p>
        </p:txBody>
      </p:sp>
    </p:spTree>
    <p:extLst>
      <p:ext uri="{BB962C8B-B14F-4D97-AF65-F5344CB8AC3E}">
        <p14:creationId xmlns:p14="http://schemas.microsoft.com/office/powerpoint/2010/main" val="2176390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F8332-BBDE-4CB7-A711-316C912B3C33}"/>
              </a:ext>
            </a:extLst>
          </p:cNvPr>
          <p:cNvSpPr>
            <a:spLocks noGrp="1"/>
          </p:cNvSpPr>
          <p:nvPr>
            <p:ph type="title"/>
          </p:nvPr>
        </p:nvSpPr>
        <p:spPr/>
        <p:txBody>
          <a:bodyPr/>
          <a:lstStyle/>
          <a:p>
            <a:r>
              <a:rPr lang="en-US" dirty="0"/>
              <a:t>THE HERMENEUTICS OF ACTS</a:t>
            </a:r>
          </a:p>
        </p:txBody>
      </p:sp>
      <p:sp>
        <p:nvSpPr>
          <p:cNvPr id="3" name="Content Placeholder 2">
            <a:extLst>
              <a:ext uri="{FF2B5EF4-FFF2-40B4-BE49-F238E27FC236}">
                <a16:creationId xmlns:a16="http://schemas.microsoft.com/office/drawing/2014/main" id="{E84CCD1A-FA5C-4A30-9217-042A4C0D9793}"/>
              </a:ext>
            </a:extLst>
          </p:cNvPr>
          <p:cNvSpPr>
            <a:spLocks noGrp="1"/>
          </p:cNvSpPr>
          <p:nvPr>
            <p:ph idx="1"/>
          </p:nvPr>
        </p:nvSpPr>
        <p:spPr/>
        <p:txBody>
          <a:bodyPr>
            <a:normAutofit/>
          </a:bodyPr>
          <a:lstStyle/>
          <a:p>
            <a:r>
              <a:rPr lang="en-US" sz="2800" dirty="0"/>
              <a:t>We can now examine a few suggestions for the hermeneutics of biblical precedents.</a:t>
            </a:r>
          </a:p>
          <a:p>
            <a:r>
              <a:rPr lang="en-US" sz="2800" dirty="0"/>
              <a:t>1. It is probably never valid to use an </a:t>
            </a:r>
            <a:r>
              <a:rPr lang="en-US" sz="2800" u="sng" dirty="0"/>
              <a:t>analogy</a:t>
            </a:r>
            <a:r>
              <a:rPr lang="en-US" sz="2800" dirty="0"/>
              <a:t> based on biblical precedent as giving biblical </a:t>
            </a:r>
            <a:r>
              <a:rPr lang="en-US" sz="2800" u="sng" dirty="0"/>
              <a:t>authority</a:t>
            </a:r>
            <a:r>
              <a:rPr lang="en-US" sz="2800" dirty="0"/>
              <a:t> for present-day actions.</a:t>
            </a:r>
            <a:endParaRPr lang="en-US" sz="2600" dirty="0"/>
          </a:p>
          <a:p>
            <a:r>
              <a:rPr lang="en-US" sz="2800" dirty="0"/>
              <a:t>For example: Jesus’ reception of the Spirit at his baptism.</a:t>
            </a:r>
          </a:p>
          <a:p>
            <a:pPr lvl="1"/>
            <a:r>
              <a:rPr lang="en-US" sz="2600" dirty="0"/>
              <a:t>Two different analogies have been drawn that move in very different directions.</a:t>
            </a:r>
          </a:p>
        </p:txBody>
      </p:sp>
    </p:spTree>
    <p:extLst>
      <p:ext uri="{BB962C8B-B14F-4D97-AF65-F5344CB8AC3E}">
        <p14:creationId xmlns:p14="http://schemas.microsoft.com/office/powerpoint/2010/main" val="2751995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C3485-FCC6-4096-8A94-ADC26C1A6079}"/>
              </a:ext>
            </a:extLst>
          </p:cNvPr>
          <p:cNvSpPr>
            <a:spLocks noGrp="1"/>
          </p:cNvSpPr>
          <p:nvPr>
            <p:ph type="title"/>
          </p:nvPr>
        </p:nvSpPr>
        <p:spPr/>
        <p:txBody>
          <a:bodyPr/>
          <a:lstStyle/>
          <a:p>
            <a:r>
              <a:rPr lang="en-US" dirty="0"/>
              <a:t>THE HERMENEUTICS OF ACTS</a:t>
            </a:r>
          </a:p>
        </p:txBody>
      </p:sp>
      <p:sp>
        <p:nvSpPr>
          <p:cNvPr id="3" name="Content Placeholder 2">
            <a:extLst>
              <a:ext uri="{FF2B5EF4-FFF2-40B4-BE49-F238E27FC236}">
                <a16:creationId xmlns:a16="http://schemas.microsoft.com/office/drawing/2014/main" id="{5E88CFC5-2578-4F4D-B83B-979C50FB2DD9}"/>
              </a:ext>
            </a:extLst>
          </p:cNvPr>
          <p:cNvSpPr>
            <a:spLocks noGrp="1"/>
          </p:cNvSpPr>
          <p:nvPr>
            <p:ph idx="1"/>
          </p:nvPr>
        </p:nvSpPr>
        <p:spPr/>
        <p:txBody>
          <a:bodyPr>
            <a:normAutofit/>
          </a:bodyPr>
          <a:lstStyle/>
          <a:p>
            <a:r>
              <a:rPr lang="en-US" sz="2800" dirty="0"/>
              <a:t>For example: Jesus’ reception of the Spirit at his baptism.</a:t>
            </a:r>
          </a:p>
          <a:p>
            <a:pPr lvl="1"/>
            <a:r>
              <a:rPr lang="en-US" sz="2600" dirty="0"/>
              <a:t>Some see this as support by way of analogy for baptismal regeneration (the necessity of baptism to be regenerated by the Holy Spirit)</a:t>
            </a:r>
          </a:p>
          <a:p>
            <a:pPr lvl="1"/>
            <a:r>
              <a:rPr lang="en-US" sz="2600" dirty="0"/>
              <a:t>Others see it as evidence for baptism of the Holy Spirit subsequent to salvation (since he was already born of the Spirit)</a:t>
            </a:r>
          </a:p>
          <a:p>
            <a:pPr lvl="1"/>
            <a:r>
              <a:rPr lang="en-US" sz="2600" dirty="0"/>
              <a:t>However, it is doubtful whether the narrative functions well as an analogy for either of the later theological positions, especially when taken beyond mere analogy to become biblical support for either doctrine.</a:t>
            </a:r>
          </a:p>
        </p:txBody>
      </p:sp>
    </p:spTree>
    <p:extLst>
      <p:ext uri="{BB962C8B-B14F-4D97-AF65-F5344CB8AC3E}">
        <p14:creationId xmlns:p14="http://schemas.microsoft.com/office/powerpoint/2010/main" val="3367775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65FD19-C21F-4A32-9BDB-09A9D319D89F}"/>
              </a:ext>
            </a:extLst>
          </p:cNvPr>
          <p:cNvSpPr>
            <a:spLocks noGrp="1"/>
          </p:cNvSpPr>
          <p:nvPr>
            <p:ph type="title"/>
          </p:nvPr>
        </p:nvSpPr>
        <p:spPr/>
        <p:txBody>
          <a:bodyPr/>
          <a:lstStyle/>
          <a:p>
            <a:r>
              <a:rPr lang="en-US" dirty="0"/>
              <a:t>WHY ACTS?</a:t>
            </a:r>
          </a:p>
        </p:txBody>
      </p:sp>
      <p:sp>
        <p:nvSpPr>
          <p:cNvPr id="3" name="Text Placeholder 2">
            <a:extLst>
              <a:ext uri="{FF2B5EF4-FFF2-40B4-BE49-F238E27FC236}">
                <a16:creationId xmlns:a16="http://schemas.microsoft.com/office/drawing/2014/main" id="{77BC9894-75CE-4A56-9926-B22E49685069}"/>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4052299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23371-3642-4BE4-B38E-5F8D8313C07E}"/>
              </a:ext>
            </a:extLst>
          </p:cNvPr>
          <p:cNvSpPr>
            <a:spLocks noGrp="1"/>
          </p:cNvSpPr>
          <p:nvPr>
            <p:ph type="title"/>
          </p:nvPr>
        </p:nvSpPr>
        <p:spPr/>
        <p:txBody>
          <a:bodyPr/>
          <a:lstStyle/>
          <a:p>
            <a:r>
              <a:rPr lang="en-US" dirty="0"/>
              <a:t>THE HERMENEUTICS OF ACTS</a:t>
            </a:r>
          </a:p>
        </p:txBody>
      </p:sp>
      <p:sp>
        <p:nvSpPr>
          <p:cNvPr id="3" name="Content Placeholder 2">
            <a:extLst>
              <a:ext uri="{FF2B5EF4-FFF2-40B4-BE49-F238E27FC236}">
                <a16:creationId xmlns:a16="http://schemas.microsoft.com/office/drawing/2014/main" id="{6752A79A-EC77-45AA-A09B-EE75CD85A8BF}"/>
              </a:ext>
            </a:extLst>
          </p:cNvPr>
          <p:cNvSpPr>
            <a:spLocks noGrp="1"/>
          </p:cNvSpPr>
          <p:nvPr>
            <p:ph idx="1"/>
          </p:nvPr>
        </p:nvSpPr>
        <p:spPr/>
        <p:txBody>
          <a:bodyPr>
            <a:normAutofit/>
          </a:bodyPr>
          <a:lstStyle/>
          <a:p>
            <a:r>
              <a:rPr lang="en-US" sz="2800" dirty="0"/>
              <a:t>2. Although it may not have been the author’s primary purpose, biblical narratives do have </a:t>
            </a:r>
            <a:r>
              <a:rPr lang="en-US" sz="2800" u="sng" dirty="0"/>
              <a:t>illustrative</a:t>
            </a:r>
            <a:r>
              <a:rPr lang="en-US" sz="2800" dirty="0"/>
              <a:t> and (sometimes) “</a:t>
            </a:r>
            <a:r>
              <a:rPr lang="en-US" sz="2800" u="sng" dirty="0"/>
              <a:t>pattern</a:t>
            </a:r>
            <a:r>
              <a:rPr lang="en-US" sz="2800" dirty="0"/>
              <a:t>” value. </a:t>
            </a:r>
          </a:p>
          <a:p>
            <a:r>
              <a:rPr lang="en-US" sz="2800" dirty="0"/>
              <a:t>For example, NT people (like Jesus and Paul) occasionally used certain historical precedents from the OT</a:t>
            </a:r>
          </a:p>
        </p:txBody>
      </p:sp>
    </p:spTree>
    <p:extLst>
      <p:ext uri="{BB962C8B-B14F-4D97-AF65-F5344CB8AC3E}">
        <p14:creationId xmlns:p14="http://schemas.microsoft.com/office/powerpoint/2010/main" val="3524722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FF1DB-FDBD-42AB-A2FB-42DC59483C1F}"/>
              </a:ext>
            </a:extLst>
          </p:cNvPr>
          <p:cNvSpPr>
            <a:spLocks noGrp="1"/>
          </p:cNvSpPr>
          <p:nvPr>
            <p:ph type="title"/>
          </p:nvPr>
        </p:nvSpPr>
        <p:spPr/>
        <p:txBody>
          <a:bodyPr/>
          <a:lstStyle/>
          <a:p>
            <a:r>
              <a:rPr lang="en-US" dirty="0"/>
              <a:t>THE HERMENEUTICS OF ACTS</a:t>
            </a:r>
          </a:p>
        </p:txBody>
      </p:sp>
      <p:sp>
        <p:nvSpPr>
          <p:cNvPr id="3" name="Content Placeholder 2">
            <a:extLst>
              <a:ext uri="{FF2B5EF4-FFF2-40B4-BE49-F238E27FC236}">
                <a16:creationId xmlns:a16="http://schemas.microsoft.com/office/drawing/2014/main" id="{1A2A3D82-ED55-408F-90E0-61FF46816F2E}"/>
              </a:ext>
            </a:extLst>
          </p:cNvPr>
          <p:cNvSpPr>
            <a:spLocks noGrp="1"/>
          </p:cNvSpPr>
          <p:nvPr>
            <p:ph idx="1"/>
          </p:nvPr>
        </p:nvSpPr>
        <p:spPr/>
        <p:txBody>
          <a:bodyPr>
            <a:normAutofit/>
          </a:bodyPr>
          <a:lstStyle/>
          <a:p>
            <a:r>
              <a:rPr lang="en-US" sz="2800" dirty="0"/>
              <a:t>It should be noted, especially where the precedent justifies a present action, that </a:t>
            </a:r>
            <a:r>
              <a:rPr lang="en-US" sz="2800" i="1" dirty="0"/>
              <a:t>the precedent does not establish a norm for </a:t>
            </a:r>
            <a:r>
              <a:rPr lang="en-US" sz="2800" i="1" u="sng" dirty="0"/>
              <a:t>specific</a:t>
            </a:r>
            <a:r>
              <a:rPr lang="en-US" sz="2800" i="1" dirty="0"/>
              <a:t> action</a:t>
            </a:r>
            <a:r>
              <a:rPr lang="en-US" sz="2800" dirty="0"/>
              <a:t>.</a:t>
            </a:r>
          </a:p>
          <a:p>
            <a:r>
              <a:rPr lang="en-US" sz="2800" dirty="0"/>
              <a:t>Rather, the precedent illustrates a </a:t>
            </a:r>
            <a:r>
              <a:rPr lang="en-US" sz="2800" u="sng" dirty="0"/>
              <a:t>principle</a:t>
            </a:r>
            <a:r>
              <a:rPr lang="en-US" sz="2800" dirty="0"/>
              <a:t> with regard to the action.</a:t>
            </a:r>
          </a:p>
          <a:p>
            <a:r>
              <a:rPr lang="en-US" sz="2800" dirty="0"/>
              <a:t>If one wishes to use a biblical precedent to justify some present action, one is on safer ground if the principle of the action is taught </a:t>
            </a:r>
            <a:r>
              <a:rPr lang="en-US" sz="2800" u="sng" dirty="0"/>
              <a:t>elsewhere</a:t>
            </a:r>
            <a:r>
              <a:rPr lang="en-US" sz="2800" dirty="0"/>
              <a:t>, where it is the </a:t>
            </a:r>
            <a:r>
              <a:rPr lang="en-US" sz="2800" u="sng" dirty="0"/>
              <a:t>primary</a:t>
            </a:r>
            <a:r>
              <a:rPr lang="en-US" sz="2800" dirty="0"/>
              <a:t> intent so to teach.</a:t>
            </a:r>
          </a:p>
        </p:txBody>
      </p:sp>
    </p:spTree>
    <p:extLst>
      <p:ext uri="{BB962C8B-B14F-4D97-AF65-F5344CB8AC3E}">
        <p14:creationId xmlns:p14="http://schemas.microsoft.com/office/powerpoint/2010/main" val="3518686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C7FBD1-EEDB-4147-8FA5-A7C9207F4222}"/>
              </a:ext>
            </a:extLst>
          </p:cNvPr>
          <p:cNvSpPr>
            <a:spLocks noGrp="1"/>
          </p:cNvSpPr>
          <p:nvPr>
            <p:ph type="title"/>
          </p:nvPr>
        </p:nvSpPr>
        <p:spPr/>
        <p:txBody>
          <a:bodyPr/>
          <a:lstStyle/>
          <a:p>
            <a:r>
              <a:rPr lang="en-US" dirty="0"/>
              <a:t>THE HERMENEUTICS OF ACTS</a:t>
            </a:r>
          </a:p>
        </p:txBody>
      </p:sp>
      <p:sp>
        <p:nvSpPr>
          <p:cNvPr id="3" name="Content Placeholder 2">
            <a:extLst>
              <a:ext uri="{FF2B5EF4-FFF2-40B4-BE49-F238E27FC236}">
                <a16:creationId xmlns:a16="http://schemas.microsoft.com/office/drawing/2014/main" id="{73014BC7-30D8-4D74-B014-C29073BF6FB9}"/>
              </a:ext>
            </a:extLst>
          </p:cNvPr>
          <p:cNvSpPr>
            <a:spLocks noGrp="1"/>
          </p:cNvSpPr>
          <p:nvPr>
            <p:ph idx="1"/>
          </p:nvPr>
        </p:nvSpPr>
        <p:spPr/>
        <p:txBody>
          <a:bodyPr>
            <a:normAutofit lnSpcReduction="10000"/>
          </a:bodyPr>
          <a:lstStyle/>
          <a:p>
            <a:r>
              <a:rPr lang="en-US" sz="2800" dirty="0"/>
              <a:t>3. In matters of Christian experience, and even more so of Christian practice, biblical precedents may sometimes be regarded as </a:t>
            </a:r>
            <a:r>
              <a:rPr lang="en-US" sz="2800" u="sng" dirty="0"/>
              <a:t>repeatable patterns </a:t>
            </a:r>
            <a:r>
              <a:rPr lang="en-US" sz="2800" dirty="0"/>
              <a:t>– even if they are not understood to be normative.</a:t>
            </a:r>
          </a:p>
          <a:p>
            <a:r>
              <a:rPr lang="en-US" sz="2800" dirty="0"/>
              <a:t>For many practices there seems to be full justification for the later church’s </a:t>
            </a:r>
            <a:r>
              <a:rPr lang="en-US" sz="2800" u="sng" dirty="0"/>
              <a:t>repeating</a:t>
            </a:r>
            <a:r>
              <a:rPr lang="en-US" sz="2800" dirty="0"/>
              <a:t> of biblical patterns.</a:t>
            </a:r>
          </a:p>
          <a:p>
            <a:r>
              <a:rPr lang="en-US" sz="2800" dirty="0"/>
              <a:t>But you shouldn’t argue that all Christians in every place and at every time </a:t>
            </a:r>
            <a:r>
              <a:rPr lang="en-US" sz="2800" u="sng" dirty="0"/>
              <a:t>must</a:t>
            </a:r>
            <a:r>
              <a:rPr lang="en-US" sz="2800" dirty="0"/>
              <a:t> repeat the pattern or they are disobedient to God’s Word.</a:t>
            </a:r>
          </a:p>
          <a:p>
            <a:pPr lvl="1"/>
            <a:r>
              <a:rPr lang="en-US" sz="2600" dirty="0"/>
              <a:t>(Especially when the </a:t>
            </a:r>
            <a:r>
              <a:rPr lang="en-US" sz="2600" u="sng" dirty="0"/>
              <a:t>practice</a:t>
            </a:r>
            <a:r>
              <a:rPr lang="en-US" sz="2600" dirty="0"/>
              <a:t> is mandatory but its </a:t>
            </a:r>
            <a:r>
              <a:rPr lang="en-US" sz="2600" u="sng" dirty="0"/>
              <a:t>mode</a:t>
            </a:r>
            <a:r>
              <a:rPr lang="en-US" sz="2600" dirty="0"/>
              <a:t> is not.)</a:t>
            </a:r>
          </a:p>
        </p:txBody>
      </p:sp>
    </p:spTree>
    <p:extLst>
      <p:ext uri="{BB962C8B-B14F-4D97-AF65-F5344CB8AC3E}">
        <p14:creationId xmlns:p14="http://schemas.microsoft.com/office/powerpoint/2010/main" val="813574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C8393E-021A-4D38-A490-5A30BF8DAEC7}"/>
              </a:ext>
            </a:extLst>
          </p:cNvPr>
          <p:cNvSpPr>
            <a:spLocks noGrp="1"/>
          </p:cNvSpPr>
          <p:nvPr>
            <p:ph type="title"/>
          </p:nvPr>
        </p:nvSpPr>
        <p:spPr/>
        <p:txBody>
          <a:bodyPr/>
          <a:lstStyle/>
          <a:p>
            <a:r>
              <a:rPr lang="en-US" dirty="0"/>
              <a:t>THE HERMENEUTICS OF ACTS</a:t>
            </a:r>
          </a:p>
        </p:txBody>
      </p:sp>
      <p:sp>
        <p:nvSpPr>
          <p:cNvPr id="3" name="Content Placeholder 2">
            <a:extLst>
              <a:ext uri="{FF2B5EF4-FFF2-40B4-BE49-F238E27FC236}">
                <a16:creationId xmlns:a16="http://schemas.microsoft.com/office/drawing/2014/main" id="{9DFC91F8-5F38-4046-B05A-488B899A1AD4}"/>
              </a:ext>
            </a:extLst>
          </p:cNvPr>
          <p:cNvSpPr>
            <a:spLocks noGrp="1"/>
          </p:cNvSpPr>
          <p:nvPr>
            <p:ph idx="1"/>
          </p:nvPr>
        </p:nvSpPr>
        <p:spPr/>
        <p:txBody>
          <a:bodyPr>
            <a:normAutofit/>
          </a:bodyPr>
          <a:lstStyle/>
          <a:p>
            <a:r>
              <a:rPr lang="en-US" sz="2800" dirty="0"/>
              <a:t>The following considerations help with deciding whether certain patterns or practices are repeatable.</a:t>
            </a:r>
          </a:p>
          <a:p>
            <a:r>
              <a:rPr lang="en-US" sz="2800" dirty="0"/>
              <a:t>First, the strongest possible case can be made when only </a:t>
            </a:r>
            <a:r>
              <a:rPr lang="en-US" sz="2800" u="sng" dirty="0"/>
              <a:t>one</a:t>
            </a:r>
            <a:r>
              <a:rPr lang="en-US" sz="2800" dirty="0"/>
              <a:t> pattern is found, and when this pattern is repeated within the </a:t>
            </a:r>
            <a:r>
              <a:rPr lang="en-US" sz="2800" u="sng" dirty="0"/>
              <a:t>New Testament </a:t>
            </a:r>
            <a:r>
              <a:rPr lang="en-US" sz="2800" dirty="0"/>
              <a:t>itself.</a:t>
            </a:r>
          </a:p>
          <a:p>
            <a:pPr lvl="1"/>
            <a:r>
              <a:rPr lang="en-US" sz="2600" dirty="0"/>
              <a:t>One must be careful not to make to much of </a:t>
            </a:r>
            <a:r>
              <a:rPr lang="en-US" sz="2600" u="sng" dirty="0"/>
              <a:t>silence</a:t>
            </a:r>
            <a:r>
              <a:rPr lang="en-US" sz="2600" dirty="0"/>
              <a:t>.</a:t>
            </a:r>
          </a:p>
        </p:txBody>
      </p:sp>
    </p:spTree>
    <p:extLst>
      <p:ext uri="{BB962C8B-B14F-4D97-AF65-F5344CB8AC3E}">
        <p14:creationId xmlns:p14="http://schemas.microsoft.com/office/powerpoint/2010/main" val="1488838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1811F3-60E3-4B61-B23C-F97CF309D64D}"/>
              </a:ext>
            </a:extLst>
          </p:cNvPr>
          <p:cNvSpPr>
            <a:spLocks noGrp="1"/>
          </p:cNvSpPr>
          <p:nvPr>
            <p:ph type="title"/>
          </p:nvPr>
        </p:nvSpPr>
        <p:spPr/>
        <p:txBody>
          <a:bodyPr/>
          <a:lstStyle/>
          <a:p>
            <a:r>
              <a:rPr lang="en-US" dirty="0"/>
              <a:t>THE HERMENEUTICS OF ACTS</a:t>
            </a:r>
          </a:p>
        </p:txBody>
      </p:sp>
      <p:sp>
        <p:nvSpPr>
          <p:cNvPr id="3" name="Content Placeholder 2">
            <a:extLst>
              <a:ext uri="{FF2B5EF4-FFF2-40B4-BE49-F238E27FC236}">
                <a16:creationId xmlns:a16="http://schemas.microsoft.com/office/drawing/2014/main" id="{EF5E635A-91F6-44A5-A7A2-12D2AB43F2DC}"/>
              </a:ext>
            </a:extLst>
          </p:cNvPr>
          <p:cNvSpPr>
            <a:spLocks noGrp="1"/>
          </p:cNvSpPr>
          <p:nvPr>
            <p:ph idx="1"/>
          </p:nvPr>
        </p:nvSpPr>
        <p:spPr/>
        <p:txBody>
          <a:bodyPr>
            <a:normAutofit/>
          </a:bodyPr>
          <a:lstStyle/>
          <a:p>
            <a:r>
              <a:rPr lang="en-US" sz="2800" dirty="0"/>
              <a:t>Second, when there is an </a:t>
            </a:r>
            <a:r>
              <a:rPr lang="en-US" sz="2800" u="sng" dirty="0"/>
              <a:t>ambiguity</a:t>
            </a:r>
            <a:r>
              <a:rPr lang="en-US" sz="2800" dirty="0"/>
              <a:t> of patterns or when a pattern occurs only once, it is repeatable for later Christians only if it appears to have divine </a:t>
            </a:r>
            <a:r>
              <a:rPr lang="en-US" sz="2800" u="sng" dirty="0"/>
              <a:t>approval</a:t>
            </a:r>
            <a:r>
              <a:rPr lang="en-US" sz="2800" dirty="0"/>
              <a:t> or is in harmony with what is taught </a:t>
            </a:r>
            <a:r>
              <a:rPr lang="en-US" sz="2800" u="sng" dirty="0"/>
              <a:t>elsewhere</a:t>
            </a:r>
            <a:r>
              <a:rPr lang="en-US" sz="2800" dirty="0"/>
              <a:t> in Scripture.</a:t>
            </a:r>
          </a:p>
          <a:p>
            <a:r>
              <a:rPr lang="en-US" sz="2800" dirty="0"/>
              <a:t>Third, what is </a:t>
            </a:r>
            <a:r>
              <a:rPr lang="en-US" sz="2800" u="sng" dirty="0"/>
              <a:t>culturally</a:t>
            </a:r>
            <a:r>
              <a:rPr lang="en-US" sz="2800" dirty="0"/>
              <a:t> conditioned is either not repeatable at all or must be </a:t>
            </a:r>
            <a:r>
              <a:rPr lang="en-US" sz="2800" u="sng" dirty="0"/>
              <a:t>translated</a:t>
            </a:r>
            <a:r>
              <a:rPr lang="en-US" sz="2800" dirty="0"/>
              <a:t> into the new or differing culture.</a:t>
            </a:r>
          </a:p>
        </p:txBody>
      </p:sp>
    </p:spTree>
    <p:extLst>
      <p:ext uri="{BB962C8B-B14F-4D97-AF65-F5344CB8AC3E}">
        <p14:creationId xmlns:p14="http://schemas.microsoft.com/office/powerpoint/2010/main" val="3337351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390B6A-884E-4167-943A-5631CF061B09}"/>
              </a:ext>
            </a:extLst>
          </p:cNvPr>
          <p:cNvSpPr>
            <a:spLocks noGrp="1"/>
          </p:cNvSpPr>
          <p:nvPr>
            <p:ph type="title"/>
          </p:nvPr>
        </p:nvSpPr>
        <p:spPr/>
        <p:txBody>
          <a:bodyPr/>
          <a:lstStyle/>
          <a:p>
            <a:r>
              <a:rPr lang="en-US" dirty="0"/>
              <a:t>THE HERMENEUTICS OF ACTS</a:t>
            </a:r>
          </a:p>
        </p:txBody>
      </p:sp>
      <p:sp>
        <p:nvSpPr>
          <p:cNvPr id="3" name="Content Placeholder 2">
            <a:extLst>
              <a:ext uri="{FF2B5EF4-FFF2-40B4-BE49-F238E27FC236}">
                <a16:creationId xmlns:a16="http://schemas.microsoft.com/office/drawing/2014/main" id="{07CD3E63-DEEE-4BBE-9032-EC7F2A3D6812}"/>
              </a:ext>
            </a:extLst>
          </p:cNvPr>
          <p:cNvSpPr>
            <a:spLocks noGrp="1"/>
          </p:cNvSpPr>
          <p:nvPr>
            <p:ph idx="1"/>
          </p:nvPr>
        </p:nvSpPr>
        <p:spPr/>
        <p:txBody>
          <a:bodyPr>
            <a:normAutofit/>
          </a:bodyPr>
          <a:lstStyle/>
          <a:p>
            <a:r>
              <a:rPr lang="en-US" sz="2800" dirty="0"/>
              <a:t>These principles obviously do not solve everything about how the church is to function and act today.</a:t>
            </a:r>
          </a:p>
          <a:p>
            <a:r>
              <a:rPr lang="en-US" sz="2800" dirty="0"/>
              <a:t>But, they give a good </a:t>
            </a:r>
            <a:r>
              <a:rPr lang="en-US" sz="2800" u="sng" dirty="0"/>
              <a:t>foundation</a:t>
            </a:r>
            <a:r>
              <a:rPr lang="en-US" sz="2800" dirty="0"/>
              <a:t> for us to move forward and study Acts with </a:t>
            </a:r>
            <a:r>
              <a:rPr lang="en-US" sz="2800" u="sng" dirty="0"/>
              <a:t>humility</a:t>
            </a:r>
            <a:r>
              <a:rPr lang="en-US" sz="2800" dirty="0"/>
              <a:t> and </a:t>
            </a:r>
            <a:r>
              <a:rPr lang="en-US" sz="2800" u="sng" dirty="0"/>
              <a:t>care</a:t>
            </a:r>
            <a:r>
              <a:rPr lang="en-US" sz="2800" dirty="0"/>
              <a:t>.</a:t>
            </a:r>
          </a:p>
          <a:p>
            <a:r>
              <a:rPr lang="en-US" sz="2800" dirty="0"/>
              <a:t>Don’t forget, Luke shows us that nothing can stop the movement of the church empowered by the Holy Spirit. We are a part of this unstoppable movement even today.</a:t>
            </a:r>
          </a:p>
        </p:txBody>
      </p:sp>
    </p:spTree>
    <p:extLst>
      <p:ext uri="{BB962C8B-B14F-4D97-AF65-F5344CB8AC3E}">
        <p14:creationId xmlns:p14="http://schemas.microsoft.com/office/powerpoint/2010/main" val="2057061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5D083-D6D2-4F67-9572-0351BAC058F1}"/>
              </a:ext>
            </a:extLst>
          </p:cNvPr>
          <p:cNvSpPr>
            <a:spLocks noGrp="1"/>
          </p:cNvSpPr>
          <p:nvPr>
            <p:ph type="title"/>
          </p:nvPr>
        </p:nvSpPr>
        <p:spPr/>
        <p:txBody>
          <a:bodyPr/>
          <a:lstStyle/>
          <a:p>
            <a:r>
              <a:rPr lang="en-US" dirty="0"/>
              <a:t>QUESTIONS?</a:t>
            </a:r>
          </a:p>
        </p:txBody>
      </p:sp>
      <p:sp>
        <p:nvSpPr>
          <p:cNvPr id="3" name="Text Placeholder 2">
            <a:extLst>
              <a:ext uri="{FF2B5EF4-FFF2-40B4-BE49-F238E27FC236}">
                <a16:creationId xmlns:a16="http://schemas.microsoft.com/office/drawing/2014/main" id="{AF1E83EC-91C1-470E-A971-4A9F82E7340D}"/>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432179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BFE81-2384-4736-BFF5-57F54D7D968B}"/>
              </a:ext>
            </a:extLst>
          </p:cNvPr>
          <p:cNvSpPr>
            <a:spLocks noGrp="1"/>
          </p:cNvSpPr>
          <p:nvPr>
            <p:ph type="title"/>
          </p:nvPr>
        </p:nvSpPr>
        <p:spPr/>
        <p:txBody>
          <a:bodyPr/>
          <a:lstStyle/>
          <a:p>
            <a:r>
              <a:rPr lang="en-US" dirty="0"/>
              <a:t>WHY ACTS?</a:t>
            </a:r>
          </a:p>
        </p:txBody>
      </p:sp>
      <p:sp>
        <p:nvSpPr>
          <p:cNvPr id="3" name="Content Placeholder 2">
            <a:extLst>
              <a:ext uri="{FF2B5EF4-FFF2-40B4-BE49-F238E27FC236}">
                <a16:creationId xmlns:a16="http://schemas.microsoft.com/office/drawing/2014/main" id="{F5B6BAC9-F64E-4E9F-B96D-06D4BC69E539}"/>
              </a:ext>
            </a:extLst>
          </p:cNvPr>
          <p:cNvSpPr>
            <a:spLocks noGrp="1"/>
          </p:cNvSpPr>
          <p:nvPr>
            <p:ph idx="1"/>
          </p:nvPr>
        </p:nvSpPr>
        <p:spPr/>
        <p:txBody>
          <a:bodyPr>
            <a:normAutofit/>
          </a:bodyPr>
          <a:lstStyle/>
          <a:p>
            <a:r>
              <a:rPr lang="en-US" sz="2800" dirty="0"/>
              <a:t> Acts stands unique among the books of the New Testament and other historical narratives because in many ways, we are trying to imitate its </a:t>
            </a:r>
            <a:r>
              <a:rPr lang="en-US" sz="2800" u="sng" dirty="0"/>
              <a:t>practices</a:t>
            </a:r>
            <a:r>
              <a:rPr lang="en-US" sz="2800" dirty="0"/>
              <a:t> today. </a:t>
            </a:r>
          </a:p>
          <a:p>
            <a:r>
              <a:rPr lang="en-US" sz="2800" dirty="0"/>
              <a:t> Many distinctions among </a:t>
            </a:r>
            <a:r>
              <a:rPr lang="en-US" sz="2800" u="sng" dirty="0"/>
              <a:t>denominations</a:t>
            </a:r>
            <a:r>
              <a:rPr lang="en-US" sz="2800" dirty="0"/>
              <a:t> and even between local </a:t>
            </a:r>
            <a:r>
              <a:rPr lang="en-US" sz="2800" u="sng" dirty="0"/>
              <a:t>congregations</a:t>
            </a:r>
            <a:r>
              <a:rPr lang="en-US" sz="2800" dirty="0"/>
              <a:t> within the same denomination can be traced back to how Acts is interpreted.</a:t>
            </a:r>
          </a:p>
        </p:txBody>
      </p:sp>
    </p:spTree>
    <p:extLst>
      <p:ext uri="{BB962C8B-B14F-4D97-AF65-F5344CB8AC3E}">
        <p14:creationId xmlns:p14="http://schemas.microsoft.com/office/powerpoint/2010/main" val="480989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E46D5-8971-408C-B778-EB5C44C24ACD}"/>
              </a:ext>
            </a:extLst>
          </p:cNvPr>
          <p:cNvSpPr>
            <a:spLocks noGrp="1"/>
          </p:cNvSpPr>
          <p:nvPr>
            <p:ph type="title"/>
          </p:nvPr>
        </p:nvSpPr>
        <p:spPr/>
        <p:txBody>
          <a:bodyPr/>
          <a:lstStyle/>
          <a:p>
            <a:r>
              <a:rPr lang="en-US" dirty="0"/>
              <a:t>WHY ACTS?</a:t>
            </a:r>
          </a:p>
        </p:txBody>
      </p:sp>
      <p:sp>
        <p:nvSpPr>
          <p:cNvPr id="3" name="Content Placeholder 2">
            <a:extLst>
              <a:ext uri="{FF2B5EF4-FFF2-40B4-BE49-F238E27FC236}">
                <a16:creationId xmlns:a16="http://schemas.microsoft.com/office/drawing/2014/main" id="{CDE5B9BE-BF01-4CCB-8CF5-1948B625F696}"/>
              </a:ext>
            </a:extLst>
          </p:cNvPr>
          <p:cNvSpPr>
            <a:spLocks noGrp="1"/>
          </p:cNvSpPr>
          <p:nvPr>
            <p:ph idx="1"/>
          </p:nvPr>
        </p:nvSpPr>
        <p:spPr/>
        <p:txBody>
          <a:bodyPr>
            <a:normAutofit/>
          </a:bodyPr>
          <a:lstStyle/>
          <a:p>
            <a:r>
              <a:rPr lang="en-US" sz="2800" dirty="0"/>
              <a:t>It will be helpful for us to step back and give some serious consideration to how we are interpreting this book, to make sure that it is reasonable, and that we are applying these principles </a:t>
            </a:r>
            <a:r>
              <a:rPr lang="en-US" sz="2800" u="sng" dirty="0"/>
              <a:t>consistently</a:t>
            </a:r>
            <a:r>
              <a:rPr lang="en-US" sz="2800" dirty="0"/>
              <a:t>.</a:t>
            </a:r>
          </a:p>
        </p:txBody>
      </p:sp>
    </p:spTree>
    <p:extLst>
      <p:ext uri="{BB962C8B-B14F-4D97-AF65-F5344CB8AC3E}">
        <p14:creationId xmlns:p14="http://schemas.microsoft.com/office/powerpoint/2010/main" val="1789718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4DEA18-AAD0-4046-A9A6-ABF82F6CEC0A}"/>
              </a:ext>
            </a:extLst>
          </p:cNvPr>
          <p:cNvSpPr>
            <a:spLocks noGrp="1"/>
          </p:cNvSpPr>
          <p:nvPr>
            <p:ph type="title"/>
          </p:nvPr>
        </p:nvSpPr>
        <p:spPr/>
        <p:txBody>
          <a:bodyPr/>
          <a:lstStyle/>
          <a:p>
            <a:r>
              <a:rPr lang="en-US" dirty="0"/>
              <a:t>THE EXEGESIS OF ACTS</a:t>
            </a:r>
          </a:p>
        </p:txBody>
      </p:sp>
      <p:sp>
        <p:nvSpPr>
          <p:cNvPr id="3" name="Text Placeholder 2">
            <a:extLst>
              <a:ext uri="{FF2B5EF4-FFF2-40B4-BE49-F238E27FC236}">
                <a16:creationId xmlns:a16="http://schemas.microsoft.com/office/drawing/2014/main" id="{E4B11261-FC80-4822-842B-1B980CB2E205}"/>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221179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AC4A3-4B32-4A6E-9062-C3DB3F55879A}"/>
              </a:ext>
            </a:extLst>
          </p:cNvPr>
          <p:cNvSpPr>
            <a:spLocks noGrp="1"/>
          </p:cNvSpPr>
          <p:nvPr>
            <p:ph type="title"/>
          </p:nvPr>
        </p:nvSpPr>
        <p:spPr/>
        <p:txBody>
          <a:bodyPr/>
          <a:lstStyle/>
          <a:p>
            <a:r>
              <a:rPr lang="en-US" dirty="0"/>
              <a:t>THE EXEGESIS OF ACTS</a:t>
            </a:r>
          </a:p>
        </p:txBody>
      </p:sp>
      <p:sp>
        <p:nvSpPr>
          <p:cNvPr id="3" name="Content Placeholder 2">
            <a:extLst>
              <a:ext uri="{FF2B5EF4-FFF2-40B4-BE49-F238E27FC236}">
                <a16:creationId xmlns:a16="http://schemas.microsoft.com/office/drawing/2014/main" id="{367FC466-D574-4E47-8106-1574A6DCA5BA}"/>
              </a:ext>
            </a:extLst>
          </p:cNvPr>
          <p:cNvSpPr>
            <a:spLocks noGrp="1"/>
          </p:cNvSpPr>
          <p:nvPr>
            <p:ph idx="1"/>
          </p:nvPr>
        </p:nvSpPr>
        <p:spPr/>
        <p:txBody>
          <a:bodyPr>
            <a:normAutofit/>
          </a:bodyPr>
          <a:lstStyle/>
          <a:p>
            <a:r>
              <a:rPr lang="en-US" sz="2800" dirty="0"/>
              <a:t>Our main interest in studying Acts should be what </a:t>
            </a:r>
            <a:r>
              <a:rPr lang="en-US" sz="2800" i="1" u="sng" dirty="0"/>
              <a:t>Luke’s</a:t>
            </a:r>
            <a:r>
              <a:rPr lang="en-US" sz="2800" dirty="0"/>
              <a:t> interest was in writing it.</a:t>
            </a:r>
          </a:p>
          <a:p>
            <a:r>
              <a:rPr lang="en-US" sz="2800" dirty="0"/>
              <a:t>Luke, as a Gentile, was inspired by the Hellenistic </a:t>
            </a:r>
            <a:r>
              <a:rPr lang="en-US" sz="2800" u="sng" dirty="0"/>
              <a:t>historiography</a:t>
            </a:r>
            <a:r>
              <a:rPr lang="en-US" sz="2800" dirty="0"/>
              <a:t> of his day. </a:t>
            </a:r>
          </a:p>
          <a:p>
            <a:pPr lvl="1"/>
            <a:r>
              <a:rPr lang="en-US" sz="2600" dirty="0"/>
              <a:t>This history was not written simply to keep </a:t>
            </a:r>
            <a:r>
              <a:rPr lang="en-US" sz="2600" u="sng" dirty="0"/>
              <a:t>records</a:t>
            </a:r>
            <a:r>
              <a:rPr lang="en-US" sz="2600" dirty="0"/>
              <a:t> or chronicle the past.</a:t>
            </a:r>
          </a:p>
          <a:p>
            <a:pPr lvl="1"/>
            <a:r>
              <a:rPr lang="en-US" sz="2600" dirty="0"/>
              <a:t>It was written both to </a:t>
            </a:r>
            <a:r>
              <a:rPr lang="en-US" sz="2600" u="sng" dirty="0"/>
              <a:t>encourage</a:t>
            </a:r>
            <a:r>
              <a:rPr lang="en-US" sz="2600" dirty="0"/>
              <a:t> and </a:t>
            </a:r>
            <a:r>
              <a:rPr lang="en-US" sz="2600" u="sng" dirty="0"/>
              <a:t>entertain</a:t>
            </a:r>
            <a:r>
              <a:rPr lang="en-US" sz="2600" dirty="0"/>
              <a:t>, and to inform, moralize, or offer an apologetic.</a:t>
            </a:r>
          </a:p>
        </p:txBody>
      </p:sp>
    </p:spTree>
    <p:extLst>
      <p:ext uri="{BB962C8B-B14F-4D97-AF65-F5344CB8AC3E}">
        <p14:creationId xmlns:p14="http://schemas.microsoft.com/office/powerpoint/2010/main" val="1655607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CCE52C-E2D3-49A7-9B7A-6EDCFF34ED8D}"/>
              </a:ext>
            </a:extLst>
          </p:cNvPr>
          <p:cNvSpPr>
            <a:spLocks noGrp="1"/>
          </p:cNvSpPr>
          <p:nvPr>
            <p:ph type="title"/>
          </p:nvPr>
        </p:nvSpPr>
        <p:spPr/>
        <p:txBody>
          <a:bodyPr/>
          <a:lstStyle/>
          <a:p>
            <a:r>
              <a:rPr lang="en-US" dirty="0"/>
              <a:t>THE EXEGESIS OF ACTS</a:t>
            </a:r>
          </a:p>
        </p:txBody>
      </p:sp>
      <p:sp>
        <p:nvSpPr>
          <p:cNvPr id="3" name="Content Placeholder 2">
            <a:extLst>
              <a:ext uri="{FF2B5EF4-FFF2-40B4-BE49-F238E27FC236}">
                <a16:creationId xmlns:a16="http://schemas.microsoft.com/office/drawing/2014/main" id="{AA49EB9B-E4B0-4E2F-A7F7-8B15EC297430}"/>
              </a:ext>
            </a:extLst>
          </p:cNvPr>
          <p:cNvSpPr>
            <a:spLocks noGrp="1"/>
          </p:cNvSpPr>
          <p:nvPr>
            <p:ph idx="1"/>
          </p:nvPr>
        </p:nvSpPr>
        <p:spPr/>
        <p:txBody>
          <a:bodyPr>
            <a:normAutofit/>
          </a:bodyPr>
          <a:lstStyle/>
          <a:p>
            <a:r>
              <a:rPr lang="en-US" sz="2800" dirty="0"/>
              <a:t>For Luke, the divine activity that began with Jesus and continues through the ministry of the Holy Spirit in the church is a </a:t>
            </a:r>
            <a:r>
              <a:rPr lang="en-US" sz="2800" u="sng" dirty="0"/>
              <a:t>continuation</a:t>
            </a:r>
            <a:r>
              <a:rPr lang="en-US" sz="2800" dirty="0"/>
              <a:t> of God’s story that began in the OT.</a:t>
            </a:r>
          </a:p>
          <a:p>
            <a:r>
              <a:rPr lang="en-US" sz="2800" dirty="0"/>
              <a:t>So, noting Luke’s own </a:t>
            </a:r>
            <a:r>
              <a:rPr lang="en-US" sz="2800" u="sng" dirty="0"/>
              <a:t>theological</a:t>
            </a:r>
            <a:r>
              <a:rPr lang="en-US" sz="2800" dirty="0"/>
              <a:t> interests is of special importance as your read or study Acts. </a:t>
            </a:r>
          </a:p>
          <a:p>
            <a:r>
              <a:rPr lang="en-US" sz="2800" dirty="0"/>
              <a:t>Because of all of the above, our study of Acts shouldn’t be purely historical, asking “</a:t>
            </a:r>
            <a:r>
              <a:rPr lang="en-US" sz="2800" u="sng" dirty="0"/>
              <a:t>what happened</a:t>
            </a:r>
            <a:r>
              <a:rPr lang="en-US" sz="2800" dirty="0"/>
              <a:t>?” but also theological, asking “what was </a:t>
            </a:r>
            <a:r>
              <a:rPr lang="en-US" sz="2800" u="sng" dirty="0"/>
              <a:t>Luke’s purpose </a:t>
            </a:r>
            <a:r>
              <a:rPr lang="en-US" sz="2800" dirty="0"/>
              <a:t>in selecting and shaping the material this way?”</a:t>
            </a:r>
          </a:p>
        </p:txBody>
      </p:sp>
    </p:spTree>
    <p:extLst>
      <p:ext uri="{BB962C8B-B14F-4D97-AF65-F5344CB8AC3E}">
        <p14:creationId xmlns:p14="http://schemas.microsoft.com/office/powerpoint/2010/main" val="978199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558E12-1D9D-4D83-9289-255DC8757EE8}"/>
              </a:ext>
            </a:extLst>
          </p:cNvPr>
          <p:cNvSpPr>
            <a:spLocks noGrp="1"/>
          </p:cNvSpPr>
          <p:nvPr>
            <p:ph type="title"/>
          </p:nvPr>
        </p:nvSpPr>
        <p:spPr/>
        <p:txBody>
          <a:bodyPr/>
          <a:lstStyle/>
          <a:p>
            <a:r>
              <a:rPr lang="en-US" dirty="0"/>
              <a:t>THE EXEGESIS OF ACTS</a:t>
            </a:r>
          </a:p>
        </p:txBody>
      </p:sp>
      <p:sp>
        <p:nvSpPr>
          <p:cNvPr id="3" name="Content Placeholder 2">
            <a:extLst>
              <a:ext uri="{FF2B5EF4-FFF2-40B4-BE49-F238E27FC236}">
                <a16:creationId xmlns:a16="http://schemas.microsoft.com/office/drawing/2014/main" id="{9B15AD29-C98D-43EA-AE82-97F1E2AA09F0}"/>
              </a:ext>
            </a:extLst>
          </p:cNvPr>
          <p:cNvSpPr>
            <a:spLocks noGrp="1"/>
          </p:cNvSpPr>
          <p:nvPr>
            <p:ph idx="1"/>
          </p:nvPr>
        </p:nvSpPr>
        <p:spPr/>
        <p:txBody>
          <a:bodyPr>
            <a:normAutofit/>
          </a:bodyPr>
          <a:lstStyle/>
          <a:p>
            <a:r>
              <a:rPr lang="en-US" sz="2800" dirty="0"/>
              <a:t>Why is this so important??</a:t>
            </a:r>
          </a:p>
          <a:p>
            <a:r>
              <a:rPr lang="en-US" sz="2800" dirty="0"/>
              <a:t>If Luke’s intent was to lay down a pattern for the church at all times, that pattern becomes </a:t>
            </a:r>
            <a:r>
              <a:rPr lang="en-US" sz="2800" u="sng" dirty="0"/>
              <a:t>normative</a:t>
            </a:r>
            <a:r>
              <a:rPr lang="en-US" sz="2800" dirty="0"/>
              <a:t>, required by God for all Christians.</a:t>
            </a:r>
          </a:p>
          <a:p>
            <a:r>
              <a:rPr lang="en-US" sz="2800" dirty="0"/>
              <a:t>BUT, if that wasn’t his intent, we need to ask the hermeneutical questions in a different way.</a:t>
            </a:r>
          </a:p>
        </p:txBody>
      </p:sp>
    </p:spTree>
    <p:extLst>
      <p:ext uri="{BB962C8B-B14F-4D97-AF65-F5344CB8AC3E}">
        <p14:creationId xmlns:p14="http://schemas.microsoft.com/office/powerpoint/2010/main" val="2804717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ITY SKETCH 16X9">
  <a:themeElements>
    <a:clrScheme name="CitySketch">
      <a:dk1>
        <a:srgbClr val="3D372E"/>
      </a:dk1>
      <a:lt1>
        <a:sysClr val="window" lastClr="FFFFFF"/>
      </a:lt1>
      <a:dk2>
        <a:srgbClr val="000000"/>
      </a:dk2>
      <a:lt2>
        <a:srgbClr val="E0ECE1"/>
      </a:lt2>
      <a:accent1>
        <a:srgbClr val="B2D0B4"/>
      </a:accent1>
      <a:accent2>
        <a:srgbClr val="88A5BA"/>
      </a:accent2>
      <a:accent3>
        <a:srgbClr val="909F5F"/>
      </a:accent3>
      <a:accent4>
        <a:srgbClr val="C9A057"/>
      </a:accent4>
      <a:accent5>
        <a:srgbClr val="DA7D60"/>
      </a:accent5>
      <a:accent6>
        <a:srgbClr val="978975"/>
      </a:accent6>
      <a:hlink>
        <a:srgbClr val="C9A057"/>
      </a:hlink>
      <a:folHlink>
        <a:srgbClr val="978975"/>
      </a:folHlink>
    </a:clrScheme>
    <a:fontScheme name="Century Schoolbook">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0001123.potx" id="{55B65C5C-2110-41C9-9432-67D739EC5CFC}" vid="{FDE12540-4521-4F30-863D-D54DD2EE1C3B}"/>
    </a:ext>
  </a:extLst>
</a:theme>
</file>

<file path=ppt/theme/theme2.xml><?xml version="1.0" encoding="utf-8"?>
<a:theme xmlns:a="http://schemas.openxmlformats.org/drawingml/2006/main" name="Office Theme">
  <a:themeElements>
    <a:clrScheme name="CitySketch">
      <a:dk1>
        <a:srgbClr val="3D372E"/>
      </a:dk1>
      <a:lt1>
        <a:sysClr val="window" lastClr="FFFFFF"/>
      </a:lt1>
      <a:dk2>
        <a:srgbClr val="000000"/>
      </a:dk2>
      <a:lt2>
        <a:srgbClr val="E0ECE1"/>
      </a:lt2>
      <a:accent1>
        <a:srgbClr val="B2D0B4"/>
      </a:accent1>
      <a:accent2>
        <a:srgbClr val="88A5BA"/>
      </a:accent2>
      <a:accent3>
        <a:srgbClr val="909F5F"/>
      </a:accent3>
      <a:accent4>
        <a:srgbClr val="C9A057"/>
      </a:accent4>
      <a:accent5>
        <a:srgbClr val="DA7D60"/>
      </a:accent5>
      <a:accent6>
        <a:srgbClr val="978975"/>
      </a:accent6>
      <a:hlink>
        <a:srgbClr val="C9A057"/>
      </a:hlink>
      <a:folHlink>
        <a:srgbClr val="978975"/>
      </a:folHlink>
    </a:clrScheme>
    <a:fontScheme name="Century Schoolbook">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CitySketch">
      <a:dk1>
        <a:srgbClr val="3D372E"/>
      </a:dk1>
      <a:lt1>
        <a:sysClr val="window" lastClr="FFFFFF"/>
      </a:lt1>
      <a:dk2>
        <a:srgbClr val="000000"/>
      </a:dk2>
      <a:lt2>
        <a:srgbClr val="E0ECE1"/>
      </a:lt2>
      <a:accent1>
        <a:srgbClr val="B2D0B4"/>
      </a:accent1>
      <a:accent2>
        <a:srgbClr val="88A5BA"/>
      </a:accent2>
      <a:accent3>
        <a:srgbClr val="909F5F"/>
      </a:accent3>
      <a:accent4>
        <a:srgbClr val="C9A057"/>
      </a:accent4>
      <a:accent5>
        <a:srgbClr val="DA7D60"/>
      </a:accent5>
      <a:accent6>
        <a:srgbClr val="978975"/>
      </a:accent6>
      <a:hlink>
        <a:srgbClr val="C9A057"/>
      </a:hlink>
      <a:folHlink>
        <a:srgbClr val="978975"/>
      </a:folHlink>
    </a:clrScheme>
    <a:fontScheme name="Century Schoolbook">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Business office city sketch presentation background (widescreen)</Template>
  <TotalTime>3042</TotalTime>
  <Words>2346</Words>
  <Application>Microsoft Office PowerPoint</Application>
  <PresentationFormat>Widescreen</PresentationFormat>
  <Paragraphs>142</Paragraphs>
  <Slides>36</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36</vt:i4>
      </vt:variant>
    </vt:vector>
  </HeadingPairs>
  <TitlesOfParts>
    <vt:vector size="39" baseType="lpstr">
      <vt:lpstr>Arial</vt:lpstr>
      <vt:lpstr>Century Schoolbook</vt:lpstr>
      <vt:lpstr>CITY SKETCH 16X9</vt:lpstr>
      <vt:lpstr>HOW TO READ THE NEW TESTAMENT: ACTS</vt:lpstr>
      <vt:lpstr>YES, IT’S THAT IMPORTANT</vt:lpstr>
      <vt:lpstr>WHY ACTS?</vt:lpstr>
      <vt:lpstr>WHY ACTS?</vt:lpstr>
      <vt:lpstr>WHY ACTS?</vt:lpstr>
      <vt:lpstr>THE EXEGESIS OF ACTS</vt:lpstr>
      <vt:lpstr>THE EXEGESIS OF ACTS</vt:lpstr>
      <vt:lpstr>THE EXEGESIS OF ACTS</vt:lpstr>
      <vt:lpstr>THE EXEGESIS OF ACTS</vt:lpstr>
      <vt:lpstr>THE EXEGESIS OF ACTS</vt:lpstr>
      <vt:lpstr>THE EXEGESIS OF ACTS</vt:lpstr>
      <vt:lpstr>THE EXEGESIS OF ACTS</vt:lpstr>
      <vt:lpstr>THE EXEGESIS OF ACTS</vt:lpstr>
      <vt:lpstr>THE EXEGESIS OF ACTS</vt:lpstr>
      <vt:lpstr>THE EXEGESIS OF ACTS</vt:lpstr>
      <vt:lpstr>THE EXEGESIS OF ACTS</vt:lpstr>
      <vt:lpstr>THE HERMENEUTICS OF ACTS</vt:lpstr>
      <vt:lpstr>THE HERMENEUTICS OF ACTS</vt:lpstr>
      <vt:lpstr>THE HERMENEUTICS OF ACTS</vt:lpstr>
      <vt:lpstr>THE HERMENEUTICS OF ACTS</vt:lpstr>
      <vt:lpstr>THE HERMENEUTICS OF ACTS</vt:lpstr>
      <vt:lpstr>THE HERMENEUTICS OF ACTS</vt:lpstr>
      <vt:lpstr>THE HERMENEUTICS OF ACTS</vt:lpstr>
      <vt:lpstr>THE HERMENEUTICS OF ACTS</vt:lpstr>
      <vt:lpstr>THE HERMENEUTICS OF ACTS</vt:lpstr>
      <vt:lpstr>THE HERMENEUTICS OF ACTS</vt:lpstr>
      <vt:lpstr>THE HERMENEUTICS OF ACTS</vt:lpstr>
      <vt:lpstr>THE HERMENEUTICS OF ACTS</vt:lpstr>
      <vt:lpstr>THE HERMENEUTICS OF ACTS</vt:lpstr>
      <vt:lpstr>THE HERMENEUTICS OF ACTS</vt:lpstr>
      <vt:lpstr>THE HERMENEUTICS OF ACTS</vt:lpstr>
      <vt:lpstr>THE HERMENEUTICS OF ACTS</vt:lpstr>
      <vt:lpstr>THE HERMENEUTICS OF ACTS</vt:lpstr>
      <vt:lpstr>THE HERMENEUTICS OF ACTS</vt:lpstr>
      <vt:lpstr>THE HERMENEUTICS OF ACTS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READ THE NEW TESTAMENT: ACTS</dc:title>
  <dc:creator>Forrest Price</dc:creator>
  <cp:lastModifiedBy>Forrest Price</cp:lastModifiedBy>
  <cp:revision>18</cp:revision>
  <dcterms:created xsi:type="dcterms:W3CDTF">2018-03-14T20:58:47Z</dcterms:created>
  <dcterms:modified xsi:type="dcterms:W3CDTF">2018-03-16T23:41:20Z</dcterms:modified>
</cp:coreProperties>
</file>