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9" r:id="rId4"/>
    <p:sldId id="282" r:id="rId5"/>
    <p:sldId id="283" r:id="rId6"/>
    <p:sldId id="284" r:id="rId7"/>
    <p:sldId id="285" r:id="rId8"/>
    <p:sldId id="286" r:id="rId9"/>
    <p:sldId id="287" r:id="rId10"/>
    <p:sldId id="295" r:id="rId11"/>
    <p:sldId id="288" r:id="rId12"/>
    <p:sldId id="289" r:id="rId13"/>
    <p:sldId id="290" r:id="rId14"/>
    <p:sldId id="291" r:id="rId15"/>
    <p:sldId id="292" r:id="rId16"/>
    <p:sldId id="293" r:id="rId17"/>
    <p:sldId id="294" r:id="rId18"/>
    <p:sldId id="296" r:id="rId19"/>
    <p:sldId id="297" r:id="rId20"/>
    <p:sldId id="298" r:id="rId21"/>
    <p:sldId id="299" r:id="rId22"/>
    <p:sldId id="300" r:id="rId23"/>
    <p:sldId id="301" r:id="rId24"/>
    <p:sldId id="302"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69" d="100"/>
          <a:sy n="69" d="100"/>
        </p:scale>
        <p:origin x="696"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6/3/2018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6/3/2018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6/3/2018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6/3/2018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6/3/2018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6/3/2018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6/3/2018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6/3/2018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6/3/2018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6/3/2018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6/3/2018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6/3/2018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READ THE OT:</a:t>
            </a:r>
            <a:br>
              <a:rPr lang="en-US" dirty="0"/>
            </a:br>
            <a:r>
              <a:rPr lang="en-US" dirty="0"/>
              <a:t>NARRATIVES</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A216-47C9-4DEB-A2C4-8C43CF581469}"/>
              </a:ext>
            </a:extLst>
          </p:cNvPr>
          <p:cNvSpPr>
            <a:spLocks noGrp="1"/>
          </p:cNvSpPr>
          <p:nvPr>
            <p:ph type="title"/>
          </p:nvPr>
        </p:nvSpPr>
        <p:spPr/>
        <p:txBody>
          <a:bodyPr/>
          <a:lstStyle/>
          <a:p>
            <a:r>
              <a:rPr lang="en-US" dirty="0"/>
              <a:t>THE NATURE OF NARRATIVES:</a:t>
            </a:r>
            <a:br>
              <a:rPr lang="en-US" dirty="0"/>
            </a:br>
            <a:r>
              <a:rPr lang="en-US" dirty="0"/>
              <a:t>3 LEVELS OF NARRATIVE</a:t>
            </a:r>
          </a:p>
        </p:txBody>
      </p:sp>
      <p:pic>
        <p:nvPicPr>
          <p:cNvPr id="5" name="Content Placeholder 4">
            <a:extLst>
              <a:ext uri="{FF2B5EF4-FFF2-40B4-BE49-F238E27FC236}">
                <a16:creationId xmlns:a16="http://schemas.microsoft.com/office/drawing/2014/main" id="{37EE1238-B35C-4F3C-BB9F-957D02962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208" y="2133600"/>
            <a:ext cx="10297583" cy="3733800"/>
          </a:xfrm>
        </p:spPr>
      </p:pic>
    </p:spTree>
    <p:extLst>
      <p:ext uri="{BB962C8B-B14F-4D97-AF65-F5344CB8AC3E}">
        <p14:creationId xmlns:p14="http://schemas.microsoft.com/office/powerpoint/2010/main" val="32615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2B39-6B2C-4205-9ADD-AEA2CFB10349}"/>
              </a:ext>
            </a:extLst>
          </p:cNvPr>
          <p:cNvSpPr>
            <a:spLocks noGrp="1"/>
          </p:cNvSpPr>
          <p:nvPr>
            <p:ph type="title"/>
          </p:nvPr>
        </p:nvSpPr>
        <p:spPr/>
        <p:txBody>
          <a:bodyPr/>
          <a:lstStyle/>
          <a:p>
            <a:r>
              <a:rPr lang="en-US" dirty="0"/>
              <a:t>THE NATURE OF NARRATIVES</a:t>
            </a:r>
          </a:p>
        </p:txBody>
      </p:sp>
      <p:sp>
        <p:nvSpPr>
          <p:cNvPr id="3" name="Content Placeholder 2">
            <a:extLst>
              <a:ext uri="{FF2B5EF4-FFF2-40B4-BE49-F238E27FC236}">
                <a16:creationId xmlns:a16="http://schemas.microsoft.com/office/drawing/2014/main" id="{8AE0D487-5C8A-4408-A78D-1DEFB274A24F}"/>
              </a:ext>
            </a:extLst>
          </p:cNvPr>
          <p:cNvSpPr>
            <a:spLocks noGrp="1"/>
          </p:cNvSpPr>
          <p:nvPr>
            <p:ph idx="1"/>
          </p:nvPr>
        </p:nvSpPr>
        <p:spPr/>
        <p:txBody>
          <a:bodyPr>
            <a:normAutofit/>
          </a:bodyPr>
          <a:lstStyle/>
          <a:p>
            <a:r>
              <a:rPr lang="en-US" sz="2800" dirty="0"/>
              <a:t>Old Testament narratives are not…</a:t>
            </a:r>
          </a:p>
          <a:p>
            <a:r>
              <a:rPr lang="en-US" sz="2800" dirty="0"/>
              <a:t>1. …</a:t>
            </a:r>
            <a:r>
              <a:rPr lang="en-US" sz="2800" u="sng" dirty="0"/>
              <a:t>allegories</a:t>
            </a:r>
            <a:r>
              <a:rPr lang="en-US" sz="2800" dirty="0"/>
              <a:t> or stories filled with hidden meaning.</a:t>
            </a:r>
          </a:p>
          <a:p>
            <a:r>
              <a:rPr lang="en-US" sz="2800" dirty="0"/>
              <a:t>2. …intended to teach </a:t>
            </a:r>
            <a:r>
              <a:rPr lang="en-US" sz="2800" u="sng" dirty="0"/>
              <a:t>moral</a:t>
            </a:r>
            <a:r>
              <a:rPr lang="en-US" sz="2800" dirty="0"/>
              <a:t> lessons.</a:t>
            </a:r>
          </a:p>
          <a:p>
            <a:pPr lvl="1"/>
            <a:r>
              <a:rPr lang="en-US" sz="2600" dirty="0"/>
              <a:t>Unless the narrator makes a moral point, we must ask, “On what grounds do we make a moral point?”</a:t>
            </a:r>
          </a:p>
          <a:p>
            <a:r>
              <a:rPr lang="en-US" sz="2800" dirty="0"/>
              <a:t>3. …devoid of moral </a:t>
            </a:r>
            <a:r>
              <a:rPr lang="en-US" sz="2800" i="1" u="sng" dirty="0"/>
              <a:t>implications</a:t>
            </a:r>
            <a:r>
              <a:rPr lang="en-US" sz="2800" dirty="0"/>
              <a:t>.</a:t>
            </a:r>
          </a:p>
          <a:p>
            <a:pPr lvl="1"/>
            <a:r>
              <a:rPr lang="en-US" sz="2600" dirty="0"/>
              <a:t>Though narratives are often not intended for moral </a:t>
            </a:r>
            <a:r>
              <a:rPr lang="en-US" sz="2600" u="sng" dirty="0"/>
              <a:t>lessons</a:t>
            </a:r>
            <a:r>
              <a:rPr lang="en-US" sz="2600" dirty="0"/>
              <a:t>, they often </a:t>
            </a:r>
            <a:r>
              <a:rPr lang="en-US" sz="2600" u="sng" dirty="0"/>
              <a:t>display</a:t>
            </a:r>
            <a:r>
              <a:rPr lang="en-US" sz="2600" dirty="0"/>
              <a:t> explicit moral teachings found elsewhere in Scripture.</a:t>
            </a:r>
          </a:p>
        </p:txBody>
      </p:sp>
    </p:spTree>
    <p:extLst>
      <p:ext uri="{BB962C8B-B14F-4D97-AF65-F5344CB8AC3E}">
        <p14:creationId xmlns:p14="http://schemas.microsoft.com/office/powerpoint/2010/main" val="42672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9EFD-9F94-4AE2-8E45-A114E9F9EBE4}"/>
              </a:ext>
            </a:extLst>
          </p:cNvPr>
          <p:cNvSpPr>
            <a:spLocks noGrp="1"/>
          </p:cNvSpPr>
          <p:nvPr>
            <p:ph type="title"/>
          </p:nvPr>
        </p:nvSpPr>
        <p:spPr/>
        <p:txBody>
          <a:bodyPr/>
          <a:lstStyle/>
          <a:p>
            <a:r>
              <a:rPr lang="en-US" dirty="0"/>
              <a:t>CHARACTERISTICS OF HEBREW NARRATIVE</a:t>
            </a:r>
          </a:p>
        </p:txBody>
      </p:sp>
      <p:sp>
        <p:nvSpPr>
          <p:cNvPr id="3" name="Text Placeholder 2">
            <a:extLst>
              <a:ext uri="{FF2B5EF4-FFF2-40B4-BE49-F238E27FC236}">
                <a16:creationId xmlns:a16="http://schemas.microsoft.com/office/drawing/2014/main" id="{288B2283-1735-4007-A208-C4BB44B584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3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ABE1-86D8-4F4D-A184-DF44F3CE1EFD}"/>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A7FB37A7-AE1B-4DCB-A2ED-F5181A7E5DD0}"/>
              </a:ext>
            </a:extLst>
          </p:cNvPr>
          <p:cNvSpPr>
            <a:spLocks noGrp="1"/>
          </p:cNvSpPr>
          <p:nvPr>
            <p:ph idx="1"/>
          </p:nvPr>
        </p:nvSpPr>
        <p:spPr/>
        <p:txBody>
          <a:bodyPr>
            <a:normAutofit/>
          </a:bodyPr>
          <a:lstStyle/>
          <a:p>
            <a:r>
              <a:rPr lang="en-US" sz="2800" u="sng" dirty="0"/>
              <a:t>Narrator</a:t>
            </a:r>
          </a:p>
          <a:p>
            <a:pPr lvl="1"/>
            <a:r>
              <a:rPr lang="en-US" sz="2600" dirty="0"/>
              <a:t>He knows everything about the story he tells, but doesn’t tell everything about the story. He wants you to see things for yourself.</a:t>
            </a:r>
          </a:p>
          <a:p>
            <a:pPr lvl="1"/>
            <a:r>
              <a:rPr lang="en-US" sz="2600" dirty="0"/>
              <a:t>He is responsible for the “</a:t>
            </a:r>
            <a:r>
              <a:rPr lang="en-US" sz="2600" u="sng" dirty="0"/>
              <a:t>point of view</a:t>
            </a:r>
            <a:r>
              <a:rPr lang="en-US" sz="2600" dirty="0"/>
              <a:t>” of the story. </a:t>
            </a:r>
          </a:p>
          <a:p>
            <a:pPr lvl="2"/>
            <a:r>
              <a:rPr lang="en-US" sz="2400" dirty="0"/>
              <a:t>Be aware of who’s </a:t>
            </a:r>
            <a:r>
              <a:rPr lang="en-US" sz="2400" u="sng" dirty="0"/>
              <a:t>perspective</a:t>
            </a:r>
            <a:r>
              <a:rPr lang="en-US" sz="2400" dirty="0"/>
              <a:t> you should be seeing the story through. This will affect your understanding</a:t>
            </a:r>
          </a:p>
          <a:p>
            <a:pPr marL="0" indent="0">
              <a:buNone/>
            </a:pPr>
            <a:endParaRPr lang="en-US" sz="2800" dirty="0"/>
          </a:p>
        </p:txBody>
      </p:sp>
    </p:spTree>
    <p:extLst>
      <p:ext uri="{BB962C8B-B14F-4D97-AF65-F5344CB8AC3E}">
        <p14:creationId xmlns:p14="http://schemas.microsoft.com/office/powerpoint/2010/main" val="3510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E4C2-30C2-4D9F-8DC5-7F119AF1A464}"/>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0BF354DA-80EA-480A-B7C4-FEB0CCBE9DFC}"/>
              </a:ext>
            </a:extLst>
          </p:cNvPr>
          <p:cNvSpPr>
            <a:spLocks noGrp="1"/>
          </p:cNvSpPr>
          <p:nvPr>
            <p:ph idx="1"/>
          </p:nvPr>
        </p:nvSpPr>
        <p:spPr/>
        <p:txBody>
          <a:bodyPr>
            <a:normAutofit/>
          </a:bodyPr>
          <a:lstStyle/>
          <a:p>
            <a:r>
              <a:rPr lang="en-US" sz="2800" dirty="0"/>
              <a:t>The </a:t>
            </a:r>
            <a:r>
              <a:rPr lang="en-US" sz="2800" u="sng" dirty="0"/>
              <a:t>Scenes</a:t>
            </a:r>
          </a:p>
          <a:p>
            <a:pPr lvl="1"/>
            <a:r>
              <a:rPr lang="en-US" sz="2600" dirty="0"/>
              <a:t>The primary mode of narration in Hebrew narrative is ‘</a:t>
            </a:r>
            <a:r>
              <a:rPr lang="en-US" sz="2600" u="sng" dirty="0"/>
              <a:t>scenic</a:t>
            </a:r>
            <a:r>
              <a:rPr lang="en-US" sz="2600" dirty="0"/>
              <a:t>.’</a:t>
            </a:r>
          </a:p>
          <a:p>
            <a:pPr lvl="2"/>
            <a:r>
              <a:rPr lang="en-US" sz="2400" dirty="0"/>
              <a:t>This is much like how the scenes of a movie carry the story.</a:t>
            </a:r>
          </a:p>
          <a:p>
            <a:pPr lvl="1"/>
            <a:r>
              <a:rPr lang="en-US" sz="2600" dirty="0"/>
              <a:t>Keep in mind the “scene” you are reading and what purpose that scene has in the </a:t>
            </a:r>
            <a:r>
              <a:rPr lang="en-US" sz="2600" u="sng" dirty="0"/>
              <a:t>larger narrative</a:t>
            </a:r>
            <a:r>
              <a:rPr lang="en-US" sz="2600" dirty="0"/>
              <a:t>.</a:t>
            </a:r>
          </a:p>
          <a:p>
            <a:r>
              <a:rPr lang="en-US" sz="2800" dirty="0"/>
              <a:t>The </a:t>
            </a:r>
            <a:r>
              <a:rPr lang="en-US" sz="2800" u="sng" dirty="0"/>
              <a:t>Characters</a:t>
            </a:r>
          </a:p>
          <a:p>
            <a:pPr lvl="1"/>
            <a:r>
              <a:rPr lang="en-US" sz="2600" dirty="0"/>
              <a:t>Characters often appear in </a:t>
            </a:r>
            <a:r>
              <a:rPr lang="en-US" sz="2600" u="sng" dirty="0"/>
              <a:t>contrast</a:t>
            </a:r>
            <a:r>
              <a:rPr lang="en-US" sz="2600" dirty="0"/>
              <a:t> or in </a:t>
            </a:r>
            <a:r>
              <a:rPr lang="en-US" sz="2600" u="sng" dirty="0"/>
              <a:t>parallel</a:t>
            </a:r>
            <a:r>
              <a:rPr lang="en-US" sz="2600" dirty="0"/>
              <a:t>.</a:t>
            </a:r>
          </a:p>
          <a:p>
            <a:pPr lvl="1"/>
            <a:r>
              <a:rPr lang="en-US" sz="2600" dirty="0"/>
              <a:t>The primary mode of characterization occurs in the characters’ </a:t>
            </a:r>
            <a:r>
              <a:rPr lang="en-US" sz="2600" u="sng" dirty="0"/>
              <a:t>words</a:t>
            </a:r>
            <a:r>
              <a:rPr lang="en-US" sz="2600" dirty="0"/>
              <a:t> and </a:t>
            </a:r>
            <a:r>
              <a:rPr lang="en-US" sz="2600" u="sng" dirty="0"/>
              <a:t>actions</a:t>
            </a:r>
            <a:r>
              <a:rPr lang="en-US" sz="2600" dirty="0"/>
              <a:t>, not in the narrator’s own descriptions.</a:t>
            </a:r>
          </a:p>
        </p:txBody>
      </p:sp>
    </p:spTree>
    <p:extLst>
      <p:ext uri="{BB962C8B-B14F-4D97-AF65-F5344CB8AC3E}">
        <p14:creationId xmlns:p14="http://schemas.microsoft.com/office/powerpoint/2010/main" val="10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660E-03BD-49E9-B63D-83D6A67AC8B7}"/>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07B53498-1CFA-421B-A8DB-79D179C70AD9}"/>
              </a:ext>
            </a:extLst>
          </p:cNvPr>
          <p:cNvSpPr>
            <a:spLocks noGrp="1"/>
          </p:cNvSpPr>
          <p:nvPr>
            <p:ph idx="1"/>
          </p:nvPr>
        </p:nvSpPr>
        <p:spPr/>
        <p:txBody>
          <a:bodyPr>
            <a:normAutofit fontScale="92500" lnSpcReduction="20000"/>
          </a:bodyPr>
          <a:lstStyle/>
          <a:p>
            <a:r>
              <a:rPr lang="en-US" sz="2800" u="sng" dirty="0"/>
              <a:t>Dialogue</a:t>
            </a:r>
          </a:p>
          <a:p>
            <a:pPr lvl="1"/>
            <a:r>
              <a:rPr lang="en-US" sz="2600" dirty="0"/>
              <a:t>The </a:t>
            </a:r>
            <a:r>
              <a:rPr lang="en-US" sz="2600" u="sng" dirty="0"/>
              <a:t>first</a:t>
            </a:r>
            <a:r>
              <a:rPr lang="en-US" sz="2600" dirty="0"/>
              <a:t> point of dialogue is often a significant clue to both the story </a:t>
            </a:r>
            <a:r>
              <a:rPr lang="en-US" sz="2600" u="sng" dirty="0"/>
              <a:t>plot</a:t>
            </a:r>
            <a:r>
              <a:rPr lang="en-US" sz="2600" dirty="0"/>
              <a:t> and to the </a:t>
            </a:r>
            <a:r>
              <a:rPr lang="en-US" sz="2600" u="sng" dirty="0"/>
              <a:t>character</a:t>
            </a:r>
            <a:r>
              <a:rPr lang="en-US" sz="2600" dirty="0"/>
              <a:t> of the speaker.</a:t>
            </a:r>
          </a:p>
          <a:p>
            <a:pPr lvl="1"/>
            <a:r>
              <a:rPr lang="en-US" sz="2600" u="sng" dirty="0"/>
              <a:t>Contrastive</a:t>
            </a:r>
            <a:r>
              <a:rPr lang="en-US" sz="2600" dirty="0"/>
              <a:t> dialogue often functions as a way of characterization as well.</a:t>
            </a:r>
          </a:p>
          <a:p>
            <a:pPr lvl="1"/>
            <a:r>
              <a:rPr lang="en-US" sz="2600" dirty="0"/>
              <a:t>Very often the narrator will emphasize the crucial parts of the narrative by having one of the characters </a:t>
            </a:r>
            <a:r>
              <a:rPr lang="en-US" sz="2600" u="sng" dirty="0"/>
              <a:t>repeat</a:t>
            </a:r>
            <a:r>
              <a:rPr lang="en-US" sz="2600" dirty="0"/>
              <a:t> or </a:t>
            </a:r>
            <a:r>
              <a:rPr lang="en-US" sz="2600" u="sng" dirty="0"/>
              <a:t>summarize</a:t>
            </a:r>
            <a:r>
              <a:rPr lang="en-US" sz="2600" dirty="0"/>
              <a:t> the narrative in a speech.</a:t>
            </a:r>
          </a:p>
          <a:p>
            <a:r>
              <a:rPr lang="en-US" sz="2800" u="sng" dirty="0"/>
              <a:t>Plot</a:t>
            </a:r>
          </a:p>
          <a:p>
            <a:pPr lvl="1"/>
            <a:r>
              <a:rPr lang="en-US" sz="2600" dirty="0"/>
              <a:t>In Hebrew narrative, plots often move at a much </a:t>
            </a:r>
            <a:r>
              <a:rPr lang="en-US" sz="2600" u="sng" dirty="0"/>
              <a:t>faster pace </a:t>
            </a:r>
            <a:r>
              <a:rPr lang="en-US" sz="2600" dirty="0"/>
              <a:t>than modern narration.</a:t>
            </a:r>
          </a:p>
          <a:p>
            <a:pPr lvl="1"/>
            <a:r>
              <a:rPr lang="en-US" sz="2600" dirty="0"/>
              <a:t>When the pace slows, often by dialogue or details, pay attention. This often signals the narrators </a:t>
            </a:r>
            <a:r>
              <a:rPr lang="en-US" sz="2600" u="sng" dirty="0"/>
              <a:t>focus</a:t>
            </a:r>
            <a:r>
              <a:rPr lang="en-US" sz="2600" dirty="0"/>
              <a:t> or </a:t>
            </a:r>
            <a:r>
              <a:rPr lang="en-US" sz="2600" u="sng" dirty="0"/>
              <a:t>point of view</a:t>
            </a:r>
            <a:r>
              <a:rPr lang="en-US" sz="2600" dirty="0"/>
              <a:t>.</a:t>
            </a:r>
          </a:p>
        </p:txBody>
      </p:sp>
    </p:spTree>
    <p:extLst>
      <p:ext uri="{BB962C8B-B14F-4D97-AF65-F5344CB8AC3E}">
        <p14:creationId xmlns:p14="http://schemas.microsoft.com/office/powerpoint/2010/main" val="5445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053D-2E5D-49B8-8BDD-EDA556F0F3F0}"/>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A1606B2E-78AC-4313-A900-A83089C06CDA}"/>
              </a:ext>
            </a:extLst>
          </p:cNvPr>
          <p:cNvSpPr>
            <a:spLocks noGrp="1"/>
          </p:cNvSpPr>
          <p:nvPr>
            <p:ph idx="1"/>
          </p:nvPr>
        </p:nvSpPr>
        <p:spPr/>
        <p:txBody>
          <a:bodyPr>
            <a:normAutofit lnSpcReduction="10000"/>
          </a:bodyPr>
          <a:lstStyle/>
          <a:p>
            <a:r>
              <a:rPr lang="en-US" sz="2800" dirty="0"/>
              <a:t>Features of Structure</a:t>
            </a:r>
          </a:p>
          <a:p>
            <a:pPr lvl="1"/>
            <a:r>
              <a:rPr lang="en-US" sz="2600" dirty="0"/>
              <a:t>These narratives were designed for </a:t>
            </a:r>
            <a:r>
              <a:rPr lang="en-US" sz="2600" i="1" u="sng" dirty="0"/>
              <a:t>hearers</a:t>
            </a:r>
            <a:r>
              <a:rPr lang="en-US" sz="2600" dirty="0"/>
              <a:t>, not </a:t>
            </a:r>
            <a:r>
              <a:rPr lang="en-US" sz="2600" i="1" u="sng" dirty="0"/>
              <a:t>readers</a:t>
            </a:r>
            <a:r>
              <a:rPr lang="en-US" sz="2600" dirty="0"/>
              <a:t>.</a:t>
            </a:r>
          </a:p>
          <a:p>
            <a:pPr lvl="1"/>
            <a:r>
              <a:rPr lang="en-US" sz="2600" u="sng" dirty="0"/>
              <a:t>Repetition</a:t>
            </a:r>
          </a:p>
          <a:p>
            <a:pPr lvl="2"/>
            <a:r>
              <a:rPr lang="en-US" sz="2400" dirty="0"/>
              <a:t>Of key words</a:t>
            </a:r>
          </a:p>
          <a:p>
            <a:pPr lvl="2"/>
            <a:r>
              <a:rPr lang="en-US" sz="2400" dirty="0"/>
              <a:t>In resuming the narrative after an interruption or detour</a:t>
            </a:r>
          </a:p>
          <a:p>
            <a:pPr lvl="2"/>
            <a:r>
              <a:rPr lang="en-US" sz="2400" dirty="0"/>
              <a:t>Of stereotyped patterns</a:t>
            </a:r>
          </a:p>
          <a:p>
            <a:pPr lvl="1"/>
            <a:r>
              <a:rPr lang="en-US" sz="2600" u="sng" dirty="0"/>
              <a:t>Inclusion</a:t>
            </a:r>
          </a:p>
          <a:p>
            <a:pPr lvl="2"/>
            <a:r>
              <a:rPr lang="en-US" sz="2400" dirty="0"/>
              <a:t>Where the narrative is begun and brought to conclusion on the same note or in the same way</a:t>
            </a:r>
          </a:p>
          <a:p>
            <a:pPr lvl="3"/>
            <a:r>
              <a:rPr lang="en-US" sz="2200" dirty="0"/>
              <a:t>E.g., chiasm</a:t>
            </a:r>
          </a:p>
        </p:txBody>
      </p:sp>
    </p:spTree>
    <p:extLst>
      <p:ext uri="{BB962C8B-B14F-4D97-AF65-F5344CB8AC3E}">
        <p14:creationId xmlns:p14="http://schemas.microsoft.com/office/powerpoint/2010/main" val="2627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4800-5C5E-43A9-BB7B-2E97F3736186}"/>
              </a:ext>
            </a:extLst>
          </p:cNvPr>
          <p:cNvSpPr>
            <a:spLocks noGrp="1"/>
          </p:cNvSpPr>
          <p:nvPr>
            <p:ph type="title"/>
          </p:nvPr>
        </p:nvSpPr>
        <p:spPr/>
        <p:txBody>
          <a:bodyPr/>
          <a:lstStyle/>
          <a:p>
            <a:r>
              <a:rPr lang="en-US" dirty="0"/>
              <a:t>CHARACTERISTICS OF HEBREW NARRATIVE</a:t>
            </a:r>
          </a:p>
        </p:txBody>
      </p:sp>
      <p:sp>
        <p:nvSpPr>
          <p:cNvPr id="3" name="Content Placeholder 2">
            <a:extLst>
              <a:ext uri="{FF2B5EF4-FFF2-40B4-BE49-F238E27FC236}">
                <a16:creationId xmlns:a16="http://schemas.microsoft.com/office/drawing/2014/main" id="{D0B48DBC-D8A7-49FB-82ED-1B0107416735}"/>
              </a:ext>
            </a:extLst>
          </p:cNvPr>
          <p:cNvSpPr>
            <a:spLocks noGrp="1"/>
          </p:cNvSpPr>
          <p:nvPr>
            <p:ph idx="1"/>
          </p:nvPr>
        </p:nvSpPr>
        <p:spPr/>
        <p:txBody>
          <a:bodyPr>
            <a:normAutofit/>
          </a:bodyPr>
          <a:lstStyle/>
          <a:p>
            <a:r>
              <a:rPr lang="en-US" sz="2800" dirty="0"/>
              <a:t>In any Biblical narrative, God is the </a:t>
            </a:r>
            <a:r>
              <a:rPr lang="en-US" sz="2800" u="sng" dirty="0"/>
              <a:t>ultimate</a:t>
            </a:r>
            <a:r>
              <a:rPr lang="en-US" sz="2800" dirty="0"/>
              <a:t> character.</a:t>
            </a:r>
          </a:p>
          <a:p>
            <a:r>
              <a:rPr lang="en-US" sz="2800" dirty="0"/>
              <a:t>This is often expressed </a:t>
            </a:r>
            <a:r>
              <a:rPr lang="en-US" sz="2800" u="sng" dirty="0"/>
              <a:t>explicitly</a:t>
            </a:r>
            <a:r>
              <a:rPr lang="en-US" sz="2800" dirty="0"/>
              <a:t>.</a:t>
            </a:r>
          </a:p>
          <a:p>
            <a:pPr lvl="1"/>
            <a:r>
              <a:rPr lang="en-US" sz="2600" dirty="0"/>
              <a:t>Be aware of when it is expressed </a:t>
            </a:r>
            <a:r>
              <a:rPr lang="en-US" sz="2600" u="sng" dirty="0"/>
              <a:t>implicitly</a:t>
            </a:r>
            <a:r>
              <a:rPr lang="en-US" sz="2600" dirty="0"/>
              <a:t> as well.</a:t>
            </a:r>
          </a:p>
          <a:p>
            <a:r>
              <a:rPr lang="en-US" sz="2800" dirty="0"/>
              <a:t>To miss this dimension of the narrative is to miss the </a:t>
            </a:r>
            <a:r>
              <a:rPr lang="en-US" sz="2800" u="sng" dirty="0"/>
              <a:t>perspective</a:t>
            </a:r>
            <a:r>
              <a:rPr lang="en-US" sz="2800" dirty="0"/>
              <a:t> of the narrative altogether.</a:t>
            </a:r>
          </a:p>
        </p:txBody>
      </p:sp>
    </p:spTree>
    <p:extLst>
      <p:ext uri="{BB962C8B-B14F-4D97-AF65-F5344CB8AC3E}">
        <p14:creationId xmlns:p14="http://schemas.microsoft.com/office/powerpoint/2010/main" val="401983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9B68-8A80-4BD0-A0E8-4C28E0204F6C}"/>
              </a:ext>
            </a:extLst>
          </p:cNvPr>
          <p:cNvSpPr>
            <a:spLocks noGrp="1"/>
          </p:cNvSpPr>
          <p:nvPr>
            <p:ph type="title"/>
          </p:nvPr>
        </p:nvSpPr>
        <p:spPr/>
        <p:txBody>
          <a:bodyPr/>
          <a:lstStyle/>
          <a:p>
            <a:r>
              <a:rPr lang="en-US" dirty="0"/>
              <a:t>CHARACTERISTICS OF HEBREW NARRATIVE:</a:t>
            </a:r>
            <a:br>
              <a:rPr lang="en-US" dirty="0"/>
            </a:br>
            <a:r>
              <a:rPr lang="en-US" dirty="0"/>
              <a:t>READING “IN BETWEEN THE LINES”</a:t>
            </a:r>
          </a:p>
        </p:txBody>
      </p:sp>
      <p:sp>
        <p:nvSpPr>
          <p:cNvPr id="3" name="Content Placeholder 2">
            <a:extLst>
              <a:ext uri="{FF2B5EF4-FFF2-40B4-BE49-F238E27FC236}">
                <a16:creationId xmlns:a16="http://schemas.microsoft.com/office/drawing/2014/main" id="{8F77AE63-C15F-4A44-947E-937AA8377409}"/>
              </a:ext>
            </a:extLst>
          </p:cNvPr>
          <p:cNvSpPr>
            <a:spLocks noGrp="1"/>
          </p:cNvSpPr>
          <p:nvPr>
            <p:ph idx="1"/>
          </p:nvPr>
        </p:nvSpPr>
        <p:spPr/>
        <p:txBody>
          <a:bodyPr>
            <a:normAutofit fontScale="92500" lnSpcReduction="10000"/>
          </a:bodyPr>
          <a:lstStyle/>
          <a:p>
            <a:r>
              <a:rPr lang="en-US" sz="2800" u="sng" dirty="0"/>
              <a:t>Implicit</a:t>
            </a:r>
            <a:r>
              <a:rPr lang="en-US" sz="2800" dirty="0"/>
              <a:t> teaching is that which is clearly present in the story but not stated in so many words.</a:t>
            </a:r>
          </a:p>
          <a:p>
            <a:r>
              <a:rPr lang="en-US" sz="2800" dirty="0"/>
              <a:t>The issue here is that the narrator and implied hearers share the same </a:t>
            </a:r>
            <a:r>
              <a:rPr lang="en-US" sz="2800" u="sng" dirty="0"/>
              <a:t>presuppositions</a:t>
            </a:r>
            <a:r>
              <a:rPr lang="en-US" sz="2800" dirty="0"/>
              <a:t>, meaning he need not make certain points explicit.</a:t>
            </a:r>
          </a:p>
          <a:p>
            <a:r>
              <a:rPr lang="en-US" sz="2800" dirty="0"/>
              <a:t>Be careful not to look for </a:t>
            </a:r>
            <a:r>
              <a:rPr lang="en-US" sz="2800" u="sng" dirty="0"/>
              <a:t>hidden</a:t>
            </a:r>
            <a:r>
              <a:rPr lang="en-US" sz="2800" dirty="0"/>
              <a:t> meanings, but to try to </a:t>
            </a:r>
            <a:r>
              <a:rPr lang="en-US" sz="2800" u="sng" dirty="0"/>
              <a:t>discover</a:t>
            </a:r>
            <a:r>
              <a:rPr lang="en-US" sz="2800" dirty="0"/>
              <a:t> these shared assumptions in the story.</a:t>
            </a:r>
          </a:p>
          <a:p>
            <a:r>
              <a:rPr lang="en-US" sz="2800" dirty="0"/>
              <a:t>Implicit does not mean “secret”, “hidden”, or “private”!</a:t>
            </a:r>
          </a:p>
          <a:p>
            <a:pPr lvl="1"/>
            <a:r>
              <a:rPr lang="en-US" sz="2600" dirty="0"/>
              <a:t>If you are not able to confidently express to others something taught implicitly so that they, too, can understand it and get the point, you are probably misreading the text.</a:t>
            </a:r>
          </a:p>
        </p:txBody>
      </p:sp>
    </p:spTree>
    <p:extLst>
      <p:ext uri="{BB962C8B-B14F-4D97-AF65-F5344CB8AC3E}">
        <p14:creationId xmlns:p14="http://schemas.microsoft.com/office/powerpoint/2010/main" val="380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9EB6-F66F-4348-A7EE-8168DA143E71}"/>
              </a:ext>
            </a:extLst>
          </p:cNvPr>
          <p:cNvSpPr>
            <a:spLocks noGrp="1"/>
          </p:cNvSpPr>
          <p:nvPr>
            <p:ph type="title"/>
          </p:nvPr>
        </p:nvSpPr>
        <p:spPr/>
        <p:txBody>
          <a:bodyPr/>
          <a:lstStyle/>
          <a:p>
            <a:r>
              <a:rPr lang="en-US" dirty="0"/>
              <a:t>FINAL CAUTIONS</a:t>
            </a:r>
          </a:p>
        </p:txBody>
      </p:sp>
      <p:sp>
        <p:nvSpPr>
          <p:cNvPr id="3" name="Text Placeholder 2">
            <a:extLst>
              <a:ext uri="{FF2B5EF4-FFF2-40B4-BE49-F238E27FC236}">
                <a16:creationId xmlns:a16="http://schemas.microsoft.com/office/drawing/2014/main" id="{A22B1FDC-A64E-4C89-BD9F-F843D21898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467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8655-B94E-4994-A962-AA855653127A}"/>
              </a:ext>
            </a:extLst>
          </p:cNvPr>
          <p:cNvSpPr>
            <a:spLocks noGrp="1"/>
          </p:cNvSpPr>
          <p:nvPr>
            <p:ph type="title"/>
          </p:nvPr>
        </p:nvSpPr>
        <p:spPr/>
        <p:txBody>
          <a:bodyPr/>
          <a:lstStyle/>
          <a:p>
            <a:r>
              <a:rPr lang="en-US" dirty="0"/>
              <a:t>GENERAL PRINCIPLES</a:t>
            </a:r>
          </a:p>
        </p:txBody>
      </p:sp>
      <p:sp>
        <p:nvSpPr>
          <p:cNvPr id="3" name="Text Placeholder 2">
            <a:extLst>
              <a:ext uri="{FF2B5EF4-FFF2-40B4-BE49-F238E27FC236}">
                <a16:creationId xmlns:a16="http://schemas.microsoft.com/office/drawing/2014/main" id="{E7816D41-8EA5-4230-B159-FD49245F7C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295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ED03-7C97-4825-92A0-12B541784733}"/>
              </a:ext>
            </a:extLst>
          </p:cNvPr>
          <p:cNvSpPr>
            <a:spLocks noGrp="1"/>
          </p:cNvSpPr>
          <p:nvPr>
            <p:ph type="title"/>
          </p:nvPr>
        </p:nvSpPr>
        <p:spPr/>
        <p:txBody>
          <a:bodyPr/>
          <a:lstStyle/>
          <a:p>
            <a:r>
              <a:rPr lang="en-US" dirty="0"/>
              <a:t>FINAL CAUTIONS</a:t>
            </a:r>
          </a:p>
        </p:txBody>
      </p:sp>
      <p:sp>
        <p:nvSpPr>
          <p:cNvPr id="3" name="Content Placeholder 2">
            <a:extLst>
              <a:ext uri="{FF2B5EF4-FFF2-40B4-BE49-F238E27FC236}">
                <a16:creationId xmlns:a16="http://schemas.microsoft.com/office/drawing/2014/main" id="{613537B9-7780-4F0E-BF1B-7A465389AB12}"/>
              </a:ext>
            </a:extLst>
          </p:cNvPr>
          <p:cNvSpPr>
            <a:spLocks noGrp="1"/>
          </p:cNvSpPr>
          <p:nvPr>
            <p:ph idx="1"/>
          </p:nvPr>
        </p:nvSpPr>
        <p:spPr/>
        <p:txBody>
          <a:bodyPr>
            <a:normAutofit/>
          </a:bodyPr>
          <a:lstStyle/>
          <a:p>
            <a:r>
              <a:rPr lang="en-US" sz="2800" dirty="0"/>
              <a:t>The main reason Christians read OT narrative poorly is because of the tendency to “flatten” everything because they assume that everything God has said in his word is a </a:t>
            </a:r>
            <a:r>
              <a:rPr lang="en-US" sz="2800" u="sng" dirty="0"/>
              <a:t>direct</a:t>
            </a:r>
            <a:r>
              <a:rPr lang="en-US" sz="2800" dirty="0"/>
              <a:t> word to them.</a:t>
            </a:r>
          </a:p>
          <a:p>
            <a:r>
              <a:rPr lang="en-US" sz="2800" dirty="0"/>
              <a:t>Several errors of interpretation:</a:t>
            </a:r>
          </a:p>
          <a:p>
            <a:r>
              <a:rPr lang="en-US" sz="2800" u="sng" dirty="0"/>
              <a:t>Allegorizing</a:t>
            </a:r>
            <a:r>
              <a:rPr lang="en-US" sz="2800" dirty="0"/>
              <a:t>: relegating the text to reflect a meaning beyond the text</a:t>
            </a:r>
          </a:p>
          <a:p>
            <a:r>
              <a:rPr lang="en-US" sz="2800" u="sng" dirty="0"/>
              <a:t>Decontextualizing</a:t>
            </a:r>
            <a:r>
              <a:rPr lang="en-US" sz="2800" dirty="0"/>
              <a:t>: ignoring the full historical and literary contexts, causing missed interpretational clues</a:t>
            </a:r>
          </a:p>
        </p:txBody>
      </p:sp>
    </p:spTree>
    <p:extLst>
      <p:ext uri="{BB962C8B-B14F-4D97-AF65-F5344CB8AC3E}">
        <p14:creationId xmlns:p14="http://schemas.microsoft.com/office/powerpoint/2010/main" val="328898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7048-AAC0-41E8-A97E-05B5E548579B}"/>
              </a:ext>
            </a:extLst>
          </p:cNvPr>
          <p:cNvSpPr>
            <a:spLocks noGrp="1"/>
          </p:cNvSpPr>
          <p:nvPr>
            <p:ph type="title"/>
          </p:nvPr>
        </p:nvSpPr>
        <p:spPr/>
        <p:txBody>
          <a:bodyPr/>
          <a:lstStyle/>
          <a:p>
            <a:r>
              <a:rPr lang="en-US" dirty="0"/>
              <a:t>FINAL CAUTIONS</a:t>
            </a:r>
          </a:p>
        </p:txBody>
      </p:sp>
      <p:sp>
        <p:nvSpPr>
          <p:cNvPr id="3" name="Content Placeholder 2">
            <a:extLst>
              <a:ext uri="{FF2B5EF4-FFF2-40B4-BE49-F238E27FC236}">
                <a16:creationId xmlns:a16="http://schemas.microsoft.com/office/drawing/2014/main" id="{55E9B146-016E-47EA-B98D-6E4D359A8015}"/>
              </a:ext>
            </a:extLst>
          </p:cNvPr>
          <p:cNvSpPr>
            <a:spLocks noGrp="1"/>
          </p:cNvSpPr>
          <p:nvPr>
            <p:ph idx="1"/>
          </p:nvPr>
        </p:nvSpPr>
        <p:spPr/>
        <p:txBody>
          <a:bodyPr>
            <a:normAutofit lnSpcReduction="10000"/>
          </a:bodyPr>
          <a:lstStyle/>
          <a:p>
            <a:r>
              <a:rPr lang="en-US" sz="2800" u="sng" dirty="0"/>
              <a:t>Selectivity</a:t>
            </a:r>
            <a:r>
              <a:rPr lang="en-US" sz="2800" dirty="0"/>
              <a:t>: picking specific words and phrases to concentrate on while ignoring the overall point of the narrative</a:t>
            </a:r>
          </a:p>
          <a:p>
            <a:r>
              <a:rPr lang="en-US" sz="2800" u="sng" dirty="0"/>
              <a:t>Moralizing</a:t>
            </a:r>
            <a:r>
              <a:rPr lang="en-US" sz="2800" dirty="0"/>
              <a:t>: assuming that principles of living can (and should) be derived from all passages</a:t>
            </a:r>
          </a:p>
          <a:p>
            <a:pPr lvl="1"/>
            <a:r>
              <a:rPr lang="en-US" sz="2600" dirty="0"/>
              <a:t>Ignores the fact that the narratives were written to illustrate the progress of God’s history of redemption, not to illustrate principles</a:t>
            </a:r>
          </a:p>
          <a:p>
            <a:r>
              <a:rPr lang="en-US" sz="2800" u="sng" dirty="0"/>
              <a:t>Personalizing</a:t>
            </a:r>
            <a:r>
              <a:rPr lang="en-US" sz="2800" dirty="0"/>
              <a:t>: supposing that any or all parts of a narrative apply to you or your group in a way that they do not apply to everyone else</a:t>
            </a:r>
          </a:p>
        </p:txBody>
      </p:sp>
    </p:spTree>
    <p:extLst>
      <p:ext uri="{BB962C8B-B14F-4D97-AF65-F5344CB8AC3E}">
        <p14:creationId xmlns:p14="http://schemas.microsoft.com/office/powerpoint/2010/main" val="281636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EDDB-6D89-4A78-9E99-59A0CE1D268A}"/>
              </a:ext>
            </a:extLst>
          </p:cNvPr>
          <p:cNvSpPr>
            <a:spLocks noGrp="1"/>
          </p:cNvSpPr>
          <p:nvPr>
            <p:ph type="title"/>
          </p:nvPr>
        </p:nvSpPr>
        <p:spPr/>
        <p:txBody>
          <a:bodyPr/>
          <a:lstStyle/>
          <a:p>
            <a:r>
              <a:rPr lang="en-US" dirty="0"/>
              <a:t>FINAL CAUTIONS</a:t>
            </a:r>
          </a:p>
        </p:txBody>
      </p:sp>
      <p:sp>
        <p:nvSpPr>
          <p:cNvPr id="3" name="Content Placeholder 2">
            <a:extLst>
              <a:ext uri="{FF2B5EF4-FFF2-40B4-BE49-F238E27FC236}">
                <a16:creationId xmlns:a16="http://schemas.microsoft.com/office/drawing/2014/main" id="{4D4E7E0C-9F39-476A-9EA0-FD43CAAFFF06}"/>
              </a:ext>
            </a:extLst>
          </p:cNvPr>
          <p:cNvSpPr>
            <a:spLocks noGrp="1"/>
          </p:cNvSpPr>
          <p:nvPr>
            <p:ph idx="1"/>
          </p:nvPr>
        </p:nvSpPr>
        <p:spPr/>
        <p:txBody>
          <a:bodyPr>
            <a:normAutofit/>
          </a:bodyPr>
          <a:lstStyle/>
          <a:p>
            <a:r>
              <a:rPr lang="en-US" sz="2800" u="sng" dirty="0"/>
              <a:t>Misappropriation</a:t>
            </a:r>
            <a:r>
              <a:rPr lang="en-US" sz="2800" dirty="0"/>
              <a:t>: to appropriate the text for purposes that are quite foreign to the biblical narrative</a:t>
            </a:r>
          </a:p>
          <a:p>
            <a:r>
              <a:rPr lang="en-US" sz="2800" u="sng" dirty="0"/>
              <a:t>False Appropriation</a:t>
            </a:r>
            <a:r>
              <a:rPr lang="en-US" sz="2800" dirty="0"/>
              <a:t>: to read into a biblical narrative suggestions or ideas that come from contemporary culture that are simultaneously foreign to the narrator’s purpose and/or contradictory to his point of view</a:t>
            </a:r>
          </a:p>
        </p:txBody>
      </p:sp>
    </p:spTree>
    <p:extLst>
      <p:ext uri="{BB962C8B-B14F-4D97-AF65-F5344CB8AC3E}">
        <p14:creationId xmlns:p14="http://schemas.microsoft.com/office/powerpoint/2010/main" val="9219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BAFA-ED70-4373-9763-9C5F4C3FF329}"/>
              </a:ext>
            </a:extLst>
          </p:cNvPr>
          <p:cNvSpPr>
            <a:spLocks noGrp="1"/>
          </p:cNvSpPr>
          <p:nvPr>
            <p:ph type="title"/>
          </p:nvPr>
        </p:nvSpPr>
        <p:spPr/>
        <p:txBody>
          <a:bodyPr/>
          <a:lstStyle/>
          <a:p>
            <a:r>
              <a:rPr lang="en-US" dirty="0"/>
              <a:t>FINAL CAUTIONS</a:t>
            </a:r>
          </a:p>
        </p:txBody>
      </p:sp>
      <p:sp>
        <p:nvSpPr>
          <p:cNvPr id="3" name="Content Placeholder 2">
            <a:extLst>
              <a:ext uri="{FF2B5EF4-FFF2-40B4-BE49-F238E27FC236}">
                <a16:creationId xmlns:a16="http://schemas.microsoft.com/office/drawing/2014/main" id="{E75FBF4F-DEFF-4DB1-8B24-C64045C7CF21}"/>
              </a:ext>
            </a:extLst>
          </p:cNvPr>
          <p:cNvSpPr>
            <a:spLocks noGrp="1"/>
          </p:cNvSpPr>
          <p:nvPr>
            <p:ph idx="1"/>
          </p:nvPr>
        </p:nvSpPr>
        <p:spPr/>
        <p:txBody>
          <a:bodyPr>
            <a:normAutofit/>
          </a:bodyPr>
          <a:lstStyle/>
          <a:p>
            <a:r>
              <a:rPr lang="en-US" sz="2800" u="sng" dirty="0"/>
              <a:t>False Combination</a:t>
            </a:r>
            <a:r>
              <a:rPr lang="en-US" sz="2800" dirty="0"/>
              <a:t>: combining elements from here and there in a passage and makes a point out of their combination, even though the elements themselves are not connected in the passage itself</a:t>
            </a:r>
          </a:p>
          <a:p>
            <a:r>
              <a:rPr lang="en-US" sz="2800" u="sng" dirty="0"/>
              <a:t>Redefinition</a:t>
            </a:r>
            <a:r>
              <a:rPr lang="en-US" sz="2800" dirty="0"/>
              <a:t>: making a passage mean something other than it intends because the plain meaning leaves the people cold, producing no immediate spiritual delight or saying something other than what one wishes it said</a:t>
            </a:r>
          </a:p>
        </p:txBody>
      </p:sp>
    </p:spTree>
    <p:extLst>
      <p:ext uri="{BB962C8B-B14F-4D97-AF65-F5344CB8AC3E}">
        <p14:creationId xmlns:p14="http://schemas.microsoft.com/office/powerpoint/2010/main" val="35619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73D3-36CD-4F5A-9655-BF44A67BE6B7}"/>
              </a:ext>
            </a:extLst>
          </p:cNvPr>
          <p:cNvSpPr>
            <a:spLocks noGrp="1"/>
          </p:cNvSpPr>
          <p:nvPr>
            <p:ph type="title"/>
          </p:nvPr>
        </p:nvSpPr>
        <p:spPr/>
        <p:txBody>
          <a:bodyPr/>
          <a:lstStyle/>
          <a:p>
            <a:r>
              <a:rPr lang="en-US" dirty="0"/>
              <a:t>FINAL CAUTIONS</a:t>
            </a:r>
          </a:p>
        </p:txBody>
      </p:sp>
      <p:sp>
        <p:nvSpPr>
          <p:cNvPr id="3" name="Content Placeholder 2">
            <a:extLst>
              <a:ext uri="{FF2B5EF4-FFF2-40B4-BE49-F238E27FC236}">
                <a16:creationId xmlns:a16="http://schemas.microsoft.com/office/drawing/2014/main" id="{A3A07E2B-C1F7-4040-B895-F6B6A295EEC4}"/>
              </a:ext>
            </a:extLst>
          </p:cNvPr>
          <p:cNvSpPr>
            <a:spLocks noGrp="1"/>
          </p:cNvSpPr>
          <p:nvPr>
            <p:ph idx="1"/>
          </p:nvPr>
        </p:nvSpPr>
        <p:spPr/>
        <p:txBody>
          <a:bodyPr>
            <a:normAutofit lnSpcReduction="10000"/>
          </a:bodyPr>
          <a:lstStyle/>
          <a:p>
            <a:r>
              <a:rPr lang="en-US" sz="2800" dirty="0"/>
              <a:t>Do not be a “</a:t>
            </a:r>
            <a:r>
              <a:rPr lang="en-US" sz="2800" u="sng" dirty="0"/>
              <a:t>monkey-see-monkey-do</a:t>
            </a:r>
            <a:r>
              <a:rPr lang="en-US" sz="2800" dirty="0"/>
              <a:t>” reader of the Bible.</a:t>
            </a:r>
          </a:p>
          <a:p>
            <a:pPr lvl="1"/>
            <a:r>
              <a:rPr lang="en-US" sz="2600" dirty="0"/>
              <a:t>You can learn a great deal from narratives about their characters, but you can never assume God expects you to do exactly the same thing that Bible characters did or to have the same things happen to you that happened to them.</a:t>
            </a:r>
          </a:p>
          <a:p>
            <a:r>
              <a:rPr lang="en-US" sz="2800" dirty="0"/>
              <a:t>What you can and should do is obey what God in Scripture actually </a:t>
            </a:r>
            <a:r>
              <a:rPr lang="en-US" sz="2800" u="sng" dirty="0"/>
              <a:t>commands</a:t>
            </a:r>
            <a:r>
              <a:rPr lang="en-US" sz="2800" dirty="0"/>
              <a:t> all Christian believers to do.</a:t>
            </a:r>
          </a:p>
          <a:p>
            <a:r>
              <a:rPr lang="en-US" sz="2800" dirty="0"/>
              <a:t>Narratives are precious because they vividly demonstrate God’s </a:t>
            </a:r>
            <a:r>
              <a:rPr lang="en-US" sz="2800" u="sng" dirty="0"/>
              <a:t>involvement</a:t>
            </a:r>
            <a:r>
              <a:rPr lang="en-US" sz="2800" dirty="0"/>
              <a:t> in the world and illustrate his </a:t>
            </a:r>
            <a:r>
              <a:rPr lang="en-US" sz="2800" u="sng" dirty="0"/>
              <a:t>principles</a:t>
            </a:r>
            <a:r>
              <a:rPr lang="en-US" sz="2800" dirty="0"/>
              <a:t> and </a:t>
            </a:r>
            <a:r>
              <a:rPr lang="en-US" sz="2800" u="sng" dirty="0"/>
              <a:t>calling</a:t>
            </a:r>
            <a:r>
              <a:rPr lang="en-US" sz="2800" dirty="0"/>
              <a:t>.</a:t>
            </a:r>
          </a:p>
        </p:txBody>
      </p:sp>
    </p:spTree>
    <p:extLst>
      <p:ext uri="{BB962C8B-B14F-4D97-AF65-F5344CB8AC3E}">
        <p14:creationId xmlns:p14="http://schemas.microsoft.com/office/powerpoint/2010/main" val="40202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10BF-3790-4422-87B5-8FAAF1BA087D}"/>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89020F01-8DD0-42BB-9D1C-1C7F71927A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11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3F4-EDA5-420D-AA3E-B8AD810DDA0C}"/>
              </a:ext>
            </a:extLst>
          </p:cNvPr>
          <p:cNvSpPr>
            <a:spLocks noGrp="1"/>
          </p:cNvSpPr>
          <p:nvPr>
            <p:ph type="title"/>
          </p:nvPr>
        </p:nvSpPr>
        <p:spPr/>
        <p:txBody>
          <a:bodyPr/>
          <a:lstStyle/>
          <a:p>
            <a:r>
              <a:rPr lang="en-US" dirty="0"/>
              <a:t>GENERAL PRINCIPLES</a:t>
            </a:r>
          </a:p>
        </p:txBody>
      </p:sp>
      <p:pic>
        <p:nvPicPr>
          <p:cNvPr id="4" name="Content Placeholder 4" descr="Content Placeholder 4">
            <a:extLst>
              <a:ext uri="{FF2B5EF4-FFF2-40B4-BE49-F238E27FC236}">
                <a16:creationId xmlns:a16="http://schemas.microsoft.com/office/drawing/2014/main" id="{63B00181-E71B-4D91-9F8F-72CC14E75EA4}"/>
              </a:ext>
            </a:extLst>
          </p:cNvPr>
          <p:cNvPicPr>
            <a:picLocks noChangeAspect="1"/>
          </p:cNvPicPr>
          <p:nvPr/>
        </p:nvPicPr>
        <p:blipFill>
          <a:blip r:embed="rId2">
            <a:extLst/>
          </a:blip>
          <a:stretch>
            <a:fillRect/>
          </a:stretch>
        </p:blipFill>
        <p:spPr>
          <a:xfrm>
            <a:off x="710384" y="2743200"/>
            <a:ext cx="10771232" cy="2158207"/>
          </a:xfrm>
          <a:prstGeom prst="rect">
            <a:avLst/>
          </a:prstGeom>
          <a:ln w="12700">
            <a:miter lim="400000"/>
          </a:ln>
        </p:spPr>
      </p:pic>
    </p:spTree>
    <p:extLst>
      <p:ext uri="{BB962C8B-B14F-4D97-AF65-F5344CB8AC3E}">
        <p14:creationId xmlns:p14="http://schemas.microsoft.com/office/powerpoint/2010/main" val="148997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0129-B64B-4C15-90D4-D11D11344178}"/>
              </a:ext>
            </a:extLst>
          </p:cNvPr>
          <p:cNvSpPr>
            <a:spLocks noGrp="1"/>
          </p:cNvSpPr>
          <p:nvPr>
            <p:ph type="title"/>
          </p:nvPr>
        </p:nvSpPr>
        <p:spPr/>
        <p:txBody>
          <a:bodyPr/>
          <a:lstStyle/>
          <a:p>
            <a:r>
              <a:rPr lang="en-US" dirty="0"/>
              <a:t>THE NATURE OF NARRATIVES</a:t>
            </a:r>
          </a:p>
        </p:txBody>
      </p:sp>
      <p:sp>
        <p:nvSpPr>
          <p:cNvPr id="3" name="Text Placeholder 2">
            <a:extLst>
              <a:ext uri="{FF2B5EF4-FFF2-40B4-BE49-F238E27FC236}">
                <a16:creationId xmlns:a16="http://schemas.microsoft.com/office/drawing/2014/main" id="{BEBAD06F-0D00-417F-AF4A-C42C66717EA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349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5351-6180-4BB2-B4B8-9AFDEAF1F4E1}"/>
              </a:ext>
            </a:extLst>
          </p:cNvPr>
          <p:cNvSpPr>
            <a:spLocks noGrp="1"/>
          </p:cNvSpPr>
          <p:nvPr>
            <p:ph type="title"/>
          </p:nvPr>
        </p:nvSpPr>
        <p:spPr/>
        <p:txBody>
          <a:bodyPr/>
          <a:lstStyle/>
          <a:p>
            <a:r>
              <a:rPr lang="en-US" dirty="0"/>
              <a:t>THE NATURE OF NARRATIVES</a:t>
            </a:r>
          </a:p>
        </p:txBody>
      </p:sp>
      <p:sp>
        <p:nvSpPr>
          <p:cNvPr id="3" name="Content Placeholder 2">
            <a:extLst>
              <a:ext uri="{FF2B5EF4-FFF2-40B4-BE49-F238E27FC236}">
                <a16:creationId xmlns:a16="http://schemas.microsoft.com/office/drawing/2014/main" id="{A4BDE621-E148-4F94-A567-24D0B114DABB}"/>
              </a:ext>
            </a:extLst>
          </p:cNvPr>
          <p:cNvSpPr>
            <a:spLocks noGrp="1"/>
          </p:cNvSpPr>
          <p:nvPr>
            <p:ph idx="1"/>
          </p:nvPr>
        </p:nvSpPr>
        <p:spPr/>
        <p:txBody>
          <a:bodyPr>
            <a:normAutofit fontScale="92500" lnSpcReduction="20000"/>
          </a:bodyPr>
          <a:lstStyle/>
          <a:p>
            <a:r>
              <a:rPr lang="en-US" sz="2800" dirty="0"/>
              <a:t>Over 40% of the OT is narrative. These books are largely or entirely narrative:</a:t>
            </a:r>
          </a:p>
          <a:p>
            <a:pPr lvl="1"/>
            <a:r>
              <a:rPr lang="en-US" sz="2600" dirty="0"/>
              <a:t>Genesis, Joshua, Judges, Ruth, 1&amp;2 Samuel, 1&amp;2 Kings, 1&amp;2 Chronicles, Ezra, Nehemiah, Daniel, Jonah, Haggai.</a:t>
            </a:r>
          </a:p>
          <a:p>
            <a:r>
              <a:rPr lang="en-US" sz="2800" dirty="0"/>
              <a:t>These books contain a substantial amount of narrative also:</a:t>
            </a:r>
          </a:p>
          <a:p>
            <a:pPr lvl="1"/>
            <a:r>
              <a:rPr lang="en-US" sz="2600" dirty="0"/>
              <a:t>Exodus, Numbers, Jeremiah, Ezekiel, Isaiah, Job.</a:t>
            </a:r>
          </a:p>
          <a:p>
            <a:r>
              <a:rPr lang="en-US" sz="2800" dirty="0"/>
              <a:t>For Christians, the OT is </a:t>
            </a:r>
            <a:r>
              <a:rPr lang="en-US" sz="2800" i="1" u="sng" dirty="0"/>
              <a:t>your</a:t>
            </a:r>
            <a:r>
              <a:rPr lang="en-US" sz="2800" dirty="0"/>
              <a:t> spiritual history, and the promises and calling of God to Israel are </a:t>
            </a:r>
            <a:r>
              <a:rPr lang="en-US" sz="2800" i="1" u="sng" dirty="0"/>
              <a:t>your</a:t>
            </a:r>
            <a:r>
              <a:rPr lang="en-US" sz="2800" dirty="0"/>
              <a:t> historical promises and calling.</a:t>
            </a:r>
          </a:p>
          <a:p>
            <a:r>
              <a:rPr lang="en-US" sz="2800" dirty="0"/>
              <a:t>BUT We must be careful to read meanings </a:t>
            </a:r>
            <a:r>
              <a:rPr lang="en-US" sz="2800" u="sng" dirty="0"/>
              <a:t>out of </a:t>
            </a:r>
            <a:r>
              <a:rPr lang="en-US" sz="2800" dirty="0"/>
              <a:t>the text, not </a:t>
            </a:r>
            <a:r>
              <a:rPr lang="en-US" sz="2800" u="sng" dirty="0"/>
              <a:t>into</a:t>
            </a:r>
            <a:r>
              <a:rPr lang="en-US" sz="2800" dirty="0"/>
              <a:t> it.</a:t>
            </a:r>
          </a:p>
        </p:txBody>
      </p:sp>
    </p:spTree>
    <p:extLst>
      <p:ext uri="{BB962C8B-B14F-4D97-AF65-F5344CB8AC3E}">
        <p14:creationId xmlns:p14="http://schemas.microsoft.com/office/powerpoint/2010/main" val="98440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7B45-ABF2-42E8-AA22-F8BA97E45EA7}"/>
              </a:ext>
            </a:extLst>
          </p:cNvPr>
          <p:cNvSpPr>
            <a:spLocks noGrp="1"/>
          </p:cNvSpPr>
          <p:nvPr>
            <p:ph type="title"/>
          </p:nvPr>
        </p:nvSpPr>
        <p:spPr/>
        <p:txBody>
          <a:bodyPr/>
          <a:lstStyle/>
          <a:p>
            <a:r>
              <a:rPr lang="en-US" dirty="0"/>
              <a:t>THE NATURE OF NARRATIVES</a:t>
            </a:r>
          </a:p>
        </p:txBody>
      </p:sp>
      <p:sp>
        <p:nvSpPr>
          <p:cNvPr id="3" name="Content Placeholder 2">
            <a:extLst>
              <a:ext uri="{FF2B5EF4-FFF2-40B4-BE49-F238E27FC236}">
                <a16:creationId xmlns:a16="http://schemas.microsoft.com/office/drawing/2014/main" id="{BE4046EB-BDB5-441D-801E-E59D2DB184B7}"/>
              </a:ext>
            </a:extLst>
          </p:cNvPr>
          <p:cNvSpPr>
            <a:spLocks noGrp="1"/>
          </p:cNvSpPr>
          <p:nvPr>
            <p:ph idx="1"/>
          </p:nvPr>
        </p:nvSpPr>
        <p:spPr/>
        <p:txBody>
          <a:bodyPr>
            <a:normAutofit lnSpcReduction="10000"/>
          </a:bodyPr>
          <a:lstStyle/>
          <a:p>
            <a:r>
              <a:rPr lang="en-US" sz="2800" dirty="0"/>
              <a:t>Narratives are stories – </a:t>
            </a:r>
            <a:r>
              <a:rPr lang="en-US" sz="2800" u="sng" dirty="0"/>
              <a:t>purposeful</a:t>
            </a:r>
            <a:r>
              <a:rPr lang="en-US" sz="2800" dirty="0"/>
              <a:t> stories retelling the historical events of the past that are intended to give </a:t>
            </a:r>
            <a:r>
              <a:rPr lang="en-US" sz="2800" u="sng" dirty="0"/>
              <a:t>meaning</a:t>
            </a:r>
            <a:r>
              <a:rPr lang="en-US" sz="2800" dirty="0"/>
              <a:t> and </a:t>
            </a:r>
            <a:r>
              <a:rPr lang="en-US" sz="2800" u="sng" dirty="0"/>
              <a:t>direction</a:t>
            </a:r>
            <a:r>
              <a:rPr lang="en-US" sz="2800" dirty="0"/>
              <a:t> for a given people in the present.</a:t>
            </a:r>
          </a:p>
          <a:p>
            <a:pPr lvl="1"/>
            <a:r>
              <a:rPr lang="en-US" sz="2600" dirty="0"/>
              <a:t>For Biblical narrative, the main purpose is to tell </a:t>
            </a:r>
            <a:r>
              <a:rPr lang="en-US" sz="2600" u="sng" dirty="0"/>
              <a:t>God’s</a:t>
            </a:r>
            <a:r>
              <a:rPr lang="en-US" sz="2600" dirty="0"/>
              <a:t> story, not </a:t>
            </a:r>
            <a:r>
              <a:rPr lang="en-US" sz="2600" u="sng" dirty="0"/>
              <a:t>our</a:t>
            </a:r>
            <a:r>
              <a:rPr lang="en-US" sz="2600" dirty="0"/>
              <a:t> story (though we are part of it).</a:t>
            </a:r>
          </a:p>
          <a:p>
            <a:r>
              <a:rPr lang="en-US" sz="2800" dirty="0"/>
              <a:t>All narratives have characters, plot, and plot resolution.</a:t>
            </a:r>
          </a:p>
          <a:p>
            <a:r>
              <a:rPr lang="en-US" sz="2800" dirty="0"/>
              <a:t>The Biblical story’s basic plot involves God creating image bearers to steward creation and those image bearers turning in rebellion against him. The plot resolution is the long story of redemption that runs throughout the Bible.</a:t>
            </a:r>
          </a:p>
        </p:txBody>
      </p:sp>
    </p:spTree>
    <p:extLst>
      <p:ext uri="{BB962C8B-B14F-4D97-AF65-F5344CB8AC3E}">
        <p14:creationId xmlns:p14="http://schemas.microsoft.com/office/powerpoint/2010/main" val="26610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E602-E9E2-49AE-8BE3-150B2F3D1492}"/>
              </a:ext>
            </a:extLst>
          </p:cNvPr>
          <p:cNvSpPr>
            <a:spLocks noGrp="1"/>
          </p:cNvSpPr>
          <p:nvPr>
            <p:ph type="title"/>
          </p:nvPr>
        </p:nvSpPr>
        <p:spPr/>
        <p:txBody>
          <a:bodyPr/>
          <a:lstStyle/>
          <a:p>
            <a:r>
              <a:rPr lang="en-US" dirty="0"/>
              <a:t>THE NATURE OF NARRATIVES:</a:t>
            </a:r>
            <a:br>
              <a:rPr lang="en-US" dirty="0"/>
            </a:br>
            <a:r>
              <a:rPr lang="en-US" dirty="0"/>
              <a:t>3 LEVELS OF NARRATIVE</a:t>
            </a:r>
          </a:p>
        </p:txBody>
      </p:sp>
      <p:sp>
        <p:nvSpPr>
          <p:cNvPr id="3" name="Content Placeholder 2">
            <a:extLst>
              <a:ext uri="{FF2B5EF4-FFF2-40B4-BE49-F238E27FC236}">
                <a16:creationId xmlns:a16="http://schemas.microsoft.com/office/drawing/2014/main" id="{31293620-9444-48E8-94FB-BB80E865F088}"/>
              </a:ext>
            </a:extLst>
          </p:cNvPr>
          <p:cNvSpPr>
            <a:spLocks noGrp="1"/>
          </p:cNvSpPr>
          <p:nvPr>
            <p:ph idx="1"/>
          </p:nvPr>
        </p:nvSpPr>
        <p:spPr/>
        <p:txBody>
          <a:bodyPr>
            <a:normAutofit/>
          </a:bodyPr>
          <a:lstStyle/>
          <a:p>
            <a:r>
              <a:rPr lang="en-US" sz="2800" dirty="0"/>
              <a:t>The top level is often called “</a:t>
            </a:r>
            <a:r>
              <a:rPr lang="en-US" sz="2800" u="sng" dirty="0"/>
              <a:t>metanarrative</a:t>
            </a:r>
            <a:r>
              <a:rPr lang="en-US" sz="2800" dirty="0"/>
              <a:t>.”</a:t>
            </a:r>
          </a:p>
          <a:p>
            <a:r>
              <a:rPr lang="en-US" sz="2800" dirty="0"/>
              <a:t>This has to do with the </a:t>
            </a:r>
            <a:r>
              <a:rPr lang="en-US" sz="2800" u="sng" dirty="0"/>
              <a:t>universal plan </a:t>
            </a:r>
            <a:r>
              <a:rPr lang="en-US" sz="2800" dirty="0"/>
              <a:t>of God worked out in creation and history.</a:t>
            </a:r>
          </a:p>
          <a:p>
            <a:r>
              <a:rPr lang="en-US" sz="2800" dirty="0"/>
              <a:t>Key aspects: initial creation, the fall, the power of sin, the need for redemption, Christ’s incarnation and sacrifice.</a:t>
            </a:r>
          </a:p>
          <a:p>
            <a:r>
              <a:rPr lang="en-US" sz="2800" dirty="0"/>
              <a:t>Sometimes this top level is called the “story of </a:t>
            </a:r>
            <a:r>
              <a:rPr lang="en-US" sz="2800" u="sng" dirty="0"/>
              <a:t>redemption</a:t>
            </a:r>
            <a:r>
              <a:rPr lang="en-US" sz="2800" dirty="0"/>
              <a:t>” or “</a:t>
            </a:r>
            <a:r>
              <a:rPr lang="en-US" sz="2800" u="sng" dirty="0"/>
              <a:t>redemptive</a:t>
            </a:r>
            <a:r>
              <a:rPr lang="en-US" sz="2800" dirty="0"/>
              <a:t> history.”</a:t>
            </a:r>
          </a:p>
        </p:txBody>
      </p:sp>
    </p:spTree>
    <p:extLst>
      <p:ext uri="{BB962C8B-B14F-4D97-AF65-F5344CB8AC3E}">
        <p14:creationId xmlns:p14="http://schemas.microsoft.com/office/powerpoint/2010/main" val="10570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D9C7-E19D-407E-92C3-F9C12259240B}"/>
              </a:ext>
            </a:extLst>
          </p:cNvPr>
          <p:cNvSpPr>
            <a:spLocks noGrp="1"/>
          </p:cNvSpPr>
          <p:nvPr>
            <p:ph type="title"/>
          </p:nvPr>
        </p:nvSpPr>
        <p:spPr/>
        <p:txBody>
          <a:bodyPr/>
          <a:lstStyle/>
          <a:p>
            <a:r>
              <a:rPr lang="en-US" dirty="0"/>
              <a:t>THE NATURE OF NARRATIVES:</a:t>
            </a:r>
            <a:br>
              <a:rPr lang="en-US" dirty="0"/>
            </a:br>
            <a:r>
              <a:rPr lang="en-US" dirty="0"/>
              <a:t>3 LEVELS OF NARRATIVE</a:t>
            </a:r>
          </a:p>
        </p:txBody>
      </p:sp>
      <p:sp>
        <p:nvSpPr>
          <p:cNvPr id="3" name="Content Placeholder 2">
            <a:extLst>
              <a:ext uri="{FF2B5EF4-FFF2-40B4-BE49-F238E27FC236}">
                <a16:creationId xmlns:a16="http://schemas.microsoft.com/office/drawing/2014/main" id="{A8C3171E-A896-4E01-9466-AF08A09141ED}"/>
              </a:ext>
            </a:extLst>
          </p:cNvPr>
          <p:cNvSpPr>
            <a:spLocks noGrp="1"/>
          </p:cNvSpPr>
          <p:nvPr>
            <p:ph idx="1"/>
          </p:nvPr>
        </p:nvSpPr>
        <p:spPr/>
        <p:txBody>
          <a:bodyPr>
            <a:normAutofit/>
          </a:bodyPr>
          <a:lstStyle/>
          <a:p>
            <a:r>
              <a:rPr lang="en-US" sz="2800" dirty="0"/>
              <a:t>The middle level is the story of God’s </a:t>
            </a:r>
            <a:r>
              <a:rPr lang="en-US" sz="2800" u="sng" dirty="0"/>
              <a:t>redeeming</a:t>
            </a:r>
            <a:r>
              <a:rPr lang="en-US" sz="2800" dirty="0"/>
              <a:t> a people for his name. </a:t>
            </a:r>
          </a:p>
          <a:p>
            <a:r>
              <a:rPr lang="en-US" sz="2800" dirty="0"/>
              <a:t>These people are constituted twice: by an </a:t>
            </a:r>
            <a:r>
              <a:rPr lang="en-US" sz="2800" u="sng" dirty="0"/>
              <a:t>old</a:t>
            </a:r>
            <a:r>
              <a:rPr lang="en-US" sz="2800" dirty="0"/>
              <a:t> covenant and a </a:t>
            </a:r>
            <a:r>
              <a:rPr lang="en-US" sz="2800" u="sng" dirty="0"/>
              <a:t>new</a:t>
            </a:r>
            <a:r>
              <a:rPr lang="en-US" sz="2800" dirty="0"/>
              <a:t> covenant.</a:t>
            </a:r>
          </a:p>
          <a:p>
            <a:r>
              <a:rPr lang="en-US" sz="2800" dirty="0"/>
              <a:t>We are covering the story of the first covenant, the story of the people of </a:t>
            </a:r>
            <a:r>
              <a:rPr lang="en-US" sz="2800" u="sng" dirty="0"/>
              <a:t>Israel</a:t>
            </a:r>
            <a:r>
              <a:rPr lang="en-US" sz="2800" dirty="0"/>
              <a:t>.</a:t>
            </a:r>
          </a:p>
        </p:txBody>
      </p:sp>
    </p:spTree>
    <p:extLst>
      <p:ext uri="{BB962C8B-B14F-4D97-AF65-F5344CB8AC3E}">
        <p14:creationId xmlns:p14="http://schemas.microsoft.com/office/powerpoint/2010/main" val="153978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C837-54A1-4C70-BF2E-10FA5EDDD9BF}"/>
              </a:ext>
            </a:extLst>
          </p:cNvPr>
          <p:cNvSpPr>
            <a:spLocks noGrp="1"/>
          </p:cNvSpPr>
          <p:nvPr>
            <p:ph type="title"/>
          </p:nvPr>
        </p:nvSpPr>
        <p:spPr/>
        <p:txBody>
          <a:bodyPr/>
          <a:lstStyle/>
          <a:p>
            <a:r>
              <a:rPr lang="en-US" dirty="0"/>
              <a:t>THE NATURE OF NARRATIVES:</a:t>
            </a:r>
            <a:br>
              <a:rPr lang="en-US" dirty="0"/>
            </a:br>
            <a:r>
              <a:rPr lang="en-US" dirty="0"/>
              <a:t>3 LEVELS OF NARRATIVE</a:t>
            </a:r>
          </a:p>
        </p:txBody>
      </p:sp>
      <p:sp>
        <p:nvSpPr>
          <p:cNvPr id="3" name="Content Placeholder 2">
            <a:extLst>
              <a:ext uri="{FF2B5EF4-FFF2-40B4-BE49-F238E27FC236}">
                <a16:creationId xmlns:a16="http://schemas.microsoft.com/office/drawing/2014/main" id="{28C7309A-E159-4B0B-A97F-F61ABC7BDEC9}"/>
              </a:ext>
            </a:extLst>
          </p:cNvPr>
          <p:cNvSpPr>
            <a:spLocks noGrp="1"/>
          </p:cNvSpPr>
          <p:nvPr>
            <p:ph idx="1"/>
          </p:nvPr>
        </p:nvSpPr>
        <p:spPr/>
        <p:txBody>
          <a:bodyPr>
            <a:normAutofit/>
          </a:bodyPr>
          <a:lstStyle/>
          <a:p>
            <a:r>
              <a:rPr lang="en-US" sz="2800" dirty="0"/>
              <a:t>The bottom level involves all of the hundreds of </a:t>
            </a:r>
            <a:r>
              <a:rPr lang="en-US" sz="2800" u="sng" dirty="0"/>
              <a:t>individual</a:t>
            </a:r>
            <a:r>
              <a:rPr lang="en-US" sz="2800" dirty="0"/>
              <a:t> narratives that make up the other two levels.</a:t>
            </a:r>
          </a:p>
          <a:p>
            <a:pPr lvl="1"/>
            <a:r>
              <a:rPr lang="en-US" sz="2600" dirty="0"/>
              <a:t>For example, this would include both larger narratives like the story of Abraham, and the smaller units of Abraham’s story.</a:t>
            </a:r>
            <a:endParaRPr lang="en-US" sz="2800" dirty="0"/>
          </a:p>
          <a:p>
            <a:r>
              <a:rPr lang="en-US" sz="2800" dirty="0"/>
              <a:t>It is important to always ask how these bottom-level narratives </a:t>
            </a:r>
            <a:r>
              <a:rPr lang="en-US" sz="2800" u="sng" dirty="0"/>
              <a:t>fit</a:t>
            </a:r>
            <a:r>
              <a:rPr lang="en-US" sz="2800" dirty="0"/>
              <a:t> into the middle and top levels of the Biblical story.</a:t>
            </a:r>
          </a:p>
        </p:txBody>
      </p:sp>
    </p:spTree>
    <p:extLst>
      <p:ext uri="{BB962C8B-B14F-4D97-AF65-F5344CB8AC3E}">
        <p14:creationId xmlns:p14="http://schemas.microsoft.com/office/powerpoint/2010/main" val="14379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1836</TotalTime>
  <Words>1380</Words>
  <Application>Microsoft Office PowerPoint</Application>
  <PresentationFormat>Widescreen</PresentationFormat>
  <Paragraphs>105</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Schoolbook</vt:lpstr>
      <vt:lpstr>CITY SKETCH 16X9</vt:lpstr>
      <vt:lpstr>HOW TO READ THE OT: NARRATIVES</vt:lpstr>
      <vt:lpstr>GENERAL PRINCIPLES</vt:lpstr>
      <vt:lpstr>GENERAL PRINCIPLES</vt:lpstr>
      <vt:lpstr>THE NATURE OF NARRATIVES</vt:lpstr>
      <vt:lpstr>THE NATURE OF NARRATIVES</vt:lpstr>
      <vt:lpstr>THE NATURE OF NARRATIVES</vt:lpstr>
      <vt:lpstr>THE NATURE OF NARRATIVES: 3 LEVELS OF NARRATIVE</vt:lpstr>
      <vt:lpstr>THE NATURE OF NARRATIVES: 3 LEVELS OF NARRATIVE</vt:lpstr>
      <vt:lpstr>THE NATURE OF NARRATIVES: 3 LEVELS OF NARRATIVE</vt:lpstr>
      <vt:lpstr>THE NATURE OF NARRATIVES: 3 LEVELS OF NARRATIVE</vt:lpstr>
      <vt:lpstr>THE NATURE OF NARRATIVES</vt:lpstr>
      <vt:lpstr>CHARACTERISTICS OF HEBREW NARRATIVE</vt:lpstr>
      <vt:lpstr>CHARACTERISTICS OF HEBREW NARRATIVE</vt:lpstr>
      <vt:lpstr>CHARACTERISTICS OF HEBREW NARRATIVE</vt:lpstr>
      <vt:lpstr>CHARACTERISTICS OF HEBREW NARRATIVE</vt:lpstr>
      <vt:lpstr>CHARACTERISTICS OF HEBREW NARRATIVE</vt:lpstr>
      <vt:lpstr>CHARACTERISTICS OF HEBREW NARRATIVE</vt:lpstr>
      <vt:lpstr>CHARACTERISTICS OF HEBREW NARRATIVE: READING “IN BETWEEN THE LINES”</vt:lpstr>
      <vt:lpstr>FINAL CAUTIONS</vt:lpstr>
      <vt:lpstr>FINAL CAUTIONS</vt:lpstr>
      <vt:lpstr>FINAL CAUTIONS</vt:lpstr>
      <vt:lpstr>FINAL CAUTIONS</vt:lpstr>
      <vt:lpstr>FINAL CAUTIONS</vt:lpstr>
      <vt:lpstr>FINAL CAUTIONS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OT: THE LAW</dc:title>
  <dc:creator>Forrest Price</dc:creator>
  <cp:lastModifiedBy>Forrest Price</cp:lastModifiedBy>
  <cp:revision>40</cp:revision>
  <dcterms:created xsi:type="dcterms:W3CDTF">2018-05-17T21:36:11Z</dcterms:created>
  <dcterms:modified xsi:type="dcterms:W3CDTF">2018-06-03T13:59:15Z</dcterms:modified>
</cp:coreProperties>
</file>