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82" r:id="rId5"/>
    <p:sldId id="284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706" autoAdjust="0"/>
  </p:normalViewPr>
  <p:slideViewPr>
    <p:cSldViewPr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6/17/2018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READ THE OT:</a:t>
            </a:r>
            <a:br>
              <a:rPr lang="en-US" dirty="0"/>
            </a:br>
            <a:r>
              <a:rPr lang="en-US" dirty="0"/>
              <a:t>PROPHECY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SESSIONS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BD6D-BFA2-4BC0-ABAC-2DEFFC5F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1DD6-3DB1-4B45-B08F-0D232104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Another problem occurs in the longer prophetic books because they are largely collections of </a:t>
            </a:r>
            <a:r>
              <a:rPr lang="en-US" sz="2800" u="sng" dirty="0"/>
              <a:t>spoken oracles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These oracles are not always presented in their original </a:t>
            </a:r>
            <a:r>
              <a:rPr lang="en-US" sz="2600" u="sng" dirty="0"/>
              <a:t>chronological</a:t>
            </a:r>
            <a:r>
              <a:rPr lang="en-US" sz="2600" dirty="0"/>
              <a:t> sequence without much hint as to where one oracle ends and the next begins.</a:t>
            </a:r>
          </a:p>
          <a:p>
            <a:pPr lvl="1"/>
            <a:r>
              <a:rPr lang="en-US" sz="2600" dirty="0"/>
              <a:t>Further, they were often spoken in </a:t>
            </a:r>
            <a:r>
              <a:rPr lang="en-US" sz="2600" u="sng" dirty="0"/>
              <a:t>poetry</a:t>
            </a:r>
            <a:r>
              <a:rPr lang="en-US" sz="2600" dirty="0"/>
              <a:t>!</a:t>
            </a:r>
          </a:p>
          <a:p>
            <a:r>
              <a:rPr lang="en-US" sz="2800" dirty="0"/>
              <a:t>The last difficulty that we obviously have is a </a:t>
            </a:r>
            <a:r>
              <a:rPr lang="en-US" sz="2800" u="sng" dirty="0"/>
              <a:t>historical</a:t>
            </a:r>
            <a:r>
              <a:rPr lang="en-US" sz="2800" dirty="0"/>
              <a:t> one.</a:t>
            </a:r>
          </a:p>
          <a:p>
            <a:pPr lvl="1"/>
            <a:r>
              <a:rPr lang="en-US" sz="2600" dirty="0"/>
              <a:t>We are far removed from the religious, historical, and cultural life of ancient Israel and, thus, have a hard time putting prophecies in their proper </a:t>
            </a:r>
            <a:r>
              <a:rPr lang="en-US" sz="2600" u="sng" dirty="0"/>
              <a:t>context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2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2B41-A204-4E71-9E13-223DE44D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PROPHECY IN ISRAEL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61E2C-3334-4661-9E20-A59D2DFE8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E606-CE0C-412D-AAD6-149B9F1E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PROPHECY IN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DF71-9574-48F8-B4E2-54DC5E3E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The prophets were </a:t>
            </a:r>
            <a:r>
              <a:rPr lang="en-US" sz="2800" u="sng" dirty="0"/>
              <a:t>covenant enforcement mediators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God announced his </a:t>
            </a:r>
            <a:r>
              <a:rPr lang="en-US" sz="2600" u="sng" dirty="0"/>
              <a:t>enforcement</a:t>
            </a:r>
            <a:r>
              <a:rPr lang="en-US" sz="2600" dirty="0"/>
              <a:t> of the law (positive or negative) through the prophets.</a:t>
            </a:r>
          </a:p>
          <a:p>
            <a:pPr lvl="2"/>
            <a:r>
              <a:rPr lang="en-US" sz="2400" dirty="0"/>
              <a:t>E.g., Lev. 26:1-13 (blessings) &amp; Lev. 26:14-39 (curses)</a:t>
            </a:r>
          </a:p>
          <a:p>
            <a:pPr lvl="1"/>
            <a:r>
              <a:rPr lang="en-US" sz="2600" dirty="0"/>
              <a:t>These categories of </a:t>
            </a:r>
            <a:r>
              <a:rPr lang="en-US" sz="2600" u="sng" dirty="0"/>
              <a:t>blessings</a:t>
            </a:r>
            <a:r>
              <a:rPr lang="en-US" sz="2600" dirty="0"/>
              <a:t> and </a:t>
            </a:r>
            <a:r>
              <a:rPr lang="en-US" sz="2600" u="sng" dirty="0"/>
              <a:t>curses</a:t>
            </a:r>
            <a:r>
              <a:rPr lang="en-US" sz="2600" dirty="0"/>
              <a:t> are found in Lev. 26, Deut. 4, and Deut. 28-32.</a:t>
            </a:r>
          </a:p>
          <a:p>
            <a:pPr lvl="1"/>
            <a:r>
              <a:rPr lang="en-US" sz="2600" dirty="0"/>
              <a:t>As you read, look for this pattern: (1) identification of Israel’s </a:t>
            </a:r>
            <a:r>
              <a:rPr lang="en-US" sz="2600" u="sng" dirty="0"/>
              <a:t>sin</a:t>
            </a:r>
            <a:r>
              <a:rPr lang="en-US" sz="2600" dirty="0"/>
              <a:t> </a:t>
            </a:r>
            <a:r>
              <a:rPr lang="en-US" sz="2600" i="1" dirty="0"/>
              <a:t>or</a:t>
            </a:r>
            <a:r>
              <a:rPr lang="en-US" sz="2600" dirty="0"/>
              <a:t> God’s </a:t>
            </a:r>
            <a:r>
              <a:rPr lang="en-US" sz="2600" u="sng" dirty="0"/>
              <a:t>love</a:t>
            </a:r>
            <a:r>
              <a:rPr lang="en-US" sz="2600" dirty="0"/>
              <a:t> for his people; (2) prediction of a </a:t>
            </a:r>
            <a:r>
              <a:rPr lang="en-US" sz="2600" u="sng" dirty="0"/>
              <a:t>curse</a:t>
            </a:r>
            <a:r>
              <a:rPr lang="en-US" sz="2600" dirty="0"/>
              <a:t> or </a:t>
            </a:r>
            <a:r>
              <a:rPr lang="en-US" sz="2600" u="sng" dirty="0"/>
              <a:t>blessing</a:t>
            </a:r>
            <a:r>
              <a:rPr lang="en-US" sz="2600" dirty="0"/>
              <a:t> in accordance with #1.</a:t>
            </a:r>
          </a:p>
          <a:p>
            <a:pPr lvl="2"/>
            <a:r>
              <a:rPr lang="en-US" sz="2400" dirty="0"/>
              <a:t>E.g., Deut. 4:25-31</a:t>
            </a:r>
          </a:p>
        </p:txBody>
      </p:sp>
    </p:spTree>
    <p:extLst>
      <p:ext uri="{BB962C8B-B14F-4D97-AF65-F5344CB8AC3E}">
        <p14:creationId xmlns:p14="http://schemas.microsoft.com/office/powerpoint/2010/main" val="15358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30BB-CE4E-4E85-B67E-9172A93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PROPHECY IN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2738C-60E7-4729-96B2-15868BC5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 The prophet’s message was not their own, but </a:t>
            </a:r>
            <a:r>
              <a:rPr lang="en-US" sz="2800" u="sng" dirty="0"/>
              <a:t>God’s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God is the one who raised each of the prophets up to speak.</a:t>
            </a:r>
          </a:p>
          <a:p>
            <a:pPr lvl="2"/>
            <a:r>
              <a:rPr lang="en-US" sz="2400" dirty="0"/>
              <a:t>The Hebrew word for prophet comes from the Semitic verb “</a:t>
            </a:r>
            <a:r>
              <a:rPr lang="en-US" sz="2400" u="sng" dirty="0"/>
              <a:t>to call</a:t>
            </a:r>
            <a:r>
              <a:rPr lang="en-US" sz="2400" dirty="0"/>
              <a:t>.”</a:t>
            </a:r>
          </a:p>
          <a:p>
            <a:pPr lvl="1"/>
            <a:r>
              <a:rPr lang="en-US" sz="2600" dirty="0"/>
              <a:t>Oracles are often prefaced or concluded with “</a:t>
            </a:r>
            <a:r>
              <a:rPr lang="en-US" sz="2600" u="sng" dirty="0"/>
              <a:t>declares</a:t>
            </a:r>
            <a:r>
              <a:rPr lang="en-US" sz="2600" dirty="0"/>
              <a:t> the Lord.”</a:t>
            </a:r>
          </a:p>
          <a:p>
            <a:r>
              <a:rPr lang="en-US" sz="2800" dirty="0"/>
              <a:t>3. The prophets were God’s </a:t>
            </a:r>
            <a:r>
              <a:rPr lang="en-US" sz="2800" u="sng" dirty="0"/>
              <a:t>direct</a:t>
            </a:r>
            <a:r>
              <a:rPr lang="en-US" sz="2800" dirty="0"/>
              <a:t> representatives.</a:t>
            </a:r>
          </a:p>
          <a:p>
            <a:pPr lvl="1"/>
            <a:r>
              <a:rPr lang="en-US" sz="2600" dirty="0"/>
              <a:t>The prophets did not act or speak </a:t>
            </a:r>
            <a:r>
              <a:rPr lang="en-US" sz="2600" u="sng" dirty="0"/>
              <a:t>independently</a:t>
            </a:r>
            <a:r>
              <a:rPr lang="en-US" sz="2600" dirty="0"/>
              <a:t> of God.</a:t>
            </a:r>
          </a:p>
          <a:p>
            <a:pPr lvl="1"/>
            <a:r>
              <a:rPr lang="en-US" sz="2600" dirty="0"/>
              <a:t>Never read prophecy as the prophet’s interpretation of God’s word but as the Word of God as God wished the prophet to present it.</a:t>
            </a:r>
          </a:p>
        </p:txBody>
      </p:sp>
    </p:spTree>
    <p:extLst>
      <p:ext uri="{BB962C8B-B14F-4D97-AF65-F5344CB8AC3E}">
        <p14:creationId xmlns:p14="http://schemas.microsoft.com/office/powerpoint/2010/main" val="1032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572-50EF-481B-907D-EA286F5A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PROPHECY IN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C99E-835D-44CE-B8AF-CB716E2F4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 The prophet’s message is </a:t>
            </a:r>
            <a:r>
              <a:rPr lang="en-US" sz="2800" u="sng" dirty="0"/>
              <a:t>unoriginal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The prophets’ essential messages were already contained in the books of </a:t>
            </a:r>
            <a:r>
              <a:rPr lang="en-US" sz="2600" u="sng" dirty="0"/>
              <a:t>Moses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Their words are not new in </a:t>
            </a:r>
            <a:r>
              <a:rPr lang="en-US" sz="2600" u="sng" dirty="0"/>
              <a:t>concept</a:t>
            </a:r>
            <a:r>
              <a:rPr lang="en-US" sz="2600" dirty="0"/>
              <a:t>, though they may be new in </a:t>
            </a:r>
            <a:r>
              <a:rPr lang="en-US" sz="2600" u="sng" dirty="0"/>
              <a:t>wording</a:t>
            </a:r>
            <a:r>
              <a:rPr lang="en-US" sz="2600" dirty="0"/>
              <a:t>. </a:t>
            </a:r>
          </a:p>
          <a:p>
            <a:pPr lvl="1"/>
            <a:r>
              <a:rPr lang="en-US" sz="2600" dirty="0"/>
              <a:t>E.g., Hosea 4:2</a:t>
            </a:r>
          </a:p>
          <a:p>
            <a:pPr lvl="1"/>
            <a:r>
              <a:rPr lang="en-US" sz="2600" dirty="0"/>
              <a:t>This is true of both prophecy dealing with the Law and with </a:t>
            </a:r>
            <a:r>
              <a:rPr lang="en-US" sz="2600" u="sng" dirty="0"/>
              <a:t>messianic</a:t>
            </a:r>
            <a:r>
              <a:rPr lang="en-US" sz="2600" dirty="0"/>
              <a:t> prophecies.</a:t>
            </a:r>
          </a:p>
          <a:p>
            <a:pPr lvl="2"/>
            <a:r>
              <a:rPr lang="en-US" sz="2400" dirty="0"/>
              <a:t>Luke 24:44, John 1:45</a:t>
            </a:r>
          </a:p>
        </p:txBody>
      </p:sp>
    </p:spTree>
    <p:extLst>
      <p:ext uri="{BB962C8B-B14F-4D97-AF65-F5344CB8AC3E}">
        <p14:creationId xmlns:p14="http://schemas.microsoft.com/office/powerpoint/2010/main" val="9819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96A8-6306-49E3-93DB-0B0F4A4B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890A-E05B-4D30-8165-3E31FFBAC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F67E-E9B1-41F7-9302-14848418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F6F2-A38B-4428-8822-C9926CDE5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Parts of the Bible are obvious on the surface, but other parts are not. (Like much prophecy.)</a:t>
            </a:r>
          </a:p>
          <a:p>
            <a:pPr lvl="1"/>
            <a:r>
              <a:rPr lang="en-US" sz="2600" dirty="0"/>
              <a:t>Reading prophecy will take some </a:t>
            </a:r>
            <a:r>
              <a:rPr lang="en-US" sz="2600" u="sng" dirty="0"/>
              <a:t>outside</a:t>
            </a:r>
            <a:r>
              <a:rPr lang="en-US" sz="2600" dirty="0"/>
              <a:t> help. Get a good study bible, commentaries, and other resources to give you the context of the prophetic book you are reading.</a:t>
            </a:r>
          </a:p>
          <a:p>
            <a:r>
              <a:rPr lang="en-US" sz="2800" dirty="0"/>
              <a:t>The historical context of the prophets can be </a:t>
            </a:r>
            <a:r>
              <a:rPr lang="en-US" sz="2800" u="sng" dirty="0"/>
              <a:t>large</a:t>
            </a:r>
            <a:r>
              <a:rPr lang="en-US" sz="2800" dirty="0"/>
              <a:t> (their era) and/or </a:t>
            </a:r>
            <a:r>
              <a:rPr lang="en-US" sz="2800" u="sng" dirty="0"/>
              <a:t>specific</a:t>
            </a:r>
            <a:r>
              <a:rPr lang="en-US" sz="2800" dirty="0"/>
              <a:t> (the context of a single oracle).</a:t>
            </a:r>
          </a:p>
        </p:txBody>
      </p:sp>
    </p:spTree>
    <p:extLst>
      <p:ext uri="{BB962C8B-B14F-4D97-AF65-F5344CB8AC3E}">
        <p14:creationId xmlns:p14="http://schemas.microsoft.com/office/powerpoint/2010/main" val="24760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1409-A58E-40E4-B218-9971B396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328CC-7387-452D-B9BD-945F40F2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Larger Context</a:t>
            </a:r>
          </a:p>
          <a:p>
            <a:pPr lvl="1"/>
            <a:r>
              <a:rPr lang="en-US" sz="2600" dirty="0"/>
              <a:t>The 16 prophetic books are from a narrow band of Israelite history: from about </a:t>
            </a:r>
            <a:r>
              <a:rPr lang="en-US" sz="2600" u="sng" dirty="0"/>
              <a:t>760-460</a:t>
            </a:r>
            <a:r>
              <a:rPr lang="en-US" sz="2600" dirty="0"/>
              <a:t> B.C.</a:t>
            </a:r>
          </a:p>
          <a:p>
            <a:pPr lvl="1"/>
            <a:r>
              <a:rPr lang="en-US" sz="2600" dirty="0"/>
              <a:t>This era especially called for “</a:t>
            </a:r>
            <a:r>
              <a:rPr lang="en-US" sz="2600" u="sng" dirty="0"/>
              <a:t>covenant enforcement mediation</a:t>
            </a:r>
            <a:r>
              <a:rPr lang="en-US" sz="2600" dirty="0"/>
              <a:t>” and God obviously desired for his Word to his people to be recorded during these pivotal years.</a:t>
            </a:r>
          </a:p>
          <a:p>
            <a:pPr lvl="1"/>
            <a:r>
              <a:rPr lang="en-US" sz="2600" dirty="0"/>
              <a:t>These years are characterized by 3 things:</a:t>
            </a:r>
          </a:p>
          <a:p>
            <a:pPr lvl="2"/>
            <a:r>
              <a:rPr lang="en-US" sz="2400" dirty="0"/>
              <a:t>Unprecedented political, military, economic, and social </a:t>
            </a:r>
            <a:r>
              <a:rPr lang="en-US" sz="2400" u="sng" dirty="0"/>
              <a:t>upheaval</a:t>
            </a:r>
          </a:p>
          <a:p>
            <a:pPr lvl="2"/>
            <a:r>
              <a:rPr lang="en-US" sz="2400" dirty="0"/>
              <a:t>An enormous level of religious </a:t>
            </a:r>
            <a:r>
              <a:rPr lang="en-US" sz="2400" u="sng" dirty="0"/>
              <a:t>unfaithfulness</a:t>
            </a:r>
            <a:r>
              <a:rPr lang="en-US" sz="2400" dirty="0"/>
              <a:t> and disregard for the Mosaic covenant</a:t>
            </a:r>
          </a:p>
          <a:p>
            <a:pPr lvl="2"/>
            <a:r>
              <a:rPr lang="en-US" sz="2400" dirty="0"/>
              <a:t>Shifts in </a:t>
            </a:r>
            <a:r>
              <a:rPr lang="en-US" sz="2400" u="sng" dirty="0"/>
              <a:t>populations</a:t>
            </a:r>
            <a:r>
              <a:rPr lang="en-US" sz="2400" dirty="0"/>
              <a:t> and national boundaries</a:t>
            </a:r>
          </a:p>
        </p:txBody>
      </p:sp>
    </p:spTree>
    <p:extLst>
      <p:ext uri="{BB962C8B-B14F-4D97-AF65-F5344CB8AC3E}">
        <p14:creationId xmlns:p14="http://schemas.microsoft.com/office/powerpoint/2010/main" val="2584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5B95-0862-46D0-95E2-AB283E65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9401-26F3-4D0E-9A7A-738233086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Specific Context</a:t>
            </a:r>
          </a:p>
          <a:p>
            <a:pPr lvl="1"/>
            <a:r>
              <a:rPr lang="en-US" sz="2600" dirty="0"/>
              <a:t>Each prophetic oracle was delivered in a specific historical </a:t>
            </a:r>
            <a:r>
              <a:rPr lang="en-US" sz="2600" u="sng" dirty="0"/>
              <a:t>setting</a:t>
            </a:r>
            <a:r>
              <a:rPr lang="en-US" sz="2600" dirty="0"/>
              <a:t> (i.e., God spoke to people in a given time/place and under given circumstances).</a:t>
            </a:r>
          </a:p>
          <a:p>
            <a:pPr lvl="1"/>
            <a:r>
              <a:rPr lang="en-US" sz="2600" dirty="0"/>
              <a:t>Knowledge of the specific </a:t>
            </a:r>
            <a:r>
              <a:rPr lang="en-US" sz="2600" u="sng" dirty="0"/>
              <a:t>context</a:t>
            </a:r>
            <a:r>
              <a:rPr lang="en-US" sz="2600" dirty="0"/>
              <a:t> (date, audience, situation) contributes greatly to our understanding of an oracle.</a:t>
            </a:r>
          </a:p>
          <a:p>
            <a:pPr lvl="1"/>
            <a:r>
              <a:rPr lang="en-US" sz="2600" dirty="0"/>
              <a:t>E.g., Hosea 5:8-10</a:t>
            </a:r>
          </a:p>
          <a:p>
            <a:pPr lvl="1"/>
            <a:r>
              <a:rPr lang="en-US" sz="2600" dirty="0"/>
              <a:t>We must learn to “</a:t>
            </a:r>
            <a:r>
              <a:rPr lang="en-US" sz="2600" u="sng" dirty="0"/>
              <a:t>think oracles</a:t>
            </a:r>
            <a:r>
              <a:rPr lang="en-US" sz="2600" dirty="0"/>
              <a:t>” when reading prophecy.</a:t>
            </a:r>
          </a:p>
          <a:p>
            <a:pPr lvl="2"/>
            <a:r>
              <a:rPr lang="en-US" sz="2400" dirty="0"/>
              <a:t>Outside help will assist in discerning where one oracle begins and another ends.</a:t>
            </a:r>
          </a:p>
        </p:txBody>
      </p:sp>
    </p:spTree>
    <p:extLst>
      <p:ext uri="{BB962C8B-B14F-4D97-AF65-F5344CB8AC3E}">
        <p14:creationId xmlns:p14="http://schemas.microsoft.com/office/powerpoint/2010/main" val="24626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6AF0-C313-49F6-9502-0F12836B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TASK: </a:t>
            </a:r>
            <a:br>
              <a:rPr lang="en-US" dirty="0"/>
            </a:br>
            <a:r>
              <a:rPr lang="en-US" dirty="0"/>
              <a:t>FORMS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8EE7-B64B-464D-A9B5-0FEB3A714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Prophecy comes in different </a:t>
            </a:r>
            <a:r>
              <a:rPr lang="en-US" sz="2800" u="sng" dirty="0"/>
              <a:t>forms</a:t>
            </a:r>
            <a:r>
              <a:rPr lang="en-US" sz="2800" dirty="0"/>
              <a:t>.</a:t>
            </a:r>
          </a:p>
          <a:p>
            <a:r>
              <a:rPr lang="en-US" sz="2800" dirty="0"/>
              <a:t>The </a:t>
            </a:r>
            <a:r>
              <a:rPr lang="en-US" sz="2800" u="sng" dirty="0"/>
              <a:t>Lawsuit</a:t>
            </a:r>
          </a:p>
          <a:p>
            <a:pPr lvl="1"/>
            <a:r>
              <a:rPr lang="en-US" sz="2600" dirty="0"/>
              <a:t>God is imagined as prosecutor and judge.</a:t>
            </a:r>
          </a:p>
          <a:p>
            <a:pPr lvl="1"/>
            <a:r>
              <a:rPr lang="en-US" sz="2600" dirty="0"/>
              <a:t>Contains a summons, charge, evidence, and verdict.</a:t>
            </a:r>
          </a:p>
          <a:p>
            <a:r>
              <a:rPr lang="en-US" sz="2800" dirty="0"/>
              <a:t>The </a:t>
            </a:r>
            <a:r>
              <a:rPr lang="en-US" sz="2800" u="sng" dirty="0"/>
              <a:t>Woe</a:t>
            </a:r>
          </a:p>
          <a:p>
            <a:pPr lvl="1"/>
            <a:r>
              <a:rPr lang="en-US" sz="2600" dirty="0"/>
              <a:t>Contain an announcement of distress, reason for the distress, and a prediction of doom</a:t>
            </a:r>
          </a:p>
        </p:txBody>
      </p:sp>
    </p:spTree>
    <p:extLst>
      <p:ext uri="{BB962C8B-B14F-4D97-AF65-F5344CB8AC3E}">
        <p14:creationId xmlns:p14="http://schemas.microsoft.com/office/powerpoint/2010/main" val="26660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8655-B94E-4994-A962-AA85565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16D41-8EA5-4230-B159-FD49245F7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DE95-D8D2-4FA0-9E5D-BE3EFC3B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TASK: </a:t>
            </a:r>
            <a:br>
              <a:rPr lang="en-US" dirty="0"/>
            </a:br>
            <a:r>
              <a:rPr lang="en-US" dirty="0"/>
              <a:t>FORMS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F24A-2F4A-4123-B3FA-9718B431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u="sng" dirty="0"/>
              <a:t>Promise</a:t>
            </a:r>
          </a:p>
          <a:p>
            <a:pPr lvl="1"/>
            <a:r>
              <a:rPr lang="en-US" sz="2600" dirty="0"/>
              <a:t>Also known as a “salvation oracle.”</a:t>
            </a:r>
          </a:p>
          <a:p>
            <a:pPr lvl="1"/>
            <a:r>
              <a:rPr lang="en-US" sz="2600" dirty="0"/>
              <a:t>Contains reference to the future, mention of radical change, and mention of  blessing.</a:t>
            </a:r>
          </a:p>
          <a:p>
            <a:r>
              <a:rPr lang="en-US" sz="2800" dirty="0"/>
              <a:t>The </a:t>
            </a:r>
            <a:r>
              <a:rPr lang="en-US" sz="2800" u="sng" dirty="0"/>
              <a:t>Enactment</a:t>
            </a:r>
            <a:r>
              <a:rPr lang="en-US" sz="2800" dirty="0"/>
              <a:t> Prophecy</a:t>
            </a:r>
          </a:p>
          <a:p>
            <a:pPr lvl="1"/>
            <a:r>
              <a:rPr lang="en-US" sz="2600" dirty="0"/>
              <a:t>God sometimes told his prophets not merely to speak his word but also to enact it symbolically to reinforce his words.</a:t>
            </a:r>
          </a:p>
          <a:p>
            <a:pPr lvl="1"/>
            <a:r>
              <a:rPr lang="en-US" sz="2600" dirty="0"/>
              <a:t>E.g., Isaiah 20</a:t>
            </a:r>
          </a:p>
        </p:txBody>
      </p:sp>
    </p:spTree>
    <p:extLst>
      <p:ext uri="{BB962C8B-B14F-4D97-AF65-F5344CB8AC3E}">
        <p14:creationId xmlns:p14="http://schemas.microsoft.com/office/powerpoint/2010/main" val="36353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4E7A-B349-4FC5-874E-A5E44989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TASK: </a:t>
            </a:r>
            <a:br>
              <a:rPr lang="en-US" dirty="0"/>
            </a:br>
            <a:r>
              <a:rPr lang="en-US" dirty="0"/>
              <a:t>FORMS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C852-4668-4F5D-A1DE-10A915F1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u="sng" dirty="0"/>
              <a:t>Messenger</a:t>
            </a:r>
            <a:r>
              <a:rPr lang="en-US" sz="2800" dirty="0"/>
              <a:t> Speech</a:t>
            </a:r>
          </a:p>
          <a:p>
            <a:pPr lvl="1"/>
            <a:r>
              <a:rPr lang="en-US" sz="2600" dirty="0"/>
              <a:t>The most common form in the prophetic books and often occurs alongside one of the other prophetic forms</a:t>
            </a:r>
          </a:p>
          <a:p>
            <a:pPr lvl="1"/>
            <a:r>
              <a:rPr lang="en-US" sz="2600" dirty="0"/>
              <a:t>Signaled by: “This is what the Lord says,” or “…says the Lord.”</a:t>
            </a:r>
          </a:p>
          <a:p>
            <a:pPr lvl="1"/>
            <a:r>
              <a:rPr lang="en-US" sz="2600" dirty="0"/>
              <a:t>This reminded the hearers that they are receiving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36244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B1A7-09DF-4CF2-A79E-BB3EC2E2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EXEGETICAL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5B8E-A067-4A8F-9237-82A9B0174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Prophets as </a:t>
            </a:r>
            <a:r>
              <a:rPr lang="en-US" sz="2800" u="sng" dirty="0"/>
              <a:t>Poets</a:t>
            </a:r>
          </a:p>
          <a:p>
            <a:pPr lvl="1"/>
            <a:r>
              <a:rPr lang="en-US" sz="2600" dirty="0"/>
              <a:t>In ancient times, poetry was often used in learning because it could more easily be committed to </a:t>
            </a:r>
            <a:r>
              <a:rPr lang="en-US" sz="2600" u="sng" dirty="0"/>
              <a:t>memory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The prophetic books contain a substantial amount of poetry.</a:t>
            </a:r>
          </a:p>
          <a:p>
            <a:pPr lvl="2"/>
            <a:r>
              <a:rPr lang="en-US" sz="2400" dirty="0"/>
              <a:t>This helped the hearers remember the Word of God the prophet would speak to them.</a:t>
            </a:r>
          </a:p>
          <a:p>
            <a:pPr lvl="1"/>
            <a:r>
              <a:rPr lang="en-US" sz="2600" dirty="0"/>
              <a:t>Remember the devices we learned last week (especially the three types of </a:t>
            </a:r>
            <a:r>
              <a:rPr lang="en-US" sz="2600" u="sng" dirty="0"/>
              <a:t>parallelism</a:t>
            </a:r>
            <a:r>
              <a:rPr lang="en-US" sz="2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72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0F33-4B1E-4C38-8534-8498123C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FB6ED-8550-4424-BAA8-72D45506F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CB05-38C8-40A8-A82A-E161ADDA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6AEB-3E7A-49F2-A914-FAA902AE0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overall thing to remember is that the prophecies always concerned the </a:t>
            </a:r>
            <a:r>
              <a:rPr lang="en-US" sz="2800" u="sng" dirty="0"/>
              <a:t>covenantal</a:t>
            </a:r>
            <a:r>
              <a:rPr lang="en-US" sz="2800" dirty="0"/>
              <a:t> relationship of God and Israel.</a:t>
            </a:r>
          </a:p>
          <a:p>
            <a:pPr lvl="1"/>
            <a:r>
              <a:rPr lang="en-US" sz="2600" dirty="0"/>
              <a:t>Many of the </a:t>
            </a:r>
            <a:r>
              <a:rPr lang="en-US" sz="2600" u="sng" dirty="0"/>
              <a:t>principles</a:t>
            </a:r>
            <a:r>
              <a:rPr lang="en-US" sz="2600" dirty="0"/>
              <a:t> of the old-covenant still hold up in the new-covenant.</a:t>
            </a:r>
          </a:p>
          <a:p>
            <a:pPr lvl="1"/>
            <a:r>
              <a:rPr lang="en-US" sz="2600" dirty="0"/>
              <a:t>Thus, we should be aware of what sorts of thing God </a:t>
            </a:r>
            <a:r>
              <a:rPr lang="en-US" sz="2600" u="sng" dirty="0"/>
              <a:t>blesses</a:t>
            </a:r>
            <a:r>
              <a:rPr lang="en-US" sz="2600" dirty="0"/>
              <a:t> and seek those things (above all God himself).</a:t>
            </a:r>
          </a:p>
        </p:txBody>
      </p:sp>
    </p:spTree>
    <p:extLst>
      <p:ext uri="{BB962C8B-B14F-4D97-AF65-F5344CB8AC3E}">
        <p14:creationId xmlns:p14="http://schemas.microsoft.com/office/powerpoint/2010/main" val="29660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7F4A-F7EB-4C12-A8CC-541B19BD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E3A9-2E4B-4761-A8DB-E6FB6B93C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Remember that prophecies were most often spoken of </a:t>
            </a:r>
            <a:r>
              <a:rPr lang="en-US" sz="2800" u="sng" dirty="0"/>
              <a:t>near</a:t>
            </a:r>
            <a:r>
              <a:rPr lang="en-US" sz="2800" dirty="0"/>
              <a:t> future events of the people they were spoken to.</a:t>
            </a:r>
          </a:p>
          <a:p>
            <a:pPr lvl="1"/>
            <a:r>
              <a:rPr lang="en-US" sz="2600" dirty="0"/>
              <a:t>Too great a zeal for identifying NT events in OT prophetic oracles can give strange (and incorrect) results.</a:t>
            </a:r>
          </a:p>
          <a:p>
            <a:r>
              <a:rPr lang="en-US" sz="2800" dirty="0"/>
              <a:t>Some prophecies of the near future were set against the background of the greater </a:t>
            </a:r>
            <a:r>
              <a:rPr lang="en-US" sz="2800" u="sng" dirty="0"/>
              <a:t>eschatological future</a:t>
            </a:r>
            <a:r>
              <a:rPr lang="en-US" sz="2800" dirty="0"/>
              <a:t>, and sometimes they seem to blend.</a:t>
            </a:r>
          </a:p>
          <a:p>
            <a:pPr lvl="1"/>
            <a:r>
              <a:rPr lang="en-US" sz="2600" dirty="0"/>
              <a:t>The Bible often sees God’s acts in temporal history in light of his overall plan for </a:t>
            </a:r>
            <a:r>
              <a:rPr lang="en-US" sz="2600" u="sng" dirty="0"/>
              <a:t>all of human history.</a:t>
            </a:r>
          </a:p>
          <a:p>
            <a:r>
              <a:rPr lang="en-US" sz="2800" dirty="0"/>
              <a:t>Eschatological language is, by nature, </a:t>
            </a:r>
            <a:r>
              <a:rPr lang="en-US" sz="2800" u="sng" dirty="0"/>
              <a:t>metaphorical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These metaphors express poetic language of final events but are not necessarily intended to be predictions of those events per se.</a:t>
            </a:r>
          </a:p>
        </p:txBody>
      </p:sp>
    </p:spTree>
    <p:extLst>
      <p:ext uri="{BB962C8B-B14F-4D97-AF65-F5344CB8AC3E}">
        <p14:creationId xmlns:p14="http://schemas.microsoft.com/office/powerpoint/2010/main" val="6208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C26B-A397-49A7-89E8-5E02064D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D246-1C6D-4FBD-A5A9-19CD2699E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Sometimes, NT references to OT prophecies seem to use these prophecies in a way that </a:t>
            </a:r>
            <a:r>
              <a:rPr lang="en-US" sz="2800" u="sng" dirty="0"/>
              <a:t>contradicts</a:t>
            </a:r>
            <a:r>
              <a:rPr lang="en-US" sz="2800" dirty="0"/>
              <a:t> the original meaning and setting.</a:t>
            </a:r>
          </a:p>
          <a:p>
            <a:pPr lvl="1"/>
            <a:r>
              <a:rPr lang="en-US" sz="2600" dirty="0"/>
              <a:t>E.g., 1 Cor. 10:4</a:t>
            </a:r>
          </a:p>
          <a:p>
            <a:pPr lvl="1"/>
            <a:r>
              <a:rPr lang="en-US" sz="2600" dirty="0"/>
              <a:t>Paul uses this as an </a:t>
            </a:r>
            <a:r>
              <a:rPr lang="en-US" sz="2600" u="sng" dirty="0"/>
              <a:t>analogy</a:t>
            </a:r>
            <a:r>
              <a:rPr lang="en-US" sz="2600" dirty="0"/>
              <a:t>, saying “that rock was to them as Christ is to us – a source of sustenance..”</a:t>
            </a:r>
          </a:p>
          <a:p>
            <a:pPr lvl="1"/>
            <a:r>
              <a:rPr lang="en-US" sz="2600" dirty="0"/>
              <a:t>Remember, Paul was </a:t>
            </a:r>
            <a:r>
              <a:rPr lang="en-US" sz="2600" u="sng" dirty="0"/>
              <a:t>inspired</a:t>
            </a:r>
            <a:r>
              <a:rPr lang="en-US" sz="2600" dirty="0"/>
              <a:t> by the Holy Spirit to use this passage in this we. Be cautious about doing this.</a:t>
            </a:r>
          </a:p>
          <a:p>
            <a:pPr lvl="1"/>
            <a:r>
              <a:rPr lang="en-US" sz="2600" dirty="0"/>
              <a:t>E.g., Matt. 2:15 &amp; Hosea 11:1</a:t>
            </a:r>
          </a:p>
          <a:p>
            <a:pPr lvl="2"/>
            <a:r>
              <a:rPr lang="en-US" sz="2400" dirty="0"/>
              <a:t>This is an analogical “fulfillment” by Jesus. The Messiah, God’s true Son, </a:t>
            </a:r>
            <a:r>
              <a:rPr lang="en-US" sz="2400" i="1" u="sng" dirty="0"/>
              <a:t>reenacts</a:t>
            </a:r>
            <a:r>
              <a:rPr lang="en-US" sz="2400" dirty="0"/>
              <a:t> Israel’s own history.</a:t>
            </a:r>
          </a:p>
        </p:txBody>
      </p:sp>
    </p:spTree>
    <p:extLst>
      <p:ext uri="{BB962C8B-B14F-4D97-AF65-F5344CB8AC3E}">
        <p14:creationId xmlns:p14="http://schemas.microsoft.com/office/powerpoint/2010/main" val="31993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3B42-1F02-4AD4-9DFA-8EF9D20F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60642-8E6E-4B2F-90C5-361CC876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106680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Orthodoxy: correct </a:t>
            </a:r>
            <a:r>
              <a:rPr lang="en-US" sz="2800" u="sng" dirty="0"/>
              <a:t>belief</a:t>
            </a:r>
          </a:p>
          <a:p>
            <a:r>
              <a:rPr lang="en-US" sz="2800" dirty="0"/>
              <a:t>Orthopraxy: correct </a:t>
            </a:r>
            <a:r>
              <a:rPr lang="en-US" sz="2800" u="sng" dirty="0"/>
              <a:t>action</a:t>
            </a:r>
          </a:p>
          <a:p>
            <a:r>
              <a:rPr lang="en-US" sz="2800" dirty="0"/>
              <a:t>Through the prophets, God called Israel to a balance of right </a:t>
            </a:r>
            <a:r>
              <a:rPr lang="en-US" sz="2800" u="sng" dirty="0"/>
              <a:t>belief</a:t>
            </a:r>
            <a:r>
              <a:rPr lang="en-US" sz="2800" dirty="0"/>
              <a:t> and </a:t>
            </a:r>
            <a:r>
              <a:rPr lang="en-US" sz="2800" u="sng" dirty="0"/>
              <a:t>action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This call remains in the </a:t>
            </a:r>
            <a:r>
              <a:rPr lang="en-US" sz="2600" u="sng" dirty="0"/>
              <a:t>NT</a:t>
            </a:r>
            <a:r>
              <a:rPr lang="en-US" sz="2600" dirty="0"/>
              <a:t>. (E.g., James 1:27, 2:18, Eph. 2:8-10.)</a:t>
            </a:r>
          </a:p>
          <a:p>
            <a:r>
              <a:rPr lang="en-US" sz="2800" dirty="0"/>
              <a:t>The prophets stand as reminders to us that those of us who obey stipulations of the new-covenant (love God, love people) the final, eternal result will be </a:t>
            </a:r>
            <a:r>
              <a:rPr lang="en-US" sz="2800" u="sng" dirty="0"/>
              <a:t>blessing</a:t>
            </a:r>
            <a:r>
              <a:rPr lang="en-US" sz="2800" dirty="0"/>
              <a:t>, even though the results in this world are not guaranteed to be so encouraging. For those who disobey, the result can only be </a:t>
            </a:r>
            <a:r>
              <a:rPr lang="en-US" sz="2800" u="sng" dirty="0"/>
              <a:t>curse</a:t>
            </a:r>
            <a:r>
              <a:rPr lang="en-US" sz="280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6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10BF-3790-4422-87B5-8FAAF1BA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0F01-8DD0-42BB-9D1C-1C7F71927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C3F4-EDA5-420D-AA3E-B8AD810D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63B00181-E71B-4D91-9F8F-72CC14E7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384" y="2743200"/>
            <a:ext cx="10771232" cy="2158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99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0129-B64B-4C15-90D4-D11D1134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D06F-0D00-417F-AF4A-C42C66717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0275-F312-4B84-A8FF-94E9A0B3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791C-D027-4141-92F1-90FB5998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4 </a:t>
            </a:r>
            <a:r>
              <a:rPr lang="en-US" sz="2800" u="sng" dirty="0"/>
              <a:t>major</a:t>
            </a:r>
            <a:r>
              <a:rPr lang="en-US" sz="2800" dirty="0"/>
              <a:t> prophets (Isaiah, Jeremiah, Ezekiel, Daniel) and 12 </a:t>
            </a:r>
            <a:r>
              <a:rPr lang="en-US" sz="2800" u="sng" dirty="0"/>
              <a:t>minor</a:t>
            </a:r>
            <a:r>
              <a:rPr lang="en-US" sz="2800" dirty="0"/>
              <a:t> prophets (the last 12 books of the OT).</a:t>
            </a:r>
          </a:p>
          <a:p>
            <a:pPr lvl="1"/>
            <a:r>
              <a:rPr lang="en-US" sz="2600" dirty="0"/>
              <a:t>Major simply means </a:t>
            </a:r>
            <a:r>
              <a:rPr lang="en-US" sz="2600" u="sng" dirty="0"/>
              <a:t>larger</a:t>
            </a:r>
            <a:r>
              <a:rPr lang="en-US" sz="2600" dirty="0"/>
              <a:t> and minor simply means </a:t>
            </a:r>
            <a:r>
              <a:rPr lang="en-US" sz="2600" u="sng" dirty="0"/>
              <a:t>shorter</a:t>
            </a:r>
            <a:r>
              <a:rPr lang="en-US" sz="2600" dirty="0"/>
              <a:t>.</a:t>
            </a:r>
          </a:p>
          <a:p>
            <a:r>
              <a:rPr lang="en-US" sz="2800" dirty="0"/>
              <a:t>In ancient Judaism, the 12 “minor” prophets were actually grouped into one large book called “The Book of the Twelve” or simply “The Twelve.”	</a:t>
            </a:r>
          </a:p>
          <a:p>
            <a:pPr lvl="1"/>
            <a:r>
              <a:rPr lang="en-US" sz="2600" dirty="0"/>
              <a:t>Its size was in between that of Isaiah &amp; Jeremiah and Ezekiel &amp; Daniel.</a:t>
            </a:r>
          </a:p>
        </p:txBody>
      </p:sp>
    </p:spTree>
    <p:extLst>
      <p:ext uri="{BB962C8B-B14F-4D97-AF65-F5344CB8AC3E}">
        <p14:creationId xmlns:p14="http://schemas.microsoft.com/office/powerpoint/2010/main" val="22436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378C-597D-4254-9A7E-DC117C37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PROPHECY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67439-DAF8-4B38-9D7D-9E525F3E4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E9A5-A6B4-4832-B2B0-078CD677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0CAD-F9F7-453E-A0A2-584B8751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Prophecy has a modern meaning leading us to believe these books are about foretelling the coming of </a:t>
            </a:r>
            <a:r>
              <a:rPr lang="en-US" sz="2800" u="sng" dirty="0"/>
              <a:t>Jesus</a:t>
            </a:r>
            <a:r>
              <a:rPr lang="en-US" sz="2800" dirty="0"/>
              <a:t> and/or the features of the coming </a:t>
            </a:r>
            <a:r>
              <a:rPr lang="en-US" sz="2800" u="sng" dirty="0"/>
              <a:t>age(s)</a:t>
            </a:r>
            <a:r>
              <a:rPr lang="en-US" sz="2800" dirty="0"/>
              <a:t>. </a:t>
            </a:r>
          </a:p>
          <a:p>
            <a:pPr lvl="1"/>
            <a:r>
              <a:rPr lang="en-US" sz="2600" dirty="0"/>
              <a:t>This leads to much misunderstanding about the prophetic literature of the OT.</a:t>
            </a:r>
          </a:p>
          <a:p>
            <a:r>
              <a:rPr lang="en-US" sz="2800" dirty="0"/>
              <a:t>Less than 2% of OT prophecy is </a:t>
            </a:r>
            <a:r>
              <a:rPr lang="en-US" sz="2800" u="sng" dirty="0"/>
              <a:t>messianic</a:t>
            </a:r>
            <a:r>
              <a:rPr lang="en-US" sz="2800" dirty="0"/>
              <a:t>, less than 5% specifically describes the </a:t>
            </a:r>
            <a:r>
              <a:rPr lang="en-US" sz="2800" u="sng" dirty="0"/>
              <a:t>new-covenant age</a:t>
            </a:r>
            <a:r>
              <a:rPr lang="en-US" sz="2800" dirty="0"/>
              <a:t>, and less than 1% concerns events yet to come in </a:t>
            </a:r>
            <a:r>
              <a:rPr lang="en-US" sz="2800" u="sng" dirty="0"/>
              <a:t>our time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6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5C19-C186-4066-A699-1F303538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5640-802D-4E9B-83C8-86243402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prophets did announce the future, but it was usually the </a:t>
            </a:r>
            <a:r>
              <a:rPr lang="en-US" sz="2800" u="sng" dirty="0"/>
              <a:t>immediate</a:t>
            </a:r>
            <a:r>
              <a:rPr lang="en-US" sz="2800" dirty="0"/>
              <a:t> future of Israel, Judah, and the surrounding nations.</a:t>
            </a:r>
          </a:p>
          <a:p>
            <a:r>
              <a:rPr lang="en-US" sz="2800" dirty="0"/>
              <a:t>So, the key to understanding much of the prophets is to see the prophecies fulfilled in their </a:t>
            </a:r>
            <a:r>
              <a:rPr lang="en-US" sz="2800" u="sng" dirty="0"/>
              <a:t>future</a:t>
            </a:r>
            <a:r>
              <a:rPr lang="en-US" sz="2800" dirty="0"/>
              <a:t> but in our </a:t>
            </a:r>
            <a:r>
              <a:rPr lang="en-US" sz="2800" u="sng" dirty="0"/>
              <a:t>past</a:t>
            </a:r>
            <a:r>
              <a:rPr lang="en-US" sz="2800" dirty="0"/>
              <a:t>.</a:t>
            </a:r>
          </a:p>
          <a:p>
            <a:r>
              <a:rPr lang="en-US" sz="2800" dirty="0"/>
              <a:t>But, the primary function of the prophets was not to predict future events. Their primary function was to </a:t>
            </a:r>
            <a:r>
              <a:rPr lang="en-US" sz="2800" i="1" u="sng" dirty="0"/>
              <a:t>speak for God</a:t>
            </a:r>
            <a:r>
              <a:rPr lang="en-US" sz="2800" dirty="0"/>
              <a:t> to their own contemporaries.</a:t>
            </a:r>
          </a:p>
          <a:p>
            <a:pPr lvl="1"/>
            <a:r>
              <a:rPr lang="en-US" sz="2600" dirty="0"/>
              <a:t>This “</a:t>
            </a:r>
            <a:r>
              <a:rPr lang="en-US" sz="2600" u="sng" dirty="0"/>
              <a:t>spoken</a:t>
            </a:r>
            <a:r>
              <a:rPr lang="en-US" sz="2600" dirty="0"/>
              <a:t>” nature of prophecy causes many of our difficulties.</a:t>
            </a:r>
          </a:p>
        </p:txBody>
      </p:sp>
    </p:spTree>
    <p:extLst>
      <p:ext uri="{BB962C8B-B14F-4D97-AF65-F5344CB8AC3E}">
        <p14:creationId xmlns:p14="http://schemas.microsoft.com/office/powerpoint/2010/main" val="32517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0247-5ED6-4C76-9094-FB41EF9E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33D15-5716-495E-B19E-99FBA3DC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Of the hundreds of prophets in ancient Israel, only 16 would have their messages from God collected and written up into books.</a:t>
            </a:r>
          </a:p>
          <a:p>
            <a:pPr lvl="1"/>
            <a:r>
              <a:rPr lang="en-US" sz="2600" dirty="0"/>
              <a:t>E.g., prophets like Elijah and Elisha played a very influential role, but we know more about their </a:t>
            </a:r>
            <a:r>
              <a:rPr lang="en-US" sz="2600" i="1" u="sng" dirty="0"/>
              <a:t>lives</a:t>
            </a:r>
            <a:r>
              <a:rPr lang="en-US" sz="2600" dirty="0"/>
              <a:t> than what they </a:t>
            </a:r>
            <a:r>
              <a:rPr lang="en-US" sz="2600" i="1" u="sng" dirty="0"/>
              <a:t>said</a:t>
            </a:r>
            <a:r>
              <a:rPr lang="en-US" sz="2600" dirty="0"/>
              <a:t>.</a:t>
            </a:r>
          </a:p>
          <a:p>
            <a:r>
              <a:rPr lang="en-US" sz="2800" dirty="0"/>
              <a:t>So, in the narratives we read much </a:t>
            </a:r>
            <a:r>
              <a:rPr lang="en-US" sz="2800" i="1" u="sng" dirty="0"/>
              <a:t>about</a:t>
            </a:r>
            <a:r>
              <a:rPr lang="en-US" sz="2800" dirty="0"/>
              <a:t> the prophets but very little </a:t>
            </a:r>
            <a:r>
              <a:rPr lang="en-US" sz="2800" i="1" u="sng" dirty="0"/>
              <a:t>from</a:t>
            </a:r>
            <a:r>
              <a:rPr lang="en-US" sz="2800" dirty="0"/>
              <a:t> the prophets, and in the prophetic books, we hear </a:t>
            </a:r>
            <a:r>
              <a:rPr lang="en-US" sz="2800" i="1" u="sng" dirty="0"/>
              <a:t>from</a:t>
            </a:r>
            <a:r>
              <a:rPr lang="en-US" sz="2800" dirty="0"/>
              <a:t> God </a:t>
            </a:r>
            <a:r>
              <a:rPr lang="en-US" sz="2800" i="1" dirty="0"/>
              <a:t>via</a:t>
            </a:r>
            <a:r>
              <a:rPr lang="en-US" sz="2800" dirty="0"/>
              <a:t> the prophets but very little </a:t>
            </a:r>
            <a:r>
              <a:rPr lang="en-US" sz="2800" i="1" u="sng" dirty="0"/>
              <a:t>about</a:t>
            </a:r>
            <a:r>
              <a:rPr lang="en-US" sz="2800" dirty="0"/>
              <a:t> the prophets themselves.</a:t>
            </a:r>
          </a:p>
          <a:p>
            <a:pPr lvl="1"/>
            <a:r>
              <a:rPr lang="en-US" sz="2600" dirty="0"/>
              <a:t>This difference accounts for most problems we have in reading the prophets.</a:t>
            </a:r>
          </a:p>
        </p:txBody>
      </p:sp>
    </p:spTree>
    <p:extLst>
      <p:ext uri="{BB962C8B-B14F-4D97-AF65-F5344CB8AC3E}">
        <p14:creationId xmlns:p14="http://schemas.microsoft.com/office/powerpoint/2010/main" val="1001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5358</TotalTime>
  <Words>1653</Words>
  <Application>Microsoft Office PowerPoint</Application>
  <PresentationFormat>Widescreen</PresentationFormat>
  <Paragraphs>126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Schoolbook</vt:lpstr>
      <vt:lpstr>CITY SKETCH 16X9</vt:lpstr>
      <vt:lpstr>HOW TO READ THE OT: PROPHECY</vt:lpstr>
      <vt:lpstr>GENERAL PRINCIPLES</vt:lpstr>
      <vt:lpstr>GENERAL PRINCIPLES</vt:lpstr>
      <vt:lpstr>INTRODUCTION</vt:lpstr>
      <vt:lpstr>INTRODUCTION</vt:lpstr>
      <vt:lpstr>THE NATURE OF PROPHECY</vt:lpstr>
      <vt:lpstr>THE NATURE OF PROPHECY</vt:lpstr>
      <vt:lpstr>THE NATURE OF PROPHECY</vt:lpstr>
      <vt:lpstr>THE NATURE OF PROPHECY</vt:lpstr>
      <vt:lpstr>THE NATURE OF PROPHECY</vt:lpstr>
      <vt:lpstr>FUNCTION OF PROPHECY IN ISRAEL</vt:lpstr>
      <vt:lpstr>FUNCTION OF PROPHECY IN ISRAEL</vt:lpstr>
      <vt:lpstr>FUNCTION OF PROPHECY IN ISRAEL</vt:lpstr>
      <vt:lpstr>FUNCTION OF PROPHECY IN ISRAEL</vt:lpstr>
      <vt:lpstr>THE EXEGETICAL TASK</vt:lpstr>
      <vt:lpstr>THE EXEGETICAL TASK</vt:lpstr>
      <vt:lpstr>THE EXEGETICAL TASK</vt:lpstr>
      <vt:lpstr>THE EXEGETICAL TASK</vt:lpstr>
      <vt:lpstr>THE EXEGETICAL TASK:  FORMS OF PROPHECY</vt:lpstr>
      <vt:lpstr>THE EXEGETICAL TASK:  FORMS OF PROPHECY</vt:lpstr>
      <vt:lpstr>THE EXEGETICAL TASK:  FORMS OF PROPHECY</vt:lpstr>
      <vt:lpstr>THE EXEGETICAL TASK</vt:lpstr>
      <vt:lpstr>HERMENEUTICAL SUGGESTIONS</vt:lpstr>
      <vt:lpstr>HERMENEUTICAL SUGGESTIONS</vt:lpstr>
      <vt:lpstr>HERMENEUTICAL SUGGESTIONS</vt:lpstr>
      <vt:lpstr>HERMENEUTICAL SUGGESTIONS</vt:lpstr>
      <vt:lpstr>HERMENEUTICAL SUGGESTIONS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THE OT: THE LAW</dc:title>
  <dc:creator>Forrest Price</dc:creator>
  <cp:lastModifiedBy>Forrest Price</cp:lastModifiedBy>
  <cp:revision>79</cp:revision>
  <dcterms:created xsi:type="dcterms:W3CDTF">2018-05-17T21:36:11Z</dcterms:created>
  <dcterms:modified xsi:type="dcterms:W3CDTF">2018-06-17T13:32:17Z</dcterms:modified>
</cp:coreProperties>
</file>