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6" r:id="rId28"/>
    <p:sldId id="287" r:id="rId29"/>
    <p:sldId id="281" r:id="rId30"/>
    <p:sldId id="283" r:id="rId31"/>
    <p:sldId id="288" r:id="rId32"/>
    <p:sldId id="289" r:id="rId33"/>
    <p:sldId id="290" r:id="rId34"/>
    <p:sldId id="291" r:id="rId35"/>
    <p:sldId id="292" r:id="rId36"/>
    <p:sldId id="282" r:id="rId37"/>
    <p:sldId id="284" r:id="rId38"/>
    <p:sldId id="293" r:id="rId39"/>
    <p:sldId id="294" r:id="rId40"/>
    <p:sldId id="295" r:id="rId41"/>
    <p:sldId id="296" r:id="rId42"/>
    <p:sldId id="298" r:id="rId43"/>
    <p:sldId id="297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6" autoAdjust="0"/>
  </p:normalViewPr>
  <p:slideViewPr>
    <p:cSldViewPr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HOW TO READ THE NEW TESTAMENT:</a:t>
            </a:r>
            <a:br>
              <a:rPr lang="en-US" sz="4000" dirty="0"/>
            </a:br>
            <a:r>
              <a:rPr lang="en-US" sz="4000" dirty="0"/>
              <a:t>THE REVELATION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CITY SESSSIONS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F07F-3B35-4E85-8C87-A0A39AA6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THE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C38AC-59AA-4586-8134-FD9E55BF0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 Revelation is primarily an </a:t>
            </a:r>
            <a:r>
              <a:rPr lang="en-US" sz="2800" u="sng" dirty="0"/>
              <a:t>apocalypse</a:t>
            </a:r>
            <a:r>
              <a:rPr lang="en-US" sz="2800" dirty="0"/>
              <a:t>, a common type of literature from about 200 B.C. to 200 A.D.</a:t>
            </a:r>
          </a:p>
          <a:p>
            <a:r>
              <a:rPr lang="en-US" sz="2800" dirty="0"/>
              <a:t>Characteristics of apocalypse:</a:t>
            </a:r>
            <a:endParaRPr lang="en-US" sz="2600" dirty="0"/>
          </a:p>
          <a:p>
            <a:r>
              <a:rPr lang="en-US" sz="2600" dirty="0"/>
              <a:t>The taproot of an apocalypse is Old Testament </a:t>
            </a:r>
            <a:r>
              <a:rPr lang="en-US" sz="2600" u="sng" dirty="0"/>
              <a:t>prophetic</a:t>
            </a:r>
            <a:r>
              <a:rPr lang="en-US" sz="2600" dirty="0"/>
              <a:t> literature.</a:t>
            </a:r>
          </a:p>
          <a:p>
            <a:pPr lvl="1"/>
            <a:r>
              <a:rPr lang="en-US" sz="2600" dirty="0"/>
              <a:t>It is similarly concerned with coming </a:t>
            </a:r>
            <a:r>
              <a:rPr lang="en-US" sz="2600" u="sng" dirty="0"/>
              <a:t>judgment</a:t>
            </a:r>
            <a:r>
              <a:rPr lang="en-US" sz="2600" dirty="0"/>
              <a:t> and </a:t>
            </a:r>
            <a:r>
              <a:rPr lang="en-US" sz="2600" u="sng" dirty="0"/>
              <a:t>salvation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Because </a:t>
            </a:r>
            <a:r>
              <a:rPr lang="en-US" sz="2600" dirty="0" err="1"/>
              <a:t>apocalyptics</a:t>
            </a:r>
            <a:r>
              <a:rPr lang="en-US" sz="2600" dirty="0"/>
              <a:t> were usually born in persecution and oppression, they do not look to God’s activity </a:t>
            </a:r>
            <a:r>
              <a:rPr lang="en-US" sz="2600" i="1" u="sng" dirty="0"/>
              <a:t>within</a:t>
            </a:r>
            <a:r>
              <a:rPr lang="en-US" sz="2600" dirty="0"/>
              <a:t> history.</a:t>
            </a:r>
          </a:p>
          <a:p>
            <a:pPr lvl="1"/>
            <a:r>
              <a:rPr lang="en-US" sz="2600" dirty="0"/>
              <a:t>They look exclusively forward to a </a:t>
            </a:r>
            <a:r>
              <a:rPr lang="en-US" sz="2600" u="sng" dirty="0"/>
              <a:t>radical end </a:t>
            </a:r>
            <a:r>
              <a:rPr lang="en-US" sz="2600" dirty="0"/>
              <a:t>to history, where the triumph of good and final judgment of evil will come.</a:t>
            </a:r>
          </a:p>
        </p:txBody>
      </p:sp>
    </p:spTree>
    <p:extLst>
      <p:ext uri="{BB962C8B-B14F-4D97-AF65-F5344CB8AC3E}">
        <p14:creationId xmlns:p14="http://schemas.microsoft.com/office/powerpoint/2010/main" val="14621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AAFA-21C3-49C2-B843-58F2262A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THE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CC3D-95B9-4336-8D19-8D96957A3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Unlike prophetic works that were first spoken by prophets and later recorded, apocalypses are a form of </a:t>
            </a:r>
            <a:r>
              <a:rPr lang="en-US" sz="2800" u="sng" dirty="0"/>
              <a:t>literature</a:t>
            </a:r>
            <a:r>
              <a:rPr lang="en-US" sz="2800" dirty="0"/>
              <a:t> from the beginning.</a:t>
            </a:r>
          </a:p>
          <a:p>
            <a:pPr lvl="1"/>
            <a:r>
              <a:rPr lang="en-US" sz="2600" dirty="0"/>
              <a:t>It has a particular </a:t>
            </a:r>
            <a:r>
              <a:rPr lang="en-US" sz="2600" u="sng" dirty="0"/>
              <a:t>structure</a:t>
            </a:r>
            <a:r>
              <a:rPr lang="en-US" sz="2600" dirty="0"/>
              <a:t> and </a:t>
            </a:r>
            <a:r>
              <a:rPr lang="en-US" sz="2600" u="sng" dirty="0"/>
              <a:t>form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John is told to “</a:t>
            </a:r>
            <a:r>
              <a:rPr lang="en-US" sz="2600" i="1" u="sng" dirty="0"/>
              <a:t>write</a:t>
            </a:r>
            <a:r>
              <a:rPr lang="en-US" sz="2600" dirty="0"/>
              <a:t>, therefore, what you have seen” (Rev. 1:19)</a:t>
            </a:r>
          </a:p>
          <a:p>
            <a:r>
              <a:rPr lang="en-US" sz="2800" dirty="0"/>
              <a:t>The “stuff” of the apocalypse is presented in </a:t>
            </a:r>
            <a:r>
              <a:rPr lang="en-US" sz="2800" u="sng" dirty="0"/>
              <a:t>visions/dreams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Its language is, therefore, </a:t>
            </a:r>
            <a:r>
              <a:rPr lang="en-US" sz="2600" u="sng" dirty="0"/>
              <a:t>cryptic</a:t>
            </a:r>
            <a:r>
              <a:rPr lang="en-US" sz="2600" dirty="0"/>
              <a:t> and </a:t>
            </a:r>
            <a:r>
              <a:rPr lang="en-US" sz="2600" u="sng" dirty="0"/>
              <a:t>symbolic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They also have certain devices such as </a:t>
            </a:r>
            <a:r>
              <a:rPr lang="en-US" sz="2600" u="sng" dirty="0"/>
              <a:t>pseudonymity</a:t>
            </a:r>
            <a:r>
              <a:rPr lang="en-US" sz="2600" dirty="0"/>
              <a:t> and being told to “seal it up” for a </a:t>
            </a:r>
            <a:r>
              <a:rPr lang="en-US" sz="2600" u="sng" dirty="0"/>
              <a:t>later</a:t>
            </a:r>
            <a:r>
              <a:rPr lang="en-US" sz="2600" dirty="0"/>
              <a:t> day.</a:t>
            </a:r>
          </a:p>
        </p:txBody>
      </p:sp>
    </p:spTree>
    <p:extLst>
      <p:ext uri="{BB962C8B-B14F-4D97-AF65-F5344CB8AC3E}">
        <p14:creationId xmlns:p14="http://schemas.microsoft.com/office/powerpoint/2010/main" val="6292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2EE3-56D7-48AF-8C99-EC0CB07A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THE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7903F-B0A0-4A2A-BCA1-7BC2148E7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Images of apocalypse are forms of </a:t>
            </a:r>
            <a:r>
              <a:rPr lang="en-US" sz="2800" u="sng" dirty="0"/>
              <a:t>fantasy</a:t>
            </a:r>
            <a:r>
              <a:rPr lang="en-US" sz="2800" dirty="0"/>
              <a:t> rather than </a:t>
            </a:r>
            <a:r>
              <a:rPr lang="en-US" sz="2800" u="sng" dirty="0"/>
              <a:t>reality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In contrast, the prophets &amp; Jesus’ were symbolic but used </a:t>
            </a:r>
            <a:r>
              <a:rPr lang="en-US" sz="2600" u="sng" dirty="0"/>
              <a:t>real</a:t>
            </a:r>
            <a:r>
              <a:rPr lang="en-US" sz="2600" dirty="0"/>
              <a:t> images: salt, vultures &amp; carcasses, senseless doves, half-baked cakes, etc.</a:t>
            </a:r>
          </a:p>
          <a:p>
            <a:pPr lvl="1"/>
            <a:r>
              <a:rPr lang="en-US" sz="2600" dirty="0"/>
              <a:t>Apocalyptic images are </a:t>
            </a:r>
            <a:r>
              <a:rPr lang="en-US" sz="2600" u="sng" dirty="0"/>
              <a:t>fantastical</a:t>
            </a:r>
            <a:r>
              <a:rPr lang="en-US" sz="2600" dirty="0"/>
              <a:t>: beasts with 7 heads and 10 horns, a woman clothed with the sun, locusts with scorpion tails and human heads, etc.</a:t>
            </a:r>
          </a:p>
        </p:txBody>
      </p:sp>
    </p:spTree>
    <p:extLst>
      <p:ext uri="{BB962C8B-B14F-4D97-AF65-F5344CB8AC3E}">
        <p14:creationId xmlns:p14="http://schemas.microsoft.com/office/powerpoint/2010/main" val="42568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82BC-4446-4E6F-9723-BAC503F05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THE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8DB8-4EA3-42F3-AC1B-E82E7E4B7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Because they were literary, apocalypses were formally </a:t>
            </a:r>
            <a:r>
              <a:rPr lang="en-US" sz="2800" u="sng" dirty="0"/>
              <a:t>stylized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There was a strong tendency to divide </a:t>
            </a:r>
            <a:r>
              <a:rPr lang="en-US" sz="2600" u="sng" dirty="0"/>
              <a:t>time</a:t>
            </a:r>
            <a:r>
              <a:rPr lang="en-US" sz="2600" dirty="0"/>
              <a:t> into neat packages.</a:t>
            </a:r>
          </a:p>
          <a:p>
            <a:pPr lvl="1"/>
            <a:r>
              <a:rPr lang="en-US" sz="2600" dirty="0"/>
              <a:t>There was also a fondness for symbolic use of </a:t>
            </a:r>
            <a:r>
              <a:rPr lang="en-US" sz="2600" u="sng" dirty="0"/>
              <a:t>numbers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This led to a final product with carefully arranged visions, often in </a:t>
            </a:r>
            <a:r>
              <a:rPr lang="en-US" sz="2600" u="sng" dirty="0"/>
              <a:t>numbered sets</a:t>
            </a:r>
            <a:r>
              <a:rPr lang="en-US" sz="2600" dirty="0"/>
              <a:t>.</a:t>
            </a:r>
          </a:p>
          <a:p>
            <a:pPr lvl="2"/>
            <a:r>
              <a:rPr lang="en-US" sz="2400" dirty="0"/>
              <a:t>Frequently, these sets express something (e.g., judgment) without necessarily trying to suggest that each picture follows directly after one another.</a:t>
            </a:r>
          </a:p>
        </p:txBody>
      </p:sp>
    </p:spTree>
    <p:extLst>
      <p:ext uri="{BB962C8B-B14F-4D97-AF65-F5344CB8AC3E}">
        <p14:creationId xmlns:p14="http://schemas.microsoft.com/office/powerpoint/2010/main" val="28792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F1A8-F7F1-4D50-A92C-A3360803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THE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252E0-66D5-4D6F-8DE8-57F0FEC3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Revelation of John fit all these apocalyptic characteristics except one:</a:t>
            </a:r>
          </a:p>
          <a:p>
            <a:pPr lvl="1"/>
            <a:r>
              <a:rPr lang="en-US" sz="2600" dirty="0"/>
              <a:t>The Revelation is not </a:t>
            </a:r>
            <a:r>
              <a:rPr lang="en-US" sz="2600" u="sng" dirty="0"/>
              <a:t>pseudonymous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He made himself and his readers </a:t>
            </a:r>
            <a:r>
              <a:rPr lang="en-US" sz="2600" u="sng" dirty="0"/>
              <a:t>known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Further, he was told </a:t>
            </a:r>
            <a:r>
              <a:rPr lang="en-US" sz="2600" u="sng" dirty="0"/>
              <a:t>NOT</a:t>
            </a:r>
            <a:r>
              <a:rPr lang="en-US" sz="2600" dirty="0"/>
              <a:t> to “seal up the words of the prophecy of this scroll, because the time is near” (Rev. 22:10)</a:t>
            </a:r>
          </a:p>
        </p:txBody>
      </p:sp>
    </p:spTree>
    <p:extLst>
      <p:ext uri="{BB962C8B-B14F-4D97-AF65-F5344CB8AC3E}">
        <p14:creationId xmlns:p14="http://schemas.microsoft.com/office/powerpoint/2010/main" val="17017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20A5-A9C3-498D-AA21-9F424312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THE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49610-04CC-4A29-B8AE-121C4F5CE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major reason John’s apocalypse is not pseudonymous is probably related to his sense of the end as </a:t>
            </a:r>
            <a:r>
              <a:rPr lang="en-US" sz="2800" u="sng" dirty="0"/>
              <a:t>already</a:t>
            </a:r>
            <a:r>
              <a:rPr lang="en-US" sz="2800" dirty="0"/>
              <a:t> / </a:t>
            </a:r>
            <a:r>
              <a:rPr lang="en-US" sz="2800" u="sng" dirty="0"/>
              <a:t>not yet</a:t>
            </a:r>
          </a:p>
          <a:p>
            <a:pPr lvl="1"/>
            <a:r>
              <a:rPr lang="en-US" sz="2600" dirty="0"/>
              <a:t>He is not, with his Jewish predecessors, simply anticipating the end because he knew it had already </a:t>
            </a:r>
            <a:r>
              <a:rPr lang="en-US" sz="2600" u="sng" dirty="0"/>
              <a:t>begun</a:t>
            </a:r>
            <a:r>
              <a:rPr lang="en-US" sz="2600" dirty="0"/>
              <a:t> with the coming of Jesus.</a:t>
            </a:r>
          </a:p>
          <a:p>
            <a:r>
              <a:rPr lang="en-US" sz="2800" dirty="0"/>
              <a:t>Crucial to this is understanding the advent of the </a:t>
            </a:r>
            <a:r>
              <a:rPr lang="en-US" sz="2800" u="sng" dirty="0"/>
              <a:t>Spirit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While other </a:t>
            </a:r>
            <a:r>
              <a:rPr lang="en-US" sz="2600" dirty="0" err="1"/>
              <a:t>apocalyptists</a:t>
            </a:r>
            <a:r>
              <a:rPr lang="en-US" sz="2600" dirty="0"/>
              <a:t> wrote in the name of former prophets, John calls his book “this prophecy” (1:3, 22:18-19) and says the “testimony of Jesus,” for which the churches are suffering, “is the Spirit of prophecy” (19:10)</a:t>
            </a:r>
          </a:p>
        </p:txBody>
      </p:sp>
    </p:spTree>
    <p:extLst>
      <p:ext uri="{BB962C8B-B14F-4D97-AF65-F5344CB8AC3E}">
        <p14:creationId xmlns:p14="http://schemas.microsoft.com/office/powerpoint/2010/main" val="12536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1356-9ED9-4BD7-84A6-0E0C9C90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THE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8521-5567-44F3-AF70-52230D4E4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is because other </a:t>
            </a:r>
            <a:r>
              <a:rPr lang="en-US" sz="2800" dirty="0" err="1"/>
              <a:t>apocalyptists</a:t>
            </a:r>
            <a:r>
              <a:rPr lang="en-US" sz="2800" dirty="0"/>
              <a:t> lived in the age of the “</a:t>
            </a:r>
            <a:r>
              <a:rPr lang="en-US" sz="2800" u="sng" dirty="0"/>
              <a:t>quenched Spirit</a:t>
            </a:r>
            <a:r>
              <a:rPr lang="en-US" sz="2800" dirty="0"/>
              <a:t>,” awaiting the promised poured out Spirit in the coming age.</a:t>
            </a:r>
          </a:p>
          <a:p>
            <a:pPr lvl="1"/>
            <a:r>
              <a:rPr lang="en-US" sz="2600" dirty="0"/>
              <a:t>John, on the other hand, was “</a:t>
            </a:r>
            <a:r>
              <a:rPr lang="en-US" sz="2600" u="sng" dirty="0"/>
              <a:t>in the Spirit</a:t>
            </a:r>
            <a:r>
              <a:rPr lang="en-US" sz="2600" dirty="0"/>
              <a:t>” (1:10-11) when he was told to write what he saw.</a:t>
            </a:r>
          </a:p>
        </p:txBody>
      </p:sp>
    </p:spTree>
    <p:extLst>
      <p:ext uri="{BB962C8B-B14F-4D97-AF65-F5344CB8AC3E}">
        <p14:creationId xmlns:p14="http://schemas.microsoft.com/office/powerpoint/2010/main" val="5306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2650-53DD-47AE-8F90-9BF052477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THE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0FA3-08AB-4F8F-B08C-672F784D4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makes his apocalypse unique is the combination of apocalyptic and </a:t>
            </a:r>
            <a:r>
              <a:rPr lang="en-US" sz="2800" u="sng" dirty="0"/>
              <a:t>prophetic</a:t>
            </a:r>
            <a:r>
              <a:rPr lang="en-US" sz="2800" dirty="0"/>
              <a:t> elements.</a:t>
            </a:r>
          </a:p>
          <a:p>
            <a:r>
              <a:rPr lang="en-US" sz="2800" dirty="0"/>
              <a:t>It is born in </a:t>
            </a:r>
            <a:r>
              <a:rPr lang="en-US" sz="2800" u="sng" dirty="0"/>
              <a:t>persecution</a:t>
            </a:r>
            <a:r>
              <a:rPr lang="en-US" sz="2800" dirty="0"/>
              <a:t>, looking to the end with the triumph of Christ and his church with apocalyptic construction and cryptic and rich, fantastical symbolism.</a:t>
            </a:r>
          </a:p>
          <a:p>
            <a:r>
              <a:rPr lang="en-US" sz="2800" dirty="0"/>
              <a:t>Also, it is to speak a </a:t>
            </a:r>
            <a:r>
              <a:rPr lang="en-US" sz="2800" u="sng" dirty="0"/>
              <a:t>prophetic</a:t>
            </a:r>
            <a:r>
              <a:rPr lang="en-US" sz="2800" dirty="0"/>
              <a:t> word to the church, not to be </a:t>
            </a:r>
            <a:r>
              <a:rPr lang="en-US" sz="2800" u="sng" dirty="0"/>
              <a:t>sealed</a:t>
            </a:r>
            <a:r>
              <a:rPr lang="en-US" sz="2800" dirty="0"/>
              <a:t> for the future, but to speak God’s Word into the </a:t>
            </a:r>
            <a:r>
              <a:rPr lang="en-US" sz="2800" u="sng" dirty="0"/>
              <a:t>present</a:t>
            </a:r>
            <a:r>
              <a:rPr lang="en-US" sz="2800" dirty="0"/>
              <a:t> persecuted and oppressed church of the first-century.</a:t>
            </a:r>
          </a:p>
        </p:txBody>
      </p:sp>
    </p:spTree>
    <p:extLst>
      <p:ext uri="{BB962C8B-B14F-4D97-AF65-F5344CB8AC3E}">
        <p14:creationId xmlns:p14="http://schemas.microsoft.com/office/powerpoint/2010/main" val="378942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D5E5F-AC43-48F8-8C75-66EDED584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THE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63548-F202-4CC7-BAB4-E7B41B320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Finally, its apocalyptic and prophetic elements are cast in the form of a </a:t>
            </a:r>
            <a:r>
              <a:rPr lang="en-US" sz="2800" u="sng" dirty="0"/>
              <a:t>letter</a:t>
            </a:r>
            <a:r>
              <a:rPr lang="en-US" sz="2800" dirty="0"/>
              <a:t>:</a:t>
            </a:r>
          </a:p>
          <a:p>
            <a:pPr lvl="1"/>
            <a:r>
              <a:rPr lang="en-US" sz="2600" dirty="0"/>
              <a:t>It has the typical </a:t>
            </a:r>
            <a:r>
              <a:rPr lang="en-US" sz="2600" u="sng" dirty="0"/>
              <a:t>greeting</a:t>
            </a:r>
            <a:r>
              <a:rPr lang="en-US" sz="2600" dirty="0"/>
              <a:t> and </a:t>
            </a:r>
            <a:r>
              <a:rPr lang="en-US" sz="2600" u="sng" dirty="0"/>
              <a:t>farewell</a:t>
            </a:r>
            <a:r>
              <a:rPr lang="en-US" sz="2600" dirty="0"/>
              <a:t> of the epistles.</a:t>
            </a:r>
          </a:p>
          <a:p>
            <a:pPr lvl="1"/>
            <a:r>
              <a:rPr lang="en-US" sz="2600" dirty="0"/>
              <a:t>He speaks with the </a:t>
            </a:r>
            <a:r>
              <a:rPr lang="en-US" sz="2600" u="sng" dirty="0"/>
              <a:t>1</a:t>
            </a:r>
            <a:r>
              <a:rPr lang="en-US" sz="2600" u="sng" baseline="30000" dirty="0"/>
              <a:t>st</a:t>
            </a:r>
            <a:r>
              <a:rPr lang="en-US" sz="2600" u="sng" dirty="0"/>
              <a:t>-person</a:t>
            </a:r>
            <a:r>
              <a:rPr lang="en-US" sz="2600" dirty="0"/>
              <a:t> / </a:t>
            </a:r>
            <a:r>
              <a:rPr lang="en-US" sz="2600" u="sng" dirty="0"/>
              <a:t>2</a:t>
            </a:r>
            <a:r>
              <a:rPr lang="en-US" sz="2600" u="sng" baseline="30000" dirty="0"/>
              <a:t>nd</a:t>
            </a:r>
            <a:r>
              <a:rPr lang="en-US" sz="2600" u="sng" dirty="0"/>
              <a:t>-person</a:t>
            </a:r>
            <a:r>
              <a:rPr lang="en-US" sz="2600" dirty="0"/>
              <a:t> formula (I…you)</a:t>
            </a:r>
          </a:p>
          <a:p>
            <a:pPr lvl="1"/>
            <a:r>
              <a:rPr lang="en-US" sz="2600" dirty="0"/>
              <a:t>It is written to the seven </a:t>
            </a:r>
            <a:r>
              <a:rPr lang="en-US" sz="2600" u="sng" dirty="0"/>
              <a:t>churches</a:t>
            </a:r>
            <a:r>
              <a:rPr lang="en-US" sz="2600" dirty="0"/>
              <a:t> of Asia Minor by </a:t>
            </a:r>
            <a:r>
              <a:rPr lang="en-US" sz="2600" u="sng" dirty="0"/>
              <a:t>John</a:t>
            </a:r>
            <a:r>
              <a:rPr lang="en-US" sz="2600" dirty="0"/>
              <a:t>.</a:t>
            </a:r>
          </a:p>
          <a:p>
            <a:r>
              <a:rPr lang="en-US" sz="2800" dirty="0"/>
              <a:t>The significance is that, like the epistles, there is an </a:t>
            </a:r>
            <a:r>
              <a:rPr lang="en-US" sz="2800" i="1" u="sng" dirty="0"/>
              <a:t>occasional</a:t>
            </a:r>
            <a:r>
              <a:rPr lang="en-US" sz="2800" dirty="0"/>
              <a:t> aspect of the Revelation.</a:t>
            </a:r>
          </a:p>
          <a:p>
            <a:pPr lvl="1"/>
            <a:r>
              <a:rPr lang="en-US" sz="2600" dirty="0"/>
              <a:t>It was occasioned at least by the </a:t>
            </a:r>
            <a:r>
              <a:rPr lang="en-US" sz="2600" u="sng" dirty="0"/>
              <a:t>needs</a:t>
            </a:r>
            <a:r>
              <a:rPr lang="en-US" sz="2600" dirty="0"/>
              <a:t> of the specific churches to which it is addressed.</a:t>
            </a:r>
          </a:p>
          <a:p>
            <a:pPr lvl="1"/>
            <a:r>
              <a:rPr lang="en-US" sz="2600" dirty="0"/>
              <a:t>We, therefore, need to understand its </a:t>
            </a:r>
            <a:r>
              <a:rPr lang="en-US" sz="2600" u="sng" dirty="0"/>
              <a:t>historical</a:t>
            </a:r>
            <a:r>
              <a:rPr lang="en-US" sz="2600" dirty="0"/>
              <a:t> context.</a:t>
            </a:r>
          </a:p>
        </p:txBody>
      </p:sp>
    </p:spTree>
    <p:extLst>
      <p:ext uri="{BB962C8B-B14F-4D97-AF65-F5344CB8AC3E}">
        <p14:creationId xmlns:p14="http://schemas.microsoft.com/office/powerpoint/2010/main" val="2670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6684-D513-48EB-800C-67274BB0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NECESSITY OF EXEGESIS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14733-E1A0-4112-9300-06B5014E7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DB59-9DE2-4148-B7BB-6AE4BD71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6AB61-B7E9-40CF-A3DC-3B06923D7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FF866-8F0F-4CE7-AB1D-71B7803E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NECESSITY OF EXEGESIS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EE9CE-A898-409B-9FAC-3646C72C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The primary meaning of the Revelation is what John </a:t>
            </a:r>
            <a:r>
              <a:rPr lang="en-US" sz="2800" u="sng" dirty="0"/>
              <a:t>intended</a:t>
            </a:r>
            <a:r>
              <a:rPr lang="en-US" sz="2800" dirty="0"/>
              <a:t> it to mean, which in turn must also have been something his readers could have </a:t>
            </a:r>
            <a:r>
              <a:rPr lang="en-US" sz="2800" u="sng" dirty="0"/>
              <a:t>understood</a:t>
            </a:r>
            <a:r>
              <a:rPr lang="en-US" sz="2800" dirty="0"/>
              <a:t>.</a:t>
            </a:r>
          </a:p>
          <a:p>
            <a:r>
              <a:rPr lang="en-US" sz="2800" dirty="0"/>
              <a:t>2. Keys to interpreting the Revelation must be </a:t>
            </a:r>
            <a:r>
              <a:rPr lang="en-US" sz="2800" u="sng" dirty="0"/>
              <a:t>intrinsic</a:t>
            </a:r>
            <a:r>
              <a:rPr lang="en-US" sz="2800" dirty="0"/>
              <a:t> to the text of the Revelation itself or otherwise available to the original recipients from their own </a:t>
            </a:r>
            <a:r>
              <a:rPr lang="en-US" sz="2800" u="sng" dirty="0"/>
              <a:t>historical context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9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77D9-9CA9-4257-B37C-97A5D9F0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NECESSITY OF EXEGESIS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9B80B-1AF2-423A-B4A7-F8625D85A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3. Suggestions for interpreting imagery:</a:t>
            </a:r>
          </a:p>
          <a:p>
            <a:pPr lvl="1"/>
            <a:r>
              <a:rPr lang="en-US" sz="2600" dirty="0"/>
              <a:t>One must have a sensitivity to the rich background of ideas that have gone into the composition of the Revelation.</a:t>
            </a:r>
          </a:p>
          <a:p>
            <a:pPr lvl="1"/>
            <a:r>
              <a:rPr lang="en-US" sz="2600" dirty="0"/>
              <a:t>Apocalyptic imagery is of several </a:t>
            </a:r>
            <a:r>
              <a:rPr lang="en-US" sz="2600" u="sng" dirty="0"/>
              <a:t>kinds</a:t>
            </a:r>
            <a:r>
              <a:rPr lang="en-US" sz="2600" dirty="0"/>
              <a:t>.</a:t>
            </a:r>
          </a:p>
          <a:p>
            <a:pPr lvl="2"/>
            <a:r>
              <a:rPr lang="en-US" sz="2400" dirty="0"/>
              <a:t>Ex.: the same image with different meanings, images that are specific vs. general, etc.</a:t>
            </a:r>
          </a:p>
        </p:txBody>
      </p:sp>
    </p:spTree>
    <p:extLst>
      <p:ext uri="{BB962C8B-B14F-4D97-AF65-F5344CB8AC3E}">
        <p14:creationId xmlns:p14="http://schemas.microsoft.com/office/powerpoint/2010/main" val="32889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A55B-9241-4867-AAB0-AD5C258D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NECESSITY OF EXEGESIS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31B48-9416-4336-949A-6A5C849A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09728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3. Suggestions for interpreting images (cont.):</a:t>
            </a:r>
          </a:p>
          <a:p>
            <a:pPr lvl="1"/>
            <a:r>
              <a:rPr lang="en-US" sz="2600" dirty="0"/>
              <a:t>When John himself interprets his images, these interpreted images must be held </a:t>
            </a:r>
            <a:r>
              <a:rPr lang="en-US" sz="2600" u="sng" dirty="0"/>
              <a:t>firmly</a:t>
            </a:r>
            <a:r>
              <a:rPr lang="en-US" sz="2600" dirty="0"/>
              <a:t> and must serve as a </a:t>
            </a:r>
            <a:r>
              <a:rPr lang="en-US" sz="2600" u="sng" dirty="0"/>
              <a:t>starting</a:t>
            </a:r>
            <a:r>
              <a:rPr lang="en-US" sz="2600" dirty="0"/>
              <a:t> point for understanding other images. There are six:</a:t>
            </a:r>
          </a:p>
          <a:p>
            <a:pPr lvl="2"/>
            <a:r>
              <a:rPr lang="en-US" sz="2400" dirty="0"/>
              <a:t>The one like a son of man (1:18) is Christ</a:t>
            </a:r>
          </a:p>
          <a:p>
            <a:pPr lvl="2"/>
            <a:r>
              <a:rPr lang="en-US" sz="2400" dirty="0"/>
              <a:t>The golden lampstands (1:20) are the seven churches</a:t>
            </a:r>
          </a:p>
          <a:p>
            <a:pPr lvl="2"/>
            <a:r>
              <a:rPr lang="en-US" sz="2400" dirty="0"/>
              <a:t>The seven stars (1:20) are the seven angels/messengers of the churches</a:t>
            </a:r>
          </a:p>
          <a:p>
            <a:pPr lvl="2"/>
            <a:r>
              <a:rPr lang="en-US" sz="2400" dirty="0"/>
              <a:t>The great dragon (12:9) is Satan</a:t>
            </a:r>
          </a:p>
          <a:p>
            <a:pPr lvl="2"/>
            <a:r>
              <a:rPr lang="en-US" sz="2400" dirty="0"/>
              <a:t>The seven heads (17:9) are the seven hills on which the woman sits</a:t>
            </a:r>
          </a:p>
          <a:p>
            <a:pPr lvl="2"/>
            <a:r>
              <a:rPr lang="en-US" sz="2400" dirty="0"/>
              <a:t>The prostitute (17:18) is the great city, clearly indicating Rome</a:t>
            </a:r>
          </a:p>
        </p:txBody>
      </p:sp>
    </p:spTree>
    <p:extLst>
      <p:ext uri="{BB962C8B-B14F-4D97-AF65-F5344CB8AC3E}">
        <p14:creationId xmlns:p14="http://schemas.microsoft.com/office/powerpoint/2010/main" val="15364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906B-B4D4-4C96-9C0B-1C74C1DB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NECESSITY OF EXEGESIS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BD93-30E9-456B-B383-E80481416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3. Suggestions for interpreting images (cont.):</a:t>
            </a:r>
          </a:p>
          <a:p>
            <a:pPr lvl="1"/>
            <a:r>
              <a:rPr lang="en-US" sz="2600" dirty="0"/>
              <a:t>One must see the visions as </a:t>
            </a:r>
            <a:r>
              <a:rPr lang="en-US" sz="2600" u="sng" dirty="0"/>
              <a:t>wholes</a:t>
            </a:r>
            <a:r>
              <a:rPr lang="en-US" sz="2600" dirty="0"/>
              <a:t> and not allegorically press all the details.</a:t>
            </a:r>
          </a:p>
          <a:p>
            <a:r>
              <a:rPr lang="en-US" sz="2800" dirty="0"/>
              <a:t>4. John expects his readers to hear his echoes of the Old Testament as the </a:t>
            </a:r>
            <a:r>
              <a:rPr lang="en-US" sz="2800" u="sng" dirty="0"/>
              <a:t>continuation</a:t>
            </a:r>
            <a:r>
              <a:rPr lang="en-US" sz="2800" dirty="0"/>
              <a:t> and </a:t>
            </a:r>
            <a:r>
              <a:rPr lang="en-US" sz="2800" u="sng" dirty="0"/>
              <a:t>consummation</a:t>
            </a:r>
            <a:r>
              <a:rPr lang="en-US" sz="2800" dirty="0"/>
              <a:t> of that story.</a:t>
            </a:r>
          </a:p>
          <a:p>
            <a:r>
              <a:rPr lang="en-US" sz="2800" dirty="0"/>
              <a:t>5. Apocalypses in general, and the Revelation in particular, seldom intend to give a detailed </a:t>
            </a:r>
            <a:r>
              <a:rPr lang="en-US" sz="2800" u="sng" dirty="0"/>
              <a:t>chronological</a:t>
            </a:r>
            <a:r>
              <a:rPr lang="en-US" sz="2800" dirty="0"/>
              <a:t> account of the future. </a:t>
            </a:r>
          </a:p>
          <a:p>
            <a:pPr lvl="1"/>
            <a:r>
              <a:rPr lang="en-US" sz="2600" dirty="0"/>
              <a:t>John’s larger concern is that God is in control of history and the church will be triumphant in Christ. </a:t>
            </a:r>
          </a:p>
          <a:p>
            <a:pPr lvl="1"/>
            <a:r>
              <a:rPr lang="en-US" sz="2600" dirty="0"/>
              <a:t>All visions should be read in light of this greater concern.</a:t>
            </a:r>
          </a:p>
        </p:txBody>
      </p:sp>
    </p:spTree>
    <p:extLst>
      <p:ext uri="{BB962C8B-B14F-4D97-AF65-F5344CB8AC3E}">
        <p14:creationId xmlns:p14="http://schemas.microsoft.com/office/powerpoint/2010/main" val="8050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416E-BEA1-4333-86EA-ED784BB8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HISTORICAL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B7A8C-8E35-4B73-9977-D41C76C42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6716-F3EA-4A7B-B3D2-69295FCF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HISTORICAL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2E3FE-B124-4D49-9AA8-24BE84374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Read the book all the way through in one </a:t>
            </a:r>
            <a:r>
              <a:rPr lang="en-US" sz="2800" u="sng" dirty="0"/>
              <a:t>sitting</a:t>
            </a:r>
            <a:r>
              <a:rPr lang="en-US" sz="2800" dirty="0"/>
              <a:t>!</a:t>
            </a:r>
          </a:p>
          <a:p>
            <a:pPr lvl="1"/>
            <a:r>
              <a:rPr lang="en-US" sz="2600" dirty="0"/>
              <a:t>Do this a couple of times, making notes about John and his readers (especially for how they share in his suffering).</a:t>
            </a:r>
          </a:p>
          <a:p>
            <a:r>
              <a:rPr lang="en-US" sz="2800" dirty="0"/>
              <a:t>The </a:t>
            </a:r>
            <a:r>
              <a:rPr lang="en-US" sz="2800" u="sng" dirty="0"/>
              <a:t>suffering</a:t>
            </a:r>
            <a:r>
              <a:rPr lang="en-US" sz="2800" dirty="0"/>
              <a:t> motif is key to understanding the Revelation.</a:t>
            </a:r>
          </a:p>
          <a:p>
            <a:pPr lvl="1"/>
            <a:r>
              <a:rPr lang="en-US" sz="2600" dirty="0"/>
              <a:t>John himself was in exile for his faith.</a:t>
            </a:r>
          </a:p>
          <a:p>
            <a:pPr lvl="1"/>
            <a:r>
              <a:rPr lang="en-US" sz="2600" dirty="0"/>
              <a:t>The churches written to were also experiencing suffering for their faith.</a:t>
            </a:r>
          </a:p>
          <a:p>
            <a:r>
              <a:rPr lang="en-US" sz="2800" dirty="0"/>
              <a:t>While John was “in the Spirit” he realized that this suffering was just the </a:t>
            </a:r>
            <a:r>
              <a:rPr lang="en-US" sz="2800" u="sng" dirty="0"/>
              <a:t>beginning</a:t>
            </a:r>
            <a:r>
              <a:rPr lang="en-US" sz="2800" dirty="0"/>
              <a:t> and obviously wrote because he wasn’t sure the church was ready for what was ahead.</a:t>
            </a:r>
          </a:p>
        </p:txBody>
      </p:sp>
    </p:spTree>
    <p:extLst>
      <p:ext uri="{BB962C8B-B14F-4D97-AF65-F5344CB8AC3E}">
        <p14:creationId xmlns:p14="http://schemas.microsoft.com/office/powerpoint/2010/main" val="19140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6B19-E2DD-4BAD-A00F-9B45DE26E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HISTORICAL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4CCEC-F4C6-412B-BF4B-793BF852A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main themes are clear:</a:t>
            </a:r>
          </a:p>
          <a:p>
            <a:pPr lvl="1"/>
            <a:r>
              <a:rPr lang="en-US" sz="2600" dirty="0"/>
              <a:t>The church and state are on a </a:t>
            </a:r>
            <a:r>
              <a:rPr lang="en-US" sz="2600" u="sng" dirty="0"/>
              <a:t>collision</a:t>
            </a:r>
            <a:r>
              <a:rPr lang="en-US" sz="2600" dirty="0"/>
              <a:t> course.</a:t>
            </a:r>
          </a:p>
          <a:p>
            <a:pPr lvl="1"/>
            <a:r>
              <a:rPr lang="en-US" sz="2600" dirty="0"/>
              <a:t>The initial victory will appear to belong to the </a:t>
            </a:r>
            <a:r>
              <a:rPr lang="en-US" sz="2600" u="sng" dirty="0"/>
              <a:t>state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God is in </a:t>
            </a:r>
            <a:r>
              <a:rPr lang="en-US" sz="2600" u="sng" dirty="0"/>
              <a:t>control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The church will eventually </a:t>
            </a:r>
            <a:r>
              <a:rPr lang="en-US" sz="2600" u="sng" dirty="0"/>
              <a:t>triumph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God will pour his </a:t>
            </a:r>
            <a:r>
              <a:rPr lang="en-US" sz="2600" u="sng" dirty="0"/>
              <a:t>wrath</a:t>
            </a:r>
            <a:r>
              <a:rPr lang="en-US" sz="2600" dirty="0"/>
              <a:t> on those who caused this suffering and death and will bring eternal </a:t>
            </a:r>
            <a:r>
              <a:rPr lang="en-US" sz="2600" u="sng" dirty="0"/>
              <a:t>rest</a:t>
            </a:r>
            <a:r>
              <a:rPr lang="en-US" sz="2600" dirty="0"/>
              <a:t> to those who remain faithful.</a:t>
            </a:r>
          </a:p>
          <a:p>
            <a:r>
              <a:rPr lang="en-US" sz="2800" dirty="0"/>
              <a:t>These themes show us that the Revelation was a </a:t>
            </a:r>
            <a:r>
              <a:rPr lang="en-US" sz="2800" u="sng" dirty="0"/>
              <a:t>warning</a:t>
            </a:r>
            <a:r>
              <a:rPr lang="en-US" sz="2800" dirty="0"/>
              <a:t>, but even more than that, an </a:t>
            </a:r>
            <a:r>
              <a:rPr lang="en-US" sz="2800" u="sng" dirty="0"/>
              <a:t>encouragement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0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9BB5-AE04-4F7E-8CD6-E02159F6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HISTORICAL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50825-9F14-4332-B18C-E22DEC505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special note should be made of the distinction between the terms “</a:t>
            </a:r>
            <a:r>
              <a:rPr lang="en-US" sz="2800" u="sng" dirty="0"/>
              <a:t>tribulation</a:t>
            </a:r>
            <a:r>
              <a:rPr lang="en-US" sz="2800" dirty="0"/>
              <a:t>” and “</a:t>
            </a:r>
            <a:r>
              <a:rPr lang="en-US" sz="2800" u="sng" dirty="0"/>
              <a:t>wrath</a:t>
            </a:r>
            <a:r>
              <a:rPr lang="en-US" sz="2800" dirty="0"/>
              <a:t>”</a:t>
            </a:r>
          </a:p>
          <a:p>
            <a:pPr lvl="1"/>
            <a:r>
              <a:rPr lang="en-US" sz="2600" u="sng" dirty="0"/>
              <a:t>Tribulation</a:t>
            </a:r>
            <a:r>
              <a:rPr lang="en-US" sz="2600" dirty="0"/>
              <a:t> (suffering and death) is clearly part of what the church was enduring and yet to endure.</a:t>
            </a:r>
          </a:p>
          <a:p>
            <a:pPr lvl="1"/>
            <a:r>
              <a:rPr lang="en-US" sz="2600" dirty="0"/>
              <a:t>God’s </a:t>
            </a:r>
            <a:r>
              <a:rPr lang="en-US" sz="2600" u="sng" dirty="0"/>
              <a:t>wrath</a:t>
            </a:r>
            <a:r>
              <a:rPr lang="en-US" sz="2600" dirty="0"/>
              <a:t> is his judgment that is to be poured on those who have afflicted God’s people.</a:t>
            </a:r>
          </a:p>
          <a:p>
            <a:pPr lvl="1"/>
            <a:r>
              <a:rPr lang="en-US" sz="2600" dirty="0"/>
              <a:t>This shows that we should </a:t>
            </a:r>
            <a:r>
              <a:rPr lang="en-US" sz="2600" u="sng" dirty="0"/>
              <a:t>expect</a:t>
            </a:r>
            <a:r>
              <a:rPr lang="en-US" sz="2600" dirty="0"/>
              <a:t> suffering and death as the church, but we know that we will </a:t>
            </a:r>
            <a:r>
              <a:rPr lang="en-US" sz="2600" u="sng" dirty="0"/>
              <a:t>not</a:t>
            </a:r>
            <a:r>
              <a:rPr lang="en-US" sz="2600" dirty="0"/>
              <a:t> endure God’s wrath.</a:t>
            </a:r>
          </a:p>
        </p:txBody>
      </p:sp>
    </p:spTree>
    <p:extLst>
      <p:ext uri="{BB962C8B-B14F-4D97-AF65-F5344CB8AC3E}">
        <p14:creationId xmlns:p14="http://schemas.microsoft.com/office/powerpoint/2010/main" val="8019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C5495-C8F8-4F1F-87D2-5DCF32D4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HISTORICAL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E7E8D-3B1D-4B3A-9DCF-33A61C299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We can see this distinction in the opening of the seals starting in Revelation 6:</a:t>
            </a:r>
          </a:p>
          <a:p>
            <a:pPr lvl="1"/>
            <a:r>
              <a:rPr lang="en-US" sz="2600" dirty="0"/>
              <a:t>The opening of seals 5 and 6 raise two crucial questions.</a:t>
            </a:r>
          </a:p>
          <a:p>
            <a:pPr lvl="1"/>
            <a:r>
              <a:rPr lang="en-US" sz="2600" dirty="0"/>
              <a:t>In seal 5, the martyrs cry out, “How long, Sovereign Lord,…until you judge the inhabitants of the earth and avenge our blood?”</a:t>
            </a:r>
          </a:p>
          <a:p>
            <a:pPr lvl="2"/>
            <a:r>
              <a:rPr lang="en-US" sz="2400" dirty="0"/>
              <a:t>The answer is (1) they must wait “a little longer” for there are to be many more martyrs and (2) judgement is nonetheless certain.</a:t>
            </a:r>
          </a:p>
          <a:p>
            <a:pPr lvl="1"/>
            <a:r>
              <a:rPr lang="en-US" sz="2600" dirty="0"/>
              <a:t>In seal 6, those judged by God cry out, “Who can withstand [the coming of the Lamb]?”</a:t>
            </a:r>
          </a:p>
          <a:p>
            <a:pPr lvl="2"/>
            <a:r>
              <a:rPr lang="en-US" sz="2400" dirty="0"/>
              <a:t>The answer is given in chapter seven: those whom God has sealed, who have washed their robes and made them white in the blood of the Lamb”</a:t>
            </a:r>
          </a:p>
        </p:txBody>
      </p:sp>
    </p:spTree>
    <p:extLst>
      <p:ext uri="{BB962C8B-B14F-4D97-AF65-F5344CB8AC3E}">
        <p14:creationId xmlns:p14="http://schemas.microsoft.com/office/powerpoint/2010/main" val="11730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DD70B-4EE5-489D-9656-B957F905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LITERARY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8D3E9-457F-44C6-B46D-246F538B6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D2F6-F3DD-483D-B16E-2EDF026D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E7DF2D-4D9D-4A74-9442-69D56130D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9" y="2819400"/>
            <a:ext cx="11409022" cy="2285999"/>
          </a:xfrm>
        </p:spPr>
      </p:pic>
    </p:spTree>
    <p:extLst>
      <p:ext uri="{BB962C8B-B14F-4D97-AF65-F5344CB8AC3E}">
        <p14:creationId xmlns:p14="http://schemas.microsoft.com/office/powerpoint/2010/main" val="21522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8F15-4ABA-4A2D-A935-9DF9E8DF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LITERARY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30AB9-EAF9-4399-BEAA-C62F27324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understand specific images, it is important to also ask how a particular vision functions in the book as a </a:t>
            </a:r>
            <a:r>
              <a:rPr lang="en-US" sz="2800" u="sng" dirty="0"/>
              <a:t>whole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In this way it functions like the </a:t>
            </a:r>
            <a:r>
              <a:rPr lang="en-US" sz="2600" u="sng" dirty="0"/>
              <a:t>epistles</a:t>
            </a:r>
            <a:r>
              <a:rPr lang="en-US" sz="2600" dirty="0"/>
              <a:t>.</a:t>
            </a:r>
          </a:p>
          <a:p>
            <a:r>
              <a:rPr lang="en-US" sz="2800" dirty="0"/>
              <a:t>Since there is no other book like Revelation in the NT, we will take time to look at the whole structure.</a:t>
            </a:r>
          </a:p>
          <a:p>
            <a:pPr lvl="1"/>
            <a:r>
              <a:rPr lang="en-US" sz="2600" dirty="0"/>
              <a:t>Note: the structure of the Revelation is not much debated. Differences lie in how one </a:t>
            </a:r>
            <a:r>
              <a:rPr lang="en-US" sz="2600" u="sng" dirty="0"/>
              <a:t>interprets</a:t>
            </a:r>
            <a:r>
              <a:rPr lang="en-US" sz="2600" dirty="0"/>
              <a:t> the structure.</a:t>
            </a:r>
          </a:p>
        </p:txBody>
      </p:sp>
    </p:spTree>
    <p:extLst>
      <p:ext uri="{BB962C8B-B14F-4D97-AF65-F5344CB8AC3E}">
        <p14:creationId xmlns:p14="http://schemas.microsoft.com/office/powerpoint/2010/main" val="1602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B3F1-50F7-4B8C-BE08-61970708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LITERARY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2D598-183B-49DA-AADB-16133CE3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Chapters 1-3 set the </a:t>
            </a:r>
            <a:r>
              <a:rPr lang="en-US" sz="2800" u="sng" dirty="0"/>
              <a:t>stage</a:t>
            </a:r>
            <a:r>
              <a:rPr lang="en-US" sz="2800" dirty="0"/>
              <a:t> and introduce most of the significant </a:t>
            </a:r>
            <a:r>
              <a:rPr lang="en-US" sz="2800" u="sng" dirty="0"/>
              <a:t>characters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John himself, Christ, and the church.</a:t>
            </a:r>
          </a:p>
          <a:p>
            <a:r>
              <a:rPr lang="en-US" sz="2800" dirty="0"/>
              <a:t>Chapters 4-5 help further to set the stage.</a:t>
            </a:r>
          </a:p>
          <a:p>
            <a:pPr lvl="1"/>
            <a:r>
              <a:rPr lang="en-US" sz="2600" dirty="0"/>
              <a:t>These chapters show: </a:t>
            </a:r>
          </a:p>
          <a:p>
            <a:pPr lvl="1"/>
            <a:r>
              <a:rPr lang="en-US" sz="2600" dirty="0"/>
              <a:t>God </a:t>
            </a:r>
            <a:r>
              <a:rPr lang="en-US" sz="2600" u="sng" dirty="0"/>
              <a:t>reigning</a:t>
            </a:r>
            <a:r>
              <a:rPr lang="en-US" sz="2600" dirty="0"/>
              <a:t> sovereignly</a:t>
            </a:r>
          </a:p>
          <a:p>
            <a:pPr lvl="1"/>
            <a:r>
              <a:rPr lang="en-US" sz="2600" dirty="0"/>
              <a:t>That there really is a “</a:t>
            </a:r>
            <a:r>
              <a:rPr lang="en-US" sz="2600" u="sng" dirty="0"/>
              <a:t>Lamb</a:t>
            </a:r>
            <a:r>
              <a:rPr lang="en-US" sz="2600" dirty="0"/>
              <a:t>” acting on their behalf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56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44FF-B920-4675-9C12-77078E49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LITERARY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BF82D-5504-48DA-A75D-F4FE44F18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Chapters 6-7 begin unfolding the </a:t>
            </a:r>
            <a:r>
              <a:rPr lang="en-US" sz="2800" u="sng" dirty="0"/>
              <a:t>drama</a:t>
            </a:r>
            <a:r>
              <a:rPr lang="en-US" sz="2800" dirty="0"/>
              <a:t> itself.</a:t>
            </a:r>
          </a:p>
          <a:p>
            <a:pPr lvl="1"/>
            <a:r>
              <a:rPr lang="en-US" sz="2600" dirty="0"/>
              <a:t>Three times, visions are presented in structured sets of </a:t>
            </a:r>
            <a:r>
              <a:rPr lang="en-US" sz="2600" u="sng" dirty="0"/>
              <a:t>seven</a:t>
            </a:r>
            <a:r>
              <a:rPr lang="en-US" sz="2600" dirty="0"/>
              <a:t>: in chapters 6-7, 8-11, and 15-16</a:t>
            </a:r>
          </a:p>
          <a:p>
            <a:pPr lvl="1"/>
            <a:r>
              <a:rPr lang="en-US" sz="2600" dirty="0"/>
              <a:t>In each case, the first four items go together for form one </a:t>
            </a:r>
            <a:r>
              <a:rPr lang="en-US" sz="2600" u="sng" dirty="0"/>
              <a:t>picture</a:t>
            </a:r>
          </a:p>
          <a:p>
            <a:pPr lvl="1"/>
            <a:r>
              <a:rPr lang="en-US" sz="2600" dirty="0"/>
              <a:t>In 6-7 &amp; 8-11 the next two items go together to present two sides of another </a:t>
            </a:r>
            <a:r>
              <a:rPr lang="en-US" sz="2600" u="sng" dirty="0"/>
              <a:t>reality</a:t>
            </a:r>
          </a:p>
          <a:p>
            <a:pPr lvl="1"/>
            <a:r>
              <a:rPr lang="en-US" sz="2600" dirty="0"/>
              <a:t>These are then interrupted by an interlude of two </a:t>
            </a:r>
            <a:r>
              <a:rPr lang="en-US" sz="2600" u="sng" dirty="0"/>
              <a:t>visions</a:t>
            </a:r>
            <a:r>
              <a:rPr lang="en-US" sz="2600" dirty="0"/>
              <a:t> before the seventh item is revealed. (In 15-16 the final three group together because they lead into the final visions of 17-22).</a:t>
            </a:r>
          </a:p>
        </p:txBody>
      </p:sp>
    </p:spTree>
    <p:extLst>
      <p:ext uri="{BB962C8B-B14F-4D97-AF65-F5344CB8AC3E}">
        <p14:creationId xmlns:p14="http://schemas.microsoft.com/office/powerpoint/2010/main" val="274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D931-2C69-44EC-A845-CEB64F8E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LITERARY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C86A3-FB54-4E62-9CAE-447D00D9F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We can see this work out in chapters 6-7:</a:t>
            </a:r>
          </a:p>
          <a:p>
            <a:pPr lvl="1"/>
            <a:r>
              <a:rPr lang="en-US" sz="2600" dirty="0"/>
              <a:t>1.White horseman = Conquest</a:t>
            </a:r>
          </a:p>
          <a:p>
            <a:pPr lvl="1"/>
            <a:r>
              <a:rPr lang="en-US" sz="2600" dirty="0"/>
              <a:t>2. Red horseman = War</a:t>
            </a:r>
          </a:p>
          <a:p>
            <a:pPr lvl="1"/>
            <a:r>
              <a:rPr lang="en-US" sz="2600" dirty="0"/>
              <a:t>3. Black horseman = Famine</a:t>
            </a:r>
          </a:p>
          <a:p>
            <a:pPr lvl="1"/>
            <a:r>
              <a:rPr lang="en-US" sz="2600" dirty="0"/>
              <a:t>4. Pale horseman = Death</a:t>
            </a:r>
          </a:p>
          <a:p>
            <a:pPr lvl="1"/>
            <a:r>
              <a:rPr lang="en-US" sz="2600" dirty="0"/>
              <a:t>5. The martyr’s question: “How long?”</a:t>
            </a:r>
          </a:p>
          <a:p>
            <a:pPr lvl="1"/>
            <a:r>
              <a:rPr lang="en-US" sz="2600" dirty="0"/>
              <a:t>6. The earthquake (God’s judgment): “Who can withstand?”</a:t>
            </a:r>
          </a:p>
          <a:p>
            <a:pPr lvl="2"/>
            <a:r>
              <a:rPr lang="en-US" sz="2400" dirty="0"/>
              <a:t>A. 144,000 sealed</a:t>
            </a:r>
          </a:p>
          <a:p>
            <a:pPr lvl="2"/>
            <a:r>
              <a:rPr lang="en-US" sz="2400" dirty="0"/>
              <a:t>B. A great multitude</a:t>
            </a:r>
          </a:p>
          <a:p>
            <a:pPr lvl="1"/>
            <a:r>
              <a:rPr lang="en-US" sz="2600" dirty="0"/>
              <a:t>7. God’s wrath: the seven trumpets of chapters 8-11</a:t>
            </a:r>
          </a:p>
        </p:txBody>
      </p:sp>
    </p:spTree>
    <p:extLst>
      <p:ext uri="{BB962C8B-B14F-4D97-AF65-F5344CB8AC3E}">
        <p14:creationId xmlns:p14="http://schemas.microsoft.com/office/powerpoint/2010/main" val="13530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EEBF4-974C-4097-B61D-9CE6C567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LITERARY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BC3C1-6294-458D-B87E-4A24FCC69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Chapters 8-11 reveal the content of God’s </a:t>
            </a:r>
            <a:r>
              <a:rPr lang="en-US" sz="2800" u="sng" dirty="0"/>
              <a:t>temporal</a:t>
            </a:r>
            <a:r>
              <a:rPr lang="en-US" sz="2800" dirty="0"/>
              <a:t> judgments on </a:t>
            </a:r>
            <a:r>
              <a:rPr lang="en-US" sz="2800" u="sng" dirty="0"/>
              <a:t>Rome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These give us the </a:t>
            </a:r>
            <a:r>
              <a:rPr lang="en-US" sz="2600" u="sng" dirty="0"/>
              <a:t>big picture </a:t>
            </a:r>
            <a:r>
              <a:rPr lang="en-US" sz="2600" dirty="0"/>
              <a:t>of the suffering of the church and the wrath and final triumph of God.</a:t>
            </a:r>
          </a:p>
          <a:p>
            <a:r>
              <a:rPr lang="en-US" sz="2800" dirty="0"/>
              <a:t>Chapters 12-22 offer the </a:t>
            </a:r>
            <a:r>
              <a:rPr lang="en-US" sz="2800" u="sng" dirty="0"/>
              <a:t>details</a:t>
            </a:r>
            <a:r>
              <a:rPr lang="en-US" sz="2800" dirty="0"/>
              <a:t> of this judgment and triumph.</a:t>
            </a:r>
          </a:p>
          <a:p>
            <a:pPr lvl="1"/>
            <a:r>
              <a:rPr lang="en-US" sz="2600" dirty="0" err="1"/>
              <a:t>Chp</a:t>
            </a:r>
            <a:r>
              <a:rPr lang="en-US" sz="2600" dirty="0"/>
              <a:t>. 12 is the </a:t>
            </a:r>
            <a:r>
              <a:rPr lang="en-US" sz="2600" u="sng" dirty="0"/>
              <a:t>theological</a:t>
            </a:r>
            <a:r>
              <a:rPr lang="en-US" sz="2600" dirty="0"/>
              <a:t> key: two visions show the already/not yet nature of the </a:t>
            </a:r>
            <a:r>
              <a:rPr lang="en-US" sz="2600" u="sng" dirty="0"/>
              <a:t>kingdom</a:t>
            </a:r>
            <a:r>
              <a:rPr lang="en-US" sz="2600" dirty="0"/>
              <a:t> – Satan is revealed as a defeated foe, but there is woe because Satan knows his time is limited</a:t>
            </a:r>
          </a:p>
        </p:txBody>
      </p:sp>
    </p:spTree>
    <p:extLst>
      <p:ext uri="{BB962C8B-B14F-4D97-AF65-F5344CB8AC3E}">
        <p14:creationId xmlns:p14="http://schemas.microsoft.com/office/powerpoint/2010/main" val="25845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975D-22C5-439E-BEB4-4B0CF491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LITERARY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C1DE-88A0-492A-BF43-DFEEB40DD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Chapters 12-22 offer the details of this judgment and triumph (cont.).</a:t>
            </a:r>
          </a:p>
          <a:p>
            <a:pPr lvl="1"/>
            <a:r>
              <a:rPr lang="en-US" sz="2600" dirty="0" err="1"/>
              <a:t>Chps</a:t>
            </a:r>
            <a:r>
              <a:rPr lang="en-US" sz="2600" dirty="0"/>
              <a:t>. 13-14 show how for John’s church this vengeance of Satan took form of the </a:t>
            </a:r>
            <a:r>
              <a:rPr lang="en-US" sz="2600" u="sng" dirty="0"/>
              <a:t>Roman Empire</a:t>
            </a:r>
            <a:r>
              <a:rPr lang="en-US" sz="2600" dirty="0"/>
              <a:t>, emperors demanding allegiance</a:t>
            </a:r>
          </a:p>
          <a:p>
            <a:pPr lvl="1"/>
            <a:r>
              <a:rPr lang="en-US" sz="2600" dirty="0" err="1"/>
              <a:t>Chps</a:t>
            </a:r>
            <a:r>
              <a:rPr lang="en-US" sz="2600" dirty="0"/>
              <a:t>. 15-16 show how these emperors and their empire are ultimately </a:t>
            </a:r>
            <a:r>
              <a:rPr lang="en-US" sz="2600" u="sng" dirty="0"/>
              <a:t>doomed</a:t>
            </a:r>
          </a:p>
          <a:p>
            <a:pPr lvl="1"/>
            <a:r>
              <a:rPr lang="en-US" sz="2600" dirty="0" err="1"/>
              <a:t>Chps</a:t>
            </a:r>
            <a:r>
              <a:rPr lang="en-US" sz="2600" dirty="0"/>
              <a:t>. 17-22 conclude the book as “a tale of two cities”</a:t>
            </a:r>
          </a:p>
          <a:p>
            <a:pPr lvl="2"/>
            <a:r>
              <a:rPr lang="en-US" sz="2400" dirty="0"/>
              <a:t>The city of </a:t>
            </a:r>
            <a:r>
              <a:rPr lang="en-US" sz="2400" u="sng" dirty="0"/>
              <a:t>earth</a:t>
            </a:r>
            <a:r>
              <a:rPr lang="en-US" sz="2400" dirty="0"/>
              <a:t> (Rome) is condemned for its part in the persecution of God’s people.</a:t>
            </a:r>
          </a:p>
          <a:p>
            <a:pPr lvl="2"/>
            <a:r>
              <a:rPr lang="en-US" sz="2400" dirty="0"/>
              <a:t>The city of </a:t>
            </a:r>
            <a:r>
              <a:rPr lang="en-US" sz="2400" u="sng" dirty="0"/>
              <a:t>God</a:t>
            </a:r>
            <a:r>
              <a:rPr lang="en-US" sz="2400" dirty="0"/>
              <a:t>, where God’s people dwell eternally.</a:t>
            </a:r>
          </a:p>
        </p:txBody>
      </p:sp>
    </p:spTree>
    <p:extLst>
      <p:ext uri="{BB962C8B-B14F-4D97-AF65-F5344CB8AC3E}">
        <p14:creationId xmlns:p14="http://schemas.microsoft.com/office/powerpoint/2010/main" val="33287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DFF7-3CC9-41BC-AE7E-1753CA08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HERMENEUTICAL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70905-E133-466E-AC31-EB956A5D3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7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F409-50E1-433B-B6CD-E1D23131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HERMENEUTICAL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B1B4F-9245-4C73-ABA1-9848471B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 hermeneutical difficulties of the Revelation mainly lie is what has “</a:t>
            </a:r>
            <a:r>
              <a:rPr lang="en-US" sz="2800" u="sng" dirty="0"/>
              <a:t>yet to be</a:t>
            </a:r>
            <a:r>
              <a:rPr lang="en-US" sz="2800" dirty="0"/>
              <a:t>.”</a:t>
            </a:r>
          </a:p>
          <a:p>
            <a:pPr lvl="1"/>
            <a:r>
              <a:rPr lang="en-US" sz="2600" dirty="0"/>
              <a:t>Sometimes the “yet to be” has temporal </a:t>
            </a:r>
            <a:r>
              <a:rPr lang="en-US" sz="2600" u="sng" dirty="0"/>
              <a:t>immediacy</a:t>
            </a:r>
            <a:r>
              <a:rPr lang="en-US" sz="2600" dirty="0"/>
              <a:t>, it has already happened from our perspective.</a:t>
            </a:r>
          </a:p>
          <a:p>
            <a:pPr lvl="2"/>
            <a:r>
              <a:rPr lang="en-US" sz="2400" dirty="0"/>
              <a:t>For example: Rome did in fact fall</a:t>
            </a:r>
          </a:p>
          <a:p>
            <a:r>
              <a:rPr lang="en-US" sz="2800" dirty="0"/>
              <a:t>Further, the Revelation, tell us that God has not promised us freedom </a:t>
            </a:r>
            <a:r>
              <a:rPr lang="en-US" sz="2800" u="sng" dirty="0"/>
              <a:t>from</a:t>
            </a:r>
            <a:r>
              <a:rPr lang="en-US" sz="2800" dirty="0"/>
              <a:t> suffering and death but triumph </a:t>
            </a:r>
            <a:r>
              <a:rPr lang="en-US" sz="2800" u="sng" dirty="0"/>
              <a:t>through</a:t>
            </a:r>
            <a:r>
              <a:rPr lang="en-US" sz="2800" dirty="0"/>
              <a:t> it.</a:t>
            </a:r>
          </a:p>
          <a:p>
            <a:pPr lvl="1"/>
            <a:r>
              <a:rPr lang="en-US" sz="2600" dirty="0"/>
              <a:t>These truths of </a:t>
            </a:r>
            <a:r>
              <a:rPr lang="en-US" sz="2600" u="sng" dirty="0"/>
              <a:t>encouragement</a:t>
            </a:r>
            <a:r>
              <a:rPr lang="en-US" sz="2600" dirty="0"/>
              <a:t> to Christians who suffer need to be heard again and again.</a:t>
            </a:r>
          </a:p>
          <a:p>
            <a:pPr lvl="1"/>
            <a:r>
              <a:rPr lang="en-US" sz="2600" dirty="0"/>
              <a:t>If you miss this word, you miss the book altogether.</a:t>
            </a:r>
          </a:p>
        </p:txBody>
      </p:sp>
    </p:spTree>
    <p:extLst>
      <p:ext uri="{BB962C8B-B14F-4D97-AF65-F5344CB8AC3E}">
        <p14:creationId xmlns:p14="http://schemas.microsoft.com/office/powerpoint/2010/main" val="20598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F01D-6834-42F0-BC16-8B9E7398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HERMENEUTICAL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CC0F-9D3C-4453-B93C-385457435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main difficulty lies in the fact that the “temporal” judgment are often interlaced with ideas that imply the </a:t>
            </a:r>
            <a:r>
              <a:rPr lang="en-US" sz="2800" u="sng" dirty="0"/>
              <a:t>final end </a:t>
            </a:r>
            <a:r>
              <a:rPr lang="en-US" sz="2800" dirty="0"/>
              <a:t>as part of the picture.</a:t>
            </a:r>
          </a:p>
          <a:p>
            <a:r>
              <a:rPr lang="en-US" sz="2800" dirty="0"/>
              <a:t>Some suggestions to deal with this difficulty:</a:t>
            </a:r>
            <a:endParaRPr lang="en-US" sz="2600" dirty="0"/>
          </a:p>
          <a:p>
            <a:r>
              <a:rPr lang="en-US" sz="2600" dirty="0"/>
              <a:t>1. Pictures of the future are just that – </a:t>
            </a:r>
            <a:r>
              <a:rPr lang="en-US" sz="2600" u="sng" dirty="0"/>
              <a:t>pictures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They express reality, but are </a:t>
            </a:r>
            <a:r>
              <a:rPr lang="en-US" sz="2600" u="sng" dirty="0"/>
              <a:t>not</a:t>
            </a:r>
            <a:r>
              <a:rPr lang="en-US" sz="2600" dirty="0"/>
              <a:t> reality itself.</a:t>
            </a:r>
            <a:endParaRPr lang="en-US" sz="2400" dirty="0"/>
          </a:p>
          <a:p>
            <a:pPr lvl="1"/>
            <a:r>
              <a:rPr lang="en-US" sz="2400" dirty="0"/>
              <a:t>Nor are details of every picture to be “</a:t>
            </a:r>
            <a:r>
              <a:rPr lang="en-US" sz="2400" u="sng" dirty="0"/>
              <a:t>fulfilled</a:t>
            </a:r>
            <a:r>
              <a:rPr lang="en-US" sz="2400" dirty="0"/>
              <a:t>” in some specific way.</a:t>
            </a:r>
          </a:p>
        </p:txBody>
      </p:sp>
    </p:spTree>
    <p:extLst>
      <p:ext uri="{BB962C8B-B14F-4D97-AF65-F5344CB8AC3E}">
        <p14:creationId xmlns:p14="http://schemas.microsoft.com/office/powerpoint/2010/main" val="14862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5F7D-16E3-4151-B4B3-9AD52D3CF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HERMENEUTICAL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C6D86-3AF6-4F5B-A403-3B274CCF2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2. Some of the pictures that were intended primarily to express the certainty of God’s judgment must not also be interpreted to mean “</a:t>
            </a:r>
            <a:r>
              <a:rPr lang="en-US" sz="2800" u="sng" dirty="0"/>
              <a:t>soon-ness</a:t>
            </a:r>
            <a:r>
              <a:rPr lang="en-US" sz="2800" dirty="0"/>
              <a:t>”, at least not from our limited perspective.</a:t>
            </a:r>
          </a:p>
          <a:p>
            <a:pPr lvl="1"/>
            <a:r>
              <a:rPr lang="en-US" sz="2600" dirty="0"/>
              <a:t>Ex: Satan’s time being “short” does not necessarily mean “very soon” but something more like “</a:t>
            </a:r>
            <a:r>
              <a:rPr lang="en-US" sz="2600" u="sng" dirty="0"/>
              <a:t>limited</a:t>
            </a:r>
            <a:r>
              <a:rPr lang="en-US" sz="2600" dirty="0"/>
              <a:t>”, it will end</a:t>
            </a:r>
          </a:p>
        </p:txBody>
      </p:sp>
    </p:spTree>
    <p:extLst>
      <p:ext uri="{BB962C8B-B14F-4D97-AF65-F5344CB8AC3E}">
        <p14:creationId xmlns:p14="http://schemas.microsoft.com/office/powerpoint/2010/main" val="6459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F6468-7487-4158-9ED5-7710A77B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326A8-815E-4951-818F-42FED9E3D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must not forget that </a:t>
            </a:r>
            <a:r>
              <a:rPr lang="en-US" sz="2800" u="sng" dirty="0"/>
              <a:t>exegesis</a:t>
            </a:r>
            <a:r>
              <a:rPr lang="en-US" sz="2800" dirty="0"/>
              <a:t> is key. This is especially so when it comes to Revelation.</a:t>
            </a:r>
          </a:p>
          <a:p>
            <a:pPr lvl="1"/>
            <a:r>
              <a:rPr lang="en-US" sz="2600" dirty="0"/>
              <a:t>Many books written on Revelation skip </a:t>
            </a:r>
            <a:r>
              <a:rPr lang="en-US" sz="2600" u="sng" dirty="0"/>
              <a:t>exegesis</a:t>
            </a:r>
            <a:r>
              <a:rPr lang="en-US" sz="2600" dirty="0"/>
              <a:t> and go straight to </a:t>
            </a:r>
            <a:r>
              <a:rPr lang="en-US" sz="2600" u="sng" dirty="0"/>
              <a:t>hermeneutics</a:t>
            </a:r>
            <a:r>
              <a:rPr lang="en-US" sz="2600" dirty="0"/>
              <a:t>, leading to fanciful speculations that John never intended.</a:t>
            </a:r>
          </a:p>
        </p:txBody>
      </p:sp>
    </p:spTree>
    <p:extLst>
      <p:ext uri="{BB962C8B-B14F-4D97-AF65-F5344CB8AC3E}">
        <p14:creationId xmlns:p14="http://schemas.microsoft.com/office/powerpoint/2010/main" val="39917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4CED-2A13-4605-8F27-8221135E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HERMENEUTICAL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81468-A78E-4905-9CF9-27A621729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3. The pictures where the “temporal” is closely tied to the “eschatological” should not be viewed as </a:t>
            </a:r>
            <a:r>
              <a:rPr lang="en-US" sz="2800" u="sng" dirty="0"/>
              <a:t>simultaneous</a:t>
            </a:r>
            <a:r>
              <a:rPr lang="en-US" sz="2800" dirty="0"/>
              <a:t> (even though the original readers might have seen them this way)</a:t>
            </a:r>
          </a:p>
          <a:p>
            <a:pPr lvl="1"/>
            <a:r>
              <a:rPr lang="en-US" sz="2600" dirty="0"/>
              <a:t>The eschatological dimension of the judgment leaves the possibility of a “</a:t>
            </a:r>
            <a:r>
              <a:rPr lang="en-US" sz="2600" u="sng" dirty="0"/>
              <a:t>not yet</a:t>
            </a:r>
            <a:r>
              <a:rPr lang="en-US" sz="2600" dirty="0"/>
              <a:t>” dimension to many of the pictures</a:t>
            </a:r>
          </a:p>
          <a:p>
            <a:pPr lvl="1"/>
            <a:r>
              <a:rPr lang="en-US" sz="2600" dirty="0"/>
              <a:t>However, there are </a:t>
            </a:r>
            <a:r>
              <a:rPr lang="en-US" sz="2600" u="sng" dirty="0"/>
              <a:t>NO</a:t>
            </a:r>
            <a:r>
              <a:rPr lang="en-US" sz="2600" dirty="0"/>
              <a:t> fixed rules as to how to extract or understand that future (for us) element.</a:t>
            </a:r>
          </a:p>
          <a:p>
            <a:pPr lvl="1"/>
            <a:r>
              <a:rPr lang="en-US" sz="2600" dirty="0"/>
              <a:t>Be careful not to speculate how our </a:t>
            </a:r>
            <a:r>
              <a:rPr lang="en-US" sz="2600" u="sng" dirty="0"/>
              <a:t>contemporary</a:t>
            </a:r>
            <a:r>
              <a:rPr lang="en-US" sz="2600" dirty="0"/>
              <a:t> events may fit into the pictures of the Revelation. This is not the point of the book.</a:t>
            </a:r>
          </a:p>
        </p:txBody>
      </p:sp>
    </p:spTree>
    <p:extLst>
      <p:ext uri="{BB962C8B-B14F-4D97-AF65-F5344CB8AC3E}">
        <p14:creationId xmlns:p14="http://schemas.microsoft.com/office/powerpoint/2010/main" val="29564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7AD6-64DF-4BC6-B070-D33E09F5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HERMENEUTICAL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7D6E3-A1B7-4F42-A579-DDD89C24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4. The New Testament itself exhibits certain amounts of </a:t>
            </a:r>
            <a:r>
              <a:rPr lang="en-US" sz="2800" u="sng" dirty="0"/>
              <a:t>ambiguity</a:t>
            </a:r>
            <a:r>
              <a:rPr lang="en-US" sz="2800" dirty="0"/>
              <a:t> in pictures that have a yet to be fulfilled dimension to them.</a:t>
            </a:r>
          </a:p>
          <a:p>
            <a:pPr lvl="1"/>
            <a:r>
              <a:rPr lang="en-US" sz="2600" dirty="0"/>
              <a:t>We have been given no keys to pin these down.</a:t>
            </a:r>
          </a:p>
          <a:p>
            <a:pPr lvl="1"/>
            <a:r>
              <a:rPr lang="en-US" sz="2600" dirty="0"/>
              <a:t>Ex.: the antichrist</a:t>
            </a:r>
          </a:p>
          <a:p>
            <a:pPr lvl="2"/>
            <a:r>
              <a:rPr lang="en-US" sz="2400" dirty="0"/>
              <a:t>Paul in 2 </a:t>
            </a:r>
            <a:r>
              <a:rPr lang="en-US" sz="2400" dirty="0" err="1"/>
              <a:t>Thes</a:t>
            </a:r>
            <a:r>
              <a:rPr lang="en-US" sz="2400" dirty="0"/>
              <a:t>. 2:3-4 – he is a definite figure</a:t>
            </a:r>
          </a:p>
          <a:p>
            <a:pPr lvl="2"/>
            <a:r>
              <a:rPr lang="en-US" sz="2400" dirty="0"/>
              <a:t>Rev. 13-14 – he comes in the form of a Roman emperor</a:t>
            </a:r>
          </a:p>
          <a:p>
            <a:pPr lvl="2"/>
            <a:r>
              <a:rPr lang="en-US" sz="2400" dirty="0"/>
              <a:t>1 John 2:20-23 – a generalized way to refer to false prophets</a:t>
            </a:r>
          </a:p>
          <a:p>
            <a:pPr lvl="2"/>
            <a:r>
              <a:rPr lang="en-US" sz="2400" dirty="0"/>
              <a:t>How are we to understand this figure?</a:t>
            </a:r>
          </a:p>
          <a:p>
            <a:pPr lvl="1"/>
            <a:r>
              <a:rPr lang="en-US" sz="2600" dirty="0"/>
              <a:t>This ambiguity should lead to </a:t>
            </a:r>
            <a:r>
              <a:rPr lang="en-US" sz="2600" u="sng" dirty="0"/>
              <a:t>caution</a:t>
            </a:r>
            <a:r>
              <a:rPr lang="en-US" sz="2600" dirty="0"/>
              <a:t> and lack of </a:t>
            </a:r>
            <a:r>
              <a:rPr lang="en-US" sz="2600" u="sng" dirty="0"/>
              <a:t>dogmatic</a:t>
            </a:r>
            <a:r>
              <a:rPr lang="en-US" sz="2600" dirty="0"/>
              <a:t> </a:t>
            </a:r>
            <a:r>
              <a:rPr lang="en-US" sz="2600" u="sng" dirty="0"/>
              <a:t>certainty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2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1442-0063-42A0-B1BE-09382627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HERMENEUTICAL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BE05-CA9E-46A2-BC55-327319BAA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5. The pictures intended to be </a:t>
            </a:r>
            <a:r>
              <a:rPr lang="en-US" sz="2800" u="sng" dirty="0"/>
              <a:t>totally</a:t>
            </a:r>
            <a:r>
              <a:rPr lang="en-US" sz="2800" dirty="0"/>
              <a:t> eschatological are still to be taken so.</a:t>
            </a:r>
          </a:p>
          <a:p>
            <a:pPr lvl="1"/>
            <a:r>
              <a:rPr lang="en-US" sz="2600" dirty="0"/>
              <a:t>11:15-19 &amp; 19:1-22:21 are </a:t>
            </a:r>
            <a:r>
              <a:rPr lang="en-US" sz="2600" u="sng" dirty="0"/>
              <a:t>entirely</a:t>
            </a:r>
            <a:r>
              <a:rPr lang="en-US" sz="2600" dirty="0"/>
              <a:t> eschatological in presentation</a:t>
            </a:r>
          </a:p>
          <a:p>
            <a:pPr lvl="1"/>
            <a:r>
              <a:rPr lang="en-US" sz="2600" dirty="0"/>
              <a:t>Remember, even these are </a:t>
            </a:r>
            <a:r>
              <a:rPr lang="en-US" sz="2600" u="sng" dirty="0"/>
              <a:t>pictures</a:t>
            </a:r>
            <a:r>
              <a:rPr lang="en-US" sz="2600" dirty="0"/>
              <a:t>!</a:t>
            </a:r>
          </a:p>
          <a:p>
            <a:pPr lvl="1"/>
            <a:r>
              <a:rPr lang="en-US" sz="2600" dirty="0"/>
              <a:t>Their fulfillment will be in God’s </a:t>
            </a:r>
            <a:r>
              <a:rPr lang="en-US" sz="2600" u="sng" dirty="0"/>
              <a:t>time</a:t>
            </a:r>
            <a:r>
              <a:rPr lang="en-US" sz="2600" dirty="0"/>
              <a:t> and in his </a:t>
            </a:r>
            <a:r>
              <a:rPr lang="en-US" sz="2600" u="sng" dirty="0"/>
              <a:t>way</a:t>
            </a:r>
            <a:r>
              <a:rPr lang="en-US" sz="2600" dirty="0"/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22344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FC09-506A-4197-9BD5-B2CFAED31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HERMENEUTICAL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6A44C-E0F2-4580-90C1-5F1976536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Though there is ambiguity in how the </a:t>
            </a:r>
            <a:r>
              <a:rPr lang="en-US" sz="2800" u="sng" dirty="0"/>
              <a:t>details</a:t>
            </a:r>
            <a:r>
              <a:rPr lang="en-US" sz="2800" dirty="0"/>
              <a:t> will work out, there is no ambiguity as to the </a:t>
            </a:r>
            <a:r>
              <a:rPr lang="en-US" sz="2800" u="sng" dirty="0"/>
              <a:t>certainty</a:t>
            </a:r>
            <a:r>
              <a:rPr lang="en-US" sz="2800" dirty="0"/>
              <a:t> that God will work it all out.</a:t>
            </a:r>
          </a:p>
          <a:p>
            <a:r>
              <a:rPr lang="en-US" sz="2800" dirty="0"/>
              <a:t>This should serve as </a:t>
            </a:r>
            <a:r>
              <a:rPr lang="en-US" sz="2800" u="sng" dirty="0"/>
              <a:t>warning</a:t>
            </a:r>
            <a:r>
              <a:rPr lang="en-US" sz="2800" dirty="0"/>
              <a:t> and </a:t>
            </a:r>
            <a:r>
              <a:rPr lang="en-US" sz="2800" u="sng" dirty="0"/>
              <a:t>encouragement</a:t>
            </a:r>
            <a:r>
              <a:rPr lang="en-US" sz="2800" dirty="0"/>
              <a:t> to us just as it did for the original recipients!</a:t>
            </a:r>
          </a:p>
          <a:p>
            <a:r>
              <a:rPr lang="en-US" sz="2800" dirty="0"/>
              <a:t>Until Christ comes, we live out the future in the </a:t>
            </a:r>
            <a:r>
              <a:rPr lang="en-US" sz="2800" u="sng" dirty="0"/>
              <a:t>already</a:t>
            </a:r>
            <a:r>
              <a:rPr lang="en-US" sz="2800" dirty="0"/>
              <a:t>, but there comes a day when books such as this will no longer be needed, for we will be with God.</a:t>
            </a:r>
          </a:p>
          <a:p>
            <a:r>
              <a:rPr lang="en-US" sz="2800" dirty="0"/>
              <a:t>So we say with John, the Spirit, and the bride, we say, “Amen. Come, Lord Jesus.” (22:20)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17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90D55-5D3D-43AC-ADE7-D3EF3F7C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42D35-C685-4F69-86D1-ABA3CFD9A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3410-071A-4FEE-95E3-F22ADAA26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THE REVELATION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6CE78-3FE8-4C69-A3B5-227DC79CE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AD08-C810-43ED-BEF7-79E32C42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9596-82C2-4C6F-ABF6-D1E59819D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is Revelation so hard/daunting/scary?</a:t>
            </a:r>
          </a:p>
          <a:p>
            <a:r>
              <a:rPr lang="en-US" sz="2800" dirty="0"/>
              <a:t>John will go from speaking very directly into real </a:t>
            </a:r>
            <a:r>
              <a:rPr lang="en-US" sz="2800" u="sng" dirty="0"/>
              <a:t>1</a:t>
            </a:r>
            <a:r>
              <a:rPr lang="en-US" sz="2800" u="sng" baseline="30000" dirty="0"/>
              <a:t>st</a:t>
            </a:r>
            <a:r>
              <a:rPr lang="en-US" sz="2800" u="sng" dirty="0"/>
              <a:t> century </a:t>
            </a:r>
            <a:r>
              <a:rPr lang="en-US" sz="2800" dirty="0"/>
              <a:t>issues to a very rich and diverse </a:t>
            </a:r>
            <a:r>
              <a:rPr lang="en-US" sz="2800" u="sng" dirty="0"/>
              <a:t>symbolism</a:t>
            </a:r>
            <a:r>
              <a:rPr lang="en-US" sz="2800" dirty="0"/>
              <a:t>.</a:t>
            </a:r>
          </a:p>
          <a:p>
            <a:r>
              <a:rPr lang="en-US" sz="2800" dirty="0"/>
              <a:t>Most problems come from this </a:t>
            </a:r>
            <a:r>
              <a:rPr lang="en-US" sz="2800" u="sng" dirty="0"/>
              <a:t>symbolism</a:t>
            </a:r>
            <a:r>
              <a:rPr lang="en-US" sz="2800" dirty="0"/>
              <a:t>.</a:t>
            </a:r>
          </a:p>
          <a:p>
            <a:r>
              <a:rPr lang="en-US" sz="2800" dirty="0"/>
              <a:t>Other problems arise because it deals with </a:t>
            </a:r>
            <a:r>
              <a:rPr lang="en-US" sz="2800" u="sng" dirty="0"/>
              <a:t>future</a:t>
            </a:r>
            <a:r>
              <a:rPr lang="en-US" sz="2800" dirty="0"/>
              <a:t> events while set in a recognizable 1</a:t>
            </a:r>
            <a:r>
              <a:rPr lang="en-US" sz="2800" baseline="30000" dirty="0"/>
              <a:t>st</a:t>
            </a:r>
            <a:r>
              <a:rPr lang="en-US" sz="2800" dirty="0"/>
              <a:t> century context.</a:t>
            </a:r>
          </a:p>
          <a:p>
            <a:r>
              <a:rPr lang="en-US" sz="2800" dirty="0"/>
              <a:t>John also uses strong </a:t>
            </a:r>
            <a:r>
              <a:rPr lang="en-US" sz="2800" u="sng" dirty="0"/>
              <a:t>Old Testament </a:t>
            </a:r>
            <a:r>
              <a:rPr lang="en-US" sz="2800" dirty="0"/>
              <a:t>language.</a:t>
            </a:r>
          </a:p>
          <a:p>
            <a:pPr lvl="1"/>
            <a:r>
              <a:rPr lang="en-US" sz="2600" dirty="0"/>
              <a:t>He cites or echoes the </a:t>
            </a:r>
            <a:r>
              <a:rPr lang="en-US" sz="2600" u="sng" dirty="0"/>
              <a:t>Old Testament </a:t>
            </a:r>
            <a:r>
              <a:rPr lang="en-US" sz="2600" dirty="0"/>
              <a:t>over 250 times.</a:t>
            </a:r>
          </a:p>
        </p:txBody>
      </p:sp>
    </p:spTree>
    <p:extLst>
      <p:ext uri="{BB962C8B-B14F-4D97-AF65-F5344CB8AC3E}">
        <p14:creationId xmlns:p14="http://schemas.microsoft.com/office/powerpoint/2010/main" val="42666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4F9B-0043-46C8-B68E-D090B52F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B9A23-1B53-482C-A23D-69F787ECE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One should approach studying Revelation with </a:t>
            </a:r>
            <a:r>
              <a:rPr lang="en-US" sz="2800" u="sng" dirty="0"/>
              <a:t>humility</a:t>
            </a:r>
            <a:r>
              <a:rPr lang="en-US" sz="2800" dirty="0"/>
              <a:t>!</a:t>
            </a:r>
          </a:p>
          <a:p>
            <a:r>
              <a:rPr lang="en-US" sz="2800" dirty="0"/>
              <a:t>Because of the difficulty involved in understanding this book, you should be less than </a:t>
            </a:r>
            <a:r>
              <a:rPr lang="en-US" sz="2800" u="sng" dirty="0"/>
              <a:t>dogmatic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There are, in fact, at least </a:t>
            </a:r>
            <a:r>
              <a:rPr lang="en-US" sz="2600" u="sng" dirty="0"/>
              <a:t>five</a:t>
            </a:r>
            <a:r>
              <a:rPr lang="en-US" sz="2600" dirty="0"/>
              <a:t> major schools of interpretation of Revelation and many variations within each school.</a:t>
            </a:r>
          </a:p>
          <a:p>
            <a:r>
              <a:rPr lang="en-US" sz="2800" dirty="0"/>
              <a:t>BUT, knowing that this book was </a:t>
            </a:r>
            <a:r>
              <a:rPr lang="en-US" sz="2800" u="sng" dirty="0"/>
              <a:t>inspired</a:t>
            </a:r>
            <a:r>
              <a:rPr lang="en-US" sz="2800" dirty="0"/>
              <a:t> by the Holy Spirit, we can humbly seek to understand what John was up to.</a:t>
            </a:r>
          </a:p>
        </p:txBody>
      </p:sp>
    </p:spTree>
    <p:extLst>
      <p:ext uri="{BB962C8B-B14F-4D97-AF65-F5344CB8AC3E}">
        <p14:creationId xmlns:p14="http://schemas.microsoft.com/office/powerpoint/2010/main" val="1013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177A-BAB5-41C6-8FE4-DE7D94B4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THE REVELATION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D6749-8A32-4F86-A945-258950940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4EC5-01CB-4B53-9BA0-3354BAD3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THE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3F40B-9C07-4F10-A0B8-5C5184ACD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first key to exegesis of Revelation is to examine what kind of </a:t>
            </a:r>
            <a:r>
              <a:rPr lang="en-US" sz="2800" u="sng" dirty="0"/>
              <a:t>literature</a:t>
            </a:r>
            <a:r>
              <a:rPr lang="en-US" sz="2800" dirty="0"/>
              <a:t> it is.</a:t>
            </a:r>
          </a:p>
          <a:p>
            <a:r>
              <a:rPr lang="en-US" sz="2800" dirty="0"/>
              <a:t>The problem is that Revelation is unique blend of three distinct literary styles: </a:t>
            </a:r>
            <a:r>
              <a:rPr lang="en-US" sz="2800" u="sng" dirty="0"/>
              <a:t>apocalypse</a:t>
            </a:r>
            <a:r>
              <a:rPr lang="en-US" sz="2800" dirty="0"/>
              <a:t>, </a:t>
            </a:r>
            <a:r>
              <a:rPr lang="en-US" sz="2800" u="sng" dirty="0"/>
              <a:t>prophecy</a:t>
            </a:r>
            <a:r>
              <a:rPr lang="en-US" sz="2800" dirty="0"/>
              <a:t>, and </a:t>
            </a:r>
            <a:r>
              <a:rPr lang="en-US" sz="2800" u="sng" dirty="0"/>
              <a:t>letter</a:t>
            </a:r>
            <a:r>
              <a:rPr lang="en-US" sz="2800" dirty="0"/>
              <a:t>.</a:t>
            </a:r>
          </a:p>
          <a:p>
            <a:r>
              <a:rPr lang="en-US" sz="2800" dirty="0"/>
              <a:t>Further, the basic type, apocalypse, does not </a:t>
            </a:r>
            <a:r>
              <a:rPr lang="en-US" sz="2800" u="sng" dirty="0"/>
              <a:t>exist</a:t>
            </a:r>
            <a:r>
              <a:rPr lang="en-US" sz="2800" dirty="0"/>
              <a:t> in our own day.</a:t>
            </a:r>
          </a:p>
          <a:p>
            <a:r>
              <a:rPr lang="en-US" sz="2800" dirty="0"/>
              <a:t>Since we do not have a basic understanding of this type of literature, we need to be extra careful when examining Revelation.</a:t>
            </a:r>
          </a:p>
        </p:txBody>
      </p:sp>
    </p:spTree>
    <p:extLst>
      <p:ext uri="{BB962C8B-B14F-4D97-AF65-F5344CB8AC3E}">
        <p14:creationId xmlns:p14="http://schemas.microsoft.com/office/powerpoint/2010/main" val="12112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5095</TotalTime>
  <Words>2948</Words>
  <Application>Microsoft Office PowerPoint</Application>
  <PresentationFormat>Widescreen</PresentationFormat>
  <Paragraphs>213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Century Schoolbook</vt:lpstr>
      <vt:lpstr>CITY SKETCH 16X9</vt:lpstr>
      <vt:lpstr>HOW TO READ THE NEW TESTAMENT: THE REVELATION</vt:lpstr>
      <vt:lpstr>GENERAL PRINCIPLES</vt:lpstr>
      <vt:lpstr>GENERAL PRINCIPLES</vt:lpstr>
      <vt:lpstr>GENERAL PRINCIPLES</vt:lpstr>
      <vt:lpstr>INTRODUCTION TO THE REVELATION</vt:lpstr>
      <vt:lpstr>INTRODUCTION TO REVELATION</vt:lpstr>
      <vt:lpstr>INTRODUCTION TO REVELATION</vt:lpstr>
      <vt:lpstr>THE NATURE OF THE REVELATION</vt:lpstr>
      <vt:lpstr>THE NATURE OF THE REVELATION</vt:lpstr>
      <vt:lpstr>THE NATURE OF THE REVELATION</vt:lpstr>
      <vt:lpstr>THE NATURE OF THE REVELATION</vt:lpstr>
      <vt:lpstr>THE NATURE OF THE REVELATION</vt:lpstr>
      <vt:lpstr>THE NATURE OF THE REVELATION</vt:lpstr>
      <vt:lpstr>THE NATURE OF THE REVELATION</vt:lpstr>
      <vt:lpstr>THE NATURE OF THE REVELATION</vt:lpstr>
      <vt:lpstr>THE NATURE OF THE REVELATION</vt:lpstr>
      <vt:lpstr>THE NATURE OF THE REVELATION</vt:lpstr>
      <vt:lpstr>THE NATURE OF THE REVELATION</vt:lpstr>
      <vt:lpstr>THE NECESSITY OF EXEGESIS</vt:lpstr>
      <vt:lpstr>THE NECESSITY OF EXEGESIS</vt:lpstr>
      <vt:lpstr>THE NECESSITY OF EXEGESIS</vt:lpstr>
      <vt:lpstr>THE NECESSITY OF EXEGESIS</vt:lpstr>
      <vt:lpstr>THE NECESSITY OF EXEGESIS</vt:lpstr>
      <vt:lpstr>THE HISTORICAL CONTEXT</vt:lpstr>
      <vt:lpstr>THE HISTORICAL CONTEXT</vt:lpstr>
      <vt:lpstr>THE HISTORICAL CONTEXT</vt:lpstr>
      <vt:lpstr>THE HISTORICAL CONTEXT</vt:lpstr>
      <vt:lpstr>THE HISTORICAL CONTEXT</vt:lpstr>
      <vt:lpstr>THE LITERARY CONTEXT</vt:lpstr>
      <vt:lpstr>THE LITERARY CONTEXT</vt:lpstr>
      <vt:lpstr>THE LITERARY CONTEXT</vt:lpstr>
      <vt:lpstr>THE LITERARY CONTEXT</vt:lpstr>
      <vt:lpstr>THE LITERARY CONTEXT</vt:lpstr>
      <vt:lpstr>THE LITERARY CONTEXT</vt:lpstr>
      <vt:lpstr>THE LITERARY CONTEXT</vt:lpstr>
      <vt:lpstr>THE HERMENEUTICAL QUESTIONS</vt:lpstr>
      <vt:lpstr>THE HERMENEUTICAL QUESTIONS</vt:lpstr>
      <vt:lpstr>THE HERMENEUTICAL QUESTIONS</vt:lpstr>
      <vt:lpstr>THE HERMENEUTICAL QUESTIONS</vt:lpstr>
      <vt:lpstr>THE HERMENEUTICAL QUESTIONS</vt:lpstr>
      <vt:lpstr>THE HERMENEUTICAL QUESTIONS</vt:lpstr>
      <vt:lpstr>THE HERMENEUTICAL QUESTIONS</vt:lpstr>
      <vt:lpstr>THE HERMENEUTICAL QUESTIONS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THE NEW TESTAMENT: REVELATION</dc:title>
  <dc:creator>Forrest Price</dc:creator>
  <cp:lastModifiedBy>Forrest Price</cp:lastModifiedBy>
  <cp:revision>29</cp:revision>
  <dcterms:created xsi:type="dcterms:W3CDTF">2018-02-26T20:32:22Z</dcterms:created>
  <dcterms:modified xsi:type="dcterms:W3CDTF">2018-03-04T16:06:19Z</dcterms:modified>
</cp:coreProperties>
</file>