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257" r:id="rId3"/>
    <p:sldId id="259" r:id="rId4"/>
    <p:sldId id="282" r:id="rId5"/>
    <p:sldId id="283" r:id="rId6"/>
    <p:sldId id="292" r:id="rId7"/>
    <p:sldId id="293" r:id="rId8"/>
    <p:sldId id="294" r:id="rId9"/>
    <p:sldId id="295" r:id="rId10"/>
    <p:sldId id="284" r:id="rId11"/>
    <p:sldId id="288" r:id="rId12"/>
    <p:sldId id="298" r:id="rId13"/>
    <p:sldId id="285" r:id="rId14"/>
    <p:sldId id="289" r:id="rId15"/>
    <p:sldId id="299" r:id="rId16"/>
    <p:sldId id="300" r:id="rId17"/>
    <p:sldId id="301" r:id="rId18"/>
    <p:sldId id="302" r:id="rId19"/>
    <p:sldId id="303" r:id="rId20"/>
    <p:sldId id="304" r:id="rId21"/>
    <p:sldId id="286" r:id="rId22"/>
    <p:sldId id="290" r:id="rId23"/>
    <p:sldId id="297" r:id="rId24"/>
    <p:sldId id="296" r:id="rId25"/>
    <p:sldId id="305" r:id="rId26"/>
    <p:sldId id="287" r:id="rId27"/>
    <p:sldId id="291" r:id="rId28"/>
    <p:sldId id="281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40" autoAdjust="0"/>
    <p:restoredTop sz="94706" autoAdjust="0"/>
  </p:normalViewPr>
  <p:slideViewPr>
    <p:cSldViewPr>
      <p:cViewPr varScale="1">
        <p:scale>
          <a:sx n="69" d="100"/>
          <a:sy n="69" d="100"/>
        </p:scale>
        <p:origin x="61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95" d="100"/>
          <a:sy n="95" d="100"/>
        </p:scale>
        <p:origin x="358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1C5132-FFA3-4B02-9F09-22FCF40EFA74}" type="datetimeFigureOut">
              <a:rPr lang="en-US" smtClean="0"/>
              <a:t>6/20/2018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3C20D7-F8F1-4196-9585-26F31AFC8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1621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6E42C9-243F-4DC5-AFF6-9D56B5FA9D63}" type="datetimeFigureOut">
              <a:rPr lang="en-US" smtClean="0"/>
              <a:t>6/20/2018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AEC444-603B-4F09-9A06-5917518DD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255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AEC444-603B-4F09-9A06-5917518DD90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154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/>
          <p:cNvSpPr/>
          <p:nvPr/>
        </p:nvSpPr>
        <p:spPr bwMode="invGray">
          <a:xfrm>
            <a:off x="0" y="3936697"/>
            <a:ext cx="12192000" cy="2103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1" y="4114800"/>
            <a:ext cx="10515598" cy="1158446"/>
          </a:xfrm>
        </p:spPr>
        <p:txBody>
          <a:bodyPr anchor="b">
            <a:normAutofit/>
          </a:bodyPr>
          <a:lstStyle>
            <a:lvl1pPr algn="l">
              <a:defRPr sz="5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1" y="5338170"/>
            <a:ext cx="10515598" cy="474836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30729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t>6/20/2018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557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41693" y="365125"/>
            <a:ext cx="1600200" cy="5811838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5344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t>6/20/2018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254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t>6/20/2018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576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0" y="3276600"/>
            <a:ext cx="12192000" cy="27632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3429000"/>
            <a:ext cx="9601200" cy="1838519"/>
          </a:xfrm>
        </p:spPr>
        <p:txBody>
          <a:bodyPr anchor="b">
            <a:normAutofit/>
          </a:bodyPr>
          <a:lstStyle>
            <a:lvl1pPr>
              <a:defRPr sz="5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5340096"/>
            <a:ext cx="9601200" cy="47548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17355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4522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029200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825625"/>
            <a:ext cx="5029200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t>6/20/2018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172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828800"/>
            <a:ext cx="5029200" cy="685800"/>
          </a:xfrm>
        </p:spPr>
        <p:txBody>
          <a:bodyPr anchor="ctr">
            <a:normAutofit/>
          </a:bodyPr>
          <a:lstStyle>
            <a:lvl1pPr marL="0" indent="0">
              <a:spcBef>
                <a:spcPts val="100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14600"/>
            <a:ext cx="5029200" cy="36750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6188" y="1828800"/>
            <a:ext cx="5029200" cy="685800"/>
          </a:xfrm>
        </p:spPr>
        <p:txBody>
          <a:bodyPr anchor="ctr">
            <a:normAutofit/>
          </a:bodyPr>
          <a:lstStyle>
            <a:lvl1pPr marL="0" indent="0">
              <a:spcBef>
                <a:spcPts val="100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6188" y="2514600"/>
            <a:ext cx="5029200" cy="36750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t>6/20/2018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994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t>6/20/2018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345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t>6/20/2018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301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0" y="1524000"/>
            <a:ext cx="3429000" cy="190500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400800" cy="5257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4800" y="3581400"/>
            <a:ext cx="3429000" cy="1828800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t>6/20/2018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961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0" y="1527048"/>
            <a:ext cx="3429000" cy="1901952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838198" y="685800"/>
            <a:ext cx="6400800" cy="5257800"/>
          </a:xfrm>
        </p:spPr>
        <p:txBody>
          <a:bodyPr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4800" y="3581400"/>
            <a:ext cx="3428999" cy="1828800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t>6/20/2018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279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invGray">
          <a:xfrm>
            <a:off x="0" y="6492239"/>
            <a:ext cx="12188825" cy="36576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452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" y="6549715"/>
            <a:ext cx="8442158" cy="229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2"/>
          </p:nvPr>
        </p:nvSpPr>
        <p:spPr>
          <a:xfrm>
            <a:off x="9685939" y="6549715"/>
            <a:ext cx="1667860" cy="229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40000"/>
                    <a:lumOff val="60000"/>
                  </a:schemeClr>
                </a:solidFill>
              </a:defRPr>
            </a:lvl1pPr>
          </a:lstStyle>
          <a:p>
            <a:fld id="{B0FE2824-C2A0-4931-BB32-60B24BDBB3CC}" type="datetimeFigureOut">
              <a:rPr lang="en-US" smtClean="0"/>
              <a:pPr/>
              <a:t>6/20/2018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53799" y="6549715"/>
            <a:ext cx="446361" cy="229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40000"/>
                    <a:lumOff val="60000"/>
                  </a:schemeClr>
                </a:solidFill>
              </a:defRPr>
            </a:lvl1pPr>
          </a:lstStyle>
          <a:p>
            <a:fld id="{B13333A4-2EF1-4B79-B68C-AB20E66B48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8716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TO READ THE OT:</a:t>
            </a:r>
            <a:br>
              <a:rPr lang="en-US" dirty="0"/>
            </a:br>
            <a:r>
              <a:rPr lang="en-US" dirty="0"/>
              <a:t>WISDOM LITERATURE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CITY SESSIONS</a:t>
            </a:r>
          </a:p>
        </p:txBody>
      </p:sp>
    </p:spTree>
    <p:extLst>
      <p:ext uri="{BB962C8B-B14F-4D97-AF65-F5344CB8AC3E}">
        <p14:creationId xmlns:p14="http://schemas.microsoft.com/office/powerpoint/2010/main" val="2142729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3483DC-79A0-4A7F-83C6-EFD6C383D1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WISDOM IN PROVERBS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785F91-2E8A-450C-BA3C-0957309BEB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649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0BDA1D-675C-4984-AAD9-8C73622B5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WISDOM IN PROVERBS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56F686-509E-4DCB-997D-F838CFECDB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Proverbial wisdom concentrates mostly on practical attitudes and behavior in everyday life: </a:t>
            </a:r>
            <a:r>
              <a:rPr lang="en-US" sz="2800" u="sng" dirty="0"/>
              <a:t>basic values</a:t>
            </a:r>
            <a:r>
              <a:rPr lang="en-US" sz="2800" dirty="0"/>
              <a:t>.</a:t>
            </a:r>
          </a:p>
          <a:p>
            <a:r>
              <a:rPr lang="en-US" sz="2800" dirty="0"/>
              <a:t>There is sharp contrast between choosing a life a </a:t>
            </a:r>
            <a:r>
              <a:rPr lang="en-US" sz="2800" u="sng" dirty="0"/>
              <a:t>wisdom</a:t>
            </a:r>
            <a:r>
              <a:rPr lang="en-US" sz="2800" dirty="0"/>
              <a:t> and choosing a life of </a:t>
            </a:r>
            <a:r>
              <a:rPr lang="en-US" sz="2800" u="sng" dirty="0"/>
              <a:t>folly</a:t>
            </a:r>
            <a:r>
              <a:rPr lang="en-US" sz="2800" dirty="0"/>
              <a:t>.</a:t>
            </a:r>
          </a:p>
          <a:p>
            <a:pPr lvl="1"/>
            <a:r>
              <a:rPr lang="en-US" sz="2600" dirty="0"/>
              <a:t>Look to </a:t>
            </a:r>
            <a:r>
              <a:rPr lang="en-US" sz="2600" u="sng" dirty="0"/>
              <a:t>avoid</a:t>
            </a:r>
            <a:r>
              <a:rPr lang="en-US" sz="2600" dirty="0"/>
              <a:t> what is called folly and </a:t>
            </a:r>
            <a:r>
              <a:rPr lang="en-US" sz="2600" u="sng" dirty="0"/>
              <a:t>enact</a:t>
            </a:r>
            <a:r>
              <a:rPr lang="en-US" sz="2600" dirty="0"/>
              <a:t> what is called wisdom.</a:t>
            </a:r>
          </a:p>
          <a:p>
            <a:r>
              <a:rPr lang="en-US" sz="2800" dirty="0"/>
              <a:t>Specifically </a:t>
            </a:r>
            <a:r>
              <a:rPr lang="en-US" sz="2800" u="sng" dirty="0"/>
              <a:t>religious</a:t>
            </a:r>
            <a:r>
              <a:rPr lang="en-US" sz="2800" dirty="0"/>
              <a:t> language is seldom used in Proverbs. </a:t>
            </a:r>
          </a:p>
          <a:p>
            <a:pPr lvl="1"/>
            <a:r>
              <a:rPr lang="en-US" sz="2600" dirty="0"/>
              <a:t>This helps avoid the harmful tendency to </a:t>
            </a:r>
            <a:r>
              <a:rPr lang="en-US" sz="2600" u="sng" dirty="0"/>
              <a:t>spiritualize</a:t>
            </a:r>
            <a:r>
              <a:rPr lang="en-US" sz="2600" dirty="0"/>
              <a:t> everything.</a:t>
            </a:r>
          </a:p>
        </p:txBody>
      </p:sp>
    </p:spTree>
    <p:extLst>
      <p:ext uri="{BB962C8B-B14F-4D97-AF65-F5344CB8AC3E}">
        <p14:creationId xmlns:p14="http://schemas.microsoft.com/office/powerpoint/2010/main" val="1480678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626F93-89F4-41FF-8987-F018E5F3F0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WISDOM IN PROVERBS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39992E-4A08-4597-8674-85B89CF64A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/>
              <a:t>From the Hebrew term for proverbs, we see that a proverb is a </a:t>
            </a:r>
            <a:r>
              <a:rPr lang="en-US" sz="2800" u="sng" dirty="0"/>
              <a:t>brief</a:t>
            </a:r>
            <a:r>
              <a:rPr lang="en-US" sz="2800" dirty="0"/>
              <a:t>, </a:t>
            </a:r>
            <a:r>
              <a:rPr lang="en-US" sz="2800" u="sng" dirty="0"/>
              <a:t>particular</a:t>
            </a:r>
            <a:r>
              <a:rPr lang="en-US" sz="2800" dirty="0"/>
              <a:t> expression of a truth.</a:t>
            </a:r>
          </a:p>
          <a:p>
            <a:pPr lvl="1"/>
            <a:r>
              <a:rPr lang="en-US" sz="2600" dirty="0"/>
              <a:t>The briefer a statement is, the less likely it is to be totally precise and </a:t>
            </a:r>
            <a:r>
              <a:rPr lang="en-US" sz="2600" u="sng" dirty="0"/>
              <a:t>universally</a:t>
            </a:r>
            <a:r>
              <a:rPr lang="en-US" sz="2600" dirty="0"/>
              <a:t> applicable. </a:t>
            </a:r>
          </a:p>
          <a:p>
            <a:r>
              <a:rPr lang="en-US" sz="2800" dirty="0"/>
              <a:t>English example of a proverb equivalent: “Look before you leap!”</a:t>
            </a:r>
          </a:p>
          <a:p>
            <a:pPr lvl="1"/>
            <a:r>
              <a:rPr lang="en-US" sz="2600" dirty="0"/>
              <a:t>Concise, easy to memorize, figure of speech, not exact</a:t>
            </a:r>
          </a:p>
          <a:p>
            <a:r>
              <a:rPr lang="en-US" sz="2800" dirty="0"/>
              <a:t>Proverbs do not state everything about a truth, but they point </a:t>
            </a:r>
            <a:r>
              <a:rPr lang="en-US" sz="2800" i="1" u="sng" dirty="0"/>
              <a:t>toward</a:t>
            </a:r>
            <a:r>
              <a:rPr lang="en-US" sz="2800" dirty="0"/>
              <a:t> it. </a:t>
            </a:r>
          </a:p>
          <a:p>
            <a:pPr lvl="1"/>
            <a:r>
              <a:rPr lang="en-US" sz="2600" dirty="0"/>
              <a:t>Consider Prov. 6:27-29 &amp; 16:3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51044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F9C9AE-59EA-4292-80D1-1E84D852D9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HERMENEUTICAL GUIDELINES FOR PROVERBS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BED21B-9E6D-47BB-B0D8-EEEB850B0E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306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F587B-6AE3-4102-81E9-3FF3872B6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HERMENEUTICAL GUIDELINES </a:t>
            </a:r>
            <a:br>
              <a:rPr lang="en-US" dirty="0"/>
            </a:br>
            <a:r>
              <a:rPr lang="en-US" dirty="0"/>
              <a:t>FOR PROVERBS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6A1670-F9C3-49A3-91E2-26F06205B4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1. Proverbs are not legal </a:t>
            </a:r>
            <a:r>
              <a:rPr lang="en-US" sz="2800" u="sng" dirty="0"/>
              <a:t>guarantees</a:t>
            </a:r>
            <a:r>
              <a:rPr lang="en-US" sz="2800" dirty="0"/>
              <a:t> from God!</a:t>
            </a:r>
          </a:p>
          <a:p>
            <a:pPr lvl="1"/>
            <a:r>
              <a:rPr lang="en-US" sz="2600" dirty="0"/>
              <a:t>They state a wise way to approach practical goals but in terms that cannot be treated like a divine warranty of </a:t>
            </a:r>
            <a:r>
              <a:rPr lang="en-US" sz="2600" u="sng" dirty="0"/>
              <a:t>success</a:t>
            </a:r>
            <a:r>
              <a:rPr lang="en-US" sz="2600" dirty="0"/>
              <a:t>.</a:t>
            </a:r>
          </a:p>
          <a:p>
            <a:pPr lvl="1"/>
            <a:r>
              <a:rPr lang="en-US" sz="2600" dirty="0"/>
              <a:t>Remember, there is wisdom literature (e.g., Ecclesiastes &amp; Job) that teaches that there is little that is </a:t>
            </a:r>
            <a:r>
              <a:rPr lang="en-US" sz="2600" u="sng" dirty="0"/>
              <a:t>automatic</a:t>
            </a:r>
            <a:r>
              <a:rPr lang="en-US" sz="2600" dirty="0"/>
              <a:t> about the good or bad events that occur in life.</a:t>
            </a:r>
          </a:p>
          <a:p>
            <a:pPr lvl="1"/>
            <a:r>
              <a:rPr lang="en-US" sz="2600" dirty="0"/>
              <a:t>Consider: Prov. 22:26-27 &amp; Prov. 29:12</a:t>
            </a:r>
          </a:p>
        </p:txBody>
      </p:sp>
    </p:spTree>
    <p:extLst>
      <p:ext uri="{BB962C8B-B14F-4D97-AF65-F5344CB8AC3E}">
        <p14:creationId xmlns:p14="http://schemas.microsoft.com/office/powerpoint/2010/main" val="1455032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3DDC5-665C-4940-9479-1B9C2B4A8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HERMENEUTICAL GUIDELINES </a:t>
            </a:r>
            <a:br>
              <a:rPr lang="en-US" dirty="0"/>
            </a:br>
            <a:r>
              <a:rPr lang="en-US" dirty="0"/>
              <a:t>FOR PROVERBS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6D1BFE-7956-4FD1-8C29-49AD930021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2. Proverbs must be read as a </a:t>
            </a:r>
            <a:r>
              <a:rPr lang="en-US" sz="2800" u="sng" dirty="0"/>
              <a:t>collection</a:t>
            </a:r>
            <a:r>
              <a:rPr lang="en-US" sz="2800" dirty="0"/>
              <a:t>.</a:t>
            </a:r>
          </a:p>
          <a:p>
            <a:pPr lvl="1"/>
            <a:r>
              <a:rPr lang="en-US" sz="2600" dirty="0"/>
              <a:t>Each inspired proverb must be </a:t>
            </a:r>
            <a:r>
              <a:rPr lang="en-US" sz="2600" u="sng" dirty="0"/>
              <a:t>balanced</a:t>
            </a:r>
            <a:r>
              <a:rPr lang="en-US" sz="2600" dirty="0"/>
              <a:t> with others and understood in comparison with the rest of Scripture.</a:t>
            </a:r>
          </a:p>
          <a:p>
            <a:pPr lvl="1"/>
            <a:r>
              <a:rPr lang="en-US" sz="2600" dirty="0"/>
              <a:t>The more in </a:t>
            </a:r>
            <a:r>
              <a:rPr lang="en-US" sz="2600" u="sng" dirty="0"/>
              <a:t>isolation</a:t>
            </a:r>
            <a:r>
              <a:rPr lang="en-US" sz="2600" dirty="0"/>
              <a:t> one reads a proverb, the less clear its interpretation may be.</a:t>
            </a:r>
          </a:p>
          <a:p>
            <a:pPr lvl="1"/>
            <a:r>
              <a:rPr lang="en-US" sz="2600" dirty="0"/>
              <a:t>Sometimes the proverbs are even collected in groupings to be read all together.</a:t>
            </a:r>
          </a:p>
        </p:txBody>
      </p:sp>
    </p:spTree>
    <p:extLst>
      <p:ext uri="{BB962C8B-B14F-4D97-AF65-F5344CB8AC3E}">
        <p14:creationId xmlns:p14="http://schemas.microsoft.com/office/powerpoint/2010/main" val="690561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72B395-1C17-48D4-A9D9-96AB0A448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HERMENEUTICAL GUIDELINES </a:t>
            </a:r>
            <a:br>
              <a:rPr lang="en-US" dirty="0"/>
            </a:br>
            <a:r>
              <a:rPr lang="en-US" dirty="0"/>
              <a:t>FOR PROVERBS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17794D-6D7B-41D4-9127-847DD87104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3. Proverbs are worded to be </a:t>
            </a:r>
            <a:r>
              <a:rPr lang="en-US" sz="2800" u="sng" dirty="0"/>
              <a:t>memorable</a:t>
            </a:r>
            <a:r>
              <a:rPr lang="en-US" sz="2800" dirty="0"/>
              <a:t>, not to be theoretically </a:t>
            </a:r>
            <a:r>
              <a:rPr lang="en-US" sz="2800" u="sng" dirty="0"/>
              <a:t>accurate</a:t>
            </a:r>
            <a:r>
              <a:rPr lang="en-US" sz="2800" dirty="0"/>
              <a:t>.</a:t>
            </a:r>
          </a:p>
          <a:p>
            <a:pPr lvl="1"/>
            <a:r>
              <a:rPr lang="en-US" sz="2600" dirty="0"/>
              <a:t>No proverb is a </a:t>
            </a:r>
            <a:r>
              <a:rPr lang="en-US" sz="2600" u="sng" dirty="0"/>
              <a:t>complete</a:t>
            </a:r>
            <a:r>
              <a:rPr lang="en-US" sz="2600" dirty="0"/>
              <a:t> statement of truth.</a:t>
            </a:r>
          </a:p>
          <a:p>
            <a:pPr lvl="1"/>
            <a:r>
              <a:rPr lang="en-US" sz="2600" dirty="0"/>
              <a:t>Proverbs try to impart knowledge that can be </a:t>
            </a:r>
            <a:r>
              <a:rPr lang="en-US" sz="2600" u="sng" dirty="0"/>
              <a:t>retained</a:t>
            </a:r>
            <a:r>
              <a:rPr lang="en-US" sz="2600" dirty="0"/>
              <a:t> rather than a philosophy that can impress a critic and be lived by in any and every circumstance.</a:t>
            </a:r>
          </a:p>
          <a:p>
            <a:pPr lvl="1"/>
            <a:r>
              <a:rPr lang="en-US" sz="2600" dirty="0"/>
              <a:t>E.g., acrostic in Prov. 31:10-31</a:t>
            </a:r>
          </a:p>
        </p:txBody>
      </p:sp>
    </p:spTree>
    <p:extLst>
      <p:ext uri="{BB962C8B-B14F-4D97-AF65-F5344CB8AC3E}">
        <p14:creationId xmlns:p14="http://schemas.microsoft.com/office/powerpoint/2010/main" val="1031871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468C3C-86E2-4A89-9A33-A97AAAFE0C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HERMENEUTICAL GUIDELINES </a:t>
            </a:r>
            <a:br>
              <a:rPr lang="en-US" dirty="0"/>
            </a:br>
            <a:r>
              <a:rPr lang="en-US" dirty="0"/>
              <a:t>FOR PROVERBS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D61DF4-0C5F-4D36-BC67-E5BBE342DF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4. Some proverbs need to be “</a:t>
            </a:r>
            <a:r>
              <a:rPr lang="en-US" sz="2800" u="sng" dirty="0"/>
              <a:t>translated</a:t>
            </a:r>
            <a:r>
              <a:rPr lang="en-US" sz="2800" dirty="0"/>
              <a:t>” to be appreciated.</a:t>
            </a:r>
          </a:p>
          <a:p>
            <a:pPr lvl="1"/>
            <a:r>
              <a:rPr lang="en-US" sz="2600" dirty="0"/>
              <a:t>Many proverbs express their truths according to practices and institutions that no longer exist.</a:t>
            </a:r>
          </a:p>
          <a:p>
            <a:pPr lvl="1"/>
            <a:r>
              <a:rPr lang="en-US" sz="2600" dirty="0"/>
              <a:t>We must “translate” them to their </a:t>
            </a:r>
            <a:r>
              <a:rPr lang="en-US" sz="2600" u="sng" dirty="0"/>
              <a:t>modern</a:t>
            </a:r>
            <a:r>
              <a:rPr lang="en-US" sz="2600" dirty="0"/>
              <a:t> equivalents.</a:t>
            </a:r>
          </a:p>
          <a:p>
            <a:pPr lvl="1"/>
            <a:r>
              <a:rPr lang="en-US" sz="2600" dirty="0"/>
              <a:t>Consider: Prov. 22:11 &amp; Prov. 25:24</a:t>
            </a:r>
          </a:p>
        </p:txBody>
      </p:sp>
    </p:spTree>
    <p:extLst>
      <p:ext uri="{BB962C8B-B14F-4D97-AF65-F5344CB8AC3E}">
        <p14:creationId xmlns:p14="http://schemas.microsoft.com/office/powerpoint/2010/main" val="746179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5538E-A608-4A68-A8B1-9A5F695F1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HERMENEUTICAL GUIDELINES </a:t>
            </a:r>
            <a:br>
              <a:rPr lang="en-US" dirty="0"/>
            </a:br>
            <a:r>
              <a:rPr lang="en-US" dirty="0"/>
              <a:t>FOR PROVERBS: SOME RULES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352FE6-9537-41EE-B8B0-D7E85F21DF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1. Proverbs are often parabolic (i.e., figurative, pointing beyond themselves).</a:t>
            </a:r>
          </a:p>
          <a:p>
            <a:r>
              <a:rPr lang="en-US" sz="2800" dirty="0"/>
              <a:t>2. Proverbs are intensely practical, not theoretically theological.</a:t>
            </a:r>
          </a:p>
          <a:p>
            <a:r>
              <a:rPr lang="en-US" sz="2800" dirty="0"/>
              <a:t>3. Proverbs are worded to be memorable, not technically precise.</a:t>
            </a:r>
          </a:p>
          <a:p>
            <a:r>
              <a:rPr lang="en-US" sz="2800" dirty="0"/>
              <a:t>4. Proverbs are not designed to support selfish behavior – just the opposite!</a:t>
            </a:r>
          </a:p>
        </p:txBody>
      </p:sp>
    </p:spTree>
    <p:extLst>
      <p:ext uri="{BB962C8B-B14F-4D97-AF65-F5344CB8AC3E}">
        <p14:creationId xmlns:p14="http://schemas.microsoft.com/office/powerpoint/2010/main" val="386376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F015B7-7D81-42DF-94AE-0337A41D61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HERMENEUTICAL GUIDELINES </a:t>
            </a:r>
            <a:br>
              <a:rPr lang="en-US" dirty="0"/>
            </a:br>
            <a:r>
              <a:rPr lang="en-US" dirty="0"/>
              <a:t>FOR PROVERBS: SOME RULES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76A37C-93E2-4FB3-918A-8EE2817717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5. Proverbs strongly reflecting ancient culture may need sensible “translation” so as not to lose their meaning.</a:t>
            </a:r>
          </a:p>
          <a:p>
            <a:r>
              <a:rPr lang="en-US" sz="2800" dirty="0"/>
              <a:t>6. Proverbs are not guarantees from God but poetic guidelines for good behavior.</a:t>
            </a:r>
          </a:p>
          <a:p>
            <a:r>
              <a:rPr lang="en-US" sz="2800" dirty="0"/>
              <a:t>7. Proverbs may use highly specific language, exaggeration, or any variety of literary techniques to make their point.</a:t>
            </a:r>
          </a:p>
        </p:txBody>
      </p:sp>
    </p:spTree>
    <p:extLst>
      <p:ext uri="{BB962C8B-B14F-4D97-AF65-F5344CB8AC3E}">
        <p14:creationId xmlns:p14="http://schemas.microsoft.com/office/powerpoint/2010/main" val="1120763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558655-B94E-4994-A962-AA8556531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PRINCIPLES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816D41-8EA5-4230-B159-FD49245F7C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953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E2BF8-2409-4AFA-A691-CF902ECD32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HERMENEUTICAL GUIDELINES </a:t>
            </a:r>
            <a:br>
              <a:rPr lang="en-US" dirty="0"/>
            </a:br>
            <a:r>
              <a:rPr lang="en-US" dirty="0"/>
              <a:t>FOR PROVERBS: SOME RULES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9F5EFD-64AC-4A67-9E68-F1F5722337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sz="2800" dirty="0"/>
              <a:t>8. Proverbs give good advice for wise approaches to certain aspects of life but are not exhaustive in their coverage.</a:t>
            </a:r>
          </a:p>
          <a:p>
            <a:r>
              <a:rPr lang="en-US" sz="2800" dirty="0"/>
              <a:t>9. Wrongly used, proverbs may justify a crass, materialistic lifestyle. </a:t>
            </a:r>
          </a:p>
          <a:p>
            <a:r>
              <a:rPr lang="en-US" sz="2800" dirty="0"/>
              <a:t>10. Rightly used, proverbs will provide practical advice for daily living.</a:t>
            </a:r>
          </a:p>
        </p:txBody>
      </p:sp>
    </p:spTree>
    <p:extLst>
      <p:ext uri="{BB962C8B-B14F-4D97-AF65-F5344CB8AC3E}">
        <p14:creationId xmlns:p14="http://schemas.microsoft.com/office/powerpoint/2010/main" val="3073847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6DCA9-0781-406F-8995-02973EB98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WISDOM IN JOB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6DA768-A878-4C7A-A40B-58C13F1418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262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B8FCB-1304-4D10-A6F0-BB69F17CB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WISDOM IN JOB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4F9DC8-CFDE-467D-B05F-1DD204CE74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/>
              <a:t>The book of Job is a carefully structured </a:t>
            </a:r>
            <a:r>
              <a:rPr lang="en-US" sz="2800" u="sng" dirty="0"/>
              <a:t>dialogue</a:t>
            </a:r>
            <a:r>
              <a:rPr lang="en-US" sz="2800" dirty="0"/>
              <a:t> between Job and his well-meaning but desperately wrong “comforters.”</a:t>
            </a:r>
          </a:p>
          <a:p>
            <a:r>
              <a:rPr lang="en-US" sz="2800" dirty="0"/>
              <a:t>The dialogue’s goal is important: to establish convincingly in the mind of the reader that what happens in life does not always happen either because God </a:t>
            </a:r>
            <a:r>
              <a:rPr lang="en-US" sz="2800" u="sng" dirty="0"/>
              <a:t>desires</a:t>
            </a:r>
            <a:r>
              <a:rPr lang="en-US" sz="2800" dirty="0"/>
              <a:t> it or because it is </a:t>
            </a:r>
            <a:r>
              <a:rPr lang="en-US" sz="2800" u="sng" dirty="0"/>
              <a:t>fair</a:t>
            </a:r>
            <a:r>
              <a:rPr lang="en-US" sz="2800" dirty="0"/>
              <a:t>.</a:t>
            </a:r>
          </a:p>
          <a:p>
            <a:r>
              <a:rPr lang="en-US" sz="2800" dirty="0"/>
              <a:t>The wisdom given in the end of the book when God addresses Job and his friends is that God’s choices are always </a:t>
            </a:r>
            <a:r>
              <a:rPr lang="en-US" sz="2800" u="sng" dirty="0"/>
              <a:t>superior</a:t>
            </a:r>
            <a:r>
              <a:rPr lang="en-US" sz="2800" dirty="0"/>
              <a:t> to ours; his ways are </a:t>
            </a:r>
            <a:r>
              <a:rPr lang="en-US" sz="2800" u="sng" dirty="0"/>
              <a:t>higher</a:t>
            </a:r>
            <a:r>
              <a:rPr lang="en-US" sz="2800" dirty="0"/>
              <a:t> than our ways.</a:t>
            </a:r>
          </a:p>
        </p:txBody>
      </p:sp>
    </p:spTree>
    <p:extLst>
      <p:ext uri="{BB962C8B-B14F-4D97-AF65-F5344CB8AC3E}">
        <p14:creationId xmlns:p14="http://schemas.microsoft.com/office/powerpoint/2010/main" val="516713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22DAB-CF2A-4692-B22B-A443E76C2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WISDOM IN ECCLESIASTES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BB6C99-24FB-42F1-89CC-E54661138E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477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3EA95C-D999-42A1-98D6-DFFF17AA7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WISDOM IN ECCLESIASTES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3035FC-BC9E-45C2-AC81-12D5D273FA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This book is a wisdom monologue that often puzzles Christians and seems to be both self contradictory and even contradictory with the rest of Scripture at times.</a:t>
            </a:r>
          </a:p>
          <a:p>
            <a:r>
              <a:rPr lang="en-US" sz="2800" dirty="0"/>
              <a:t>It is important for us to have an </a:t>
            </a:r>
            <a:r>
              <a:rPr lang="en-US" sz="2800" u="sng" dirty="0"/>
              <a:t>overall strategy </a:t>
            </a:r>
            <a:r>
              <a:rPr lang="en-US" sz="2800" dirty="0"/>
              <a:t>for reading Ecclesiastes, for even scholars are divided on its overall meaning.</a:t>
            </a:r>
          </a:p>
          <a:p>
            <a:pPr lvl="1"/>
            <a:r>
              <a:rPr lang="en-US" sz="2600" dirty="0"/>
              <a:t>Some take it as “</a:t>
            </a:r>
            <a:r>
              <a:rPr lang="en-US" sz="2600" u="sng" dirty="0"/>
              <a:t>cynical</a:t>
            </a:r>
            <a:r>
              <a:rPr lang="en-US" sz="2600" dirty="0"/>
              <a:t> wisdom,” regarding an outlook on life that should be </a:t>
            </a:r>
            <a:r>
              <a:rPr lang="en-US" sz="2600" u="sng" dirty="0"/>
              <a:t>avoided</a:t>
            </a:r>
            <a:r>
              <a:rPr lang="en-US" sz="2600" dirty="0"/>
              <a:t> (apart from the last few verses).</a:t>
            </a:r>
          </a:p>
          <a:p>
            <a:pPr lvl="1"/>
            <a:r>
              <a:rPr lang="en-US" sz="2600" dirty="0"/>
              <a:t>Others take it </a:t>
            </a:r>
            <a:r>
              <a:rPr lang="en-US" sz="2600" u="sng" dirty="0"/>
              <a:t>positively</a:t>
            </a:r>
            <a:r>
              <a:rPr lang="en-US" sz="2600" dirty="0"/>
              <a:t>, as an expression of how one should </a:t>
            </a:r>
            <a:r>
              <a:rPr lang="en-US" sz="2600" u="sng" dirty="0"/>
              <a:t>enjoy life</a:t>
            </a:r>
            <a:r>
              <a:rPr lang="en-US" sz="2600" dirty="0"/>
              <a:t> under God in a world in which all will die in the end.</a:t>
            </a:r>
          </a:p>
        </p:txBody>
      </p:sp>
    </p:spTree>
    <p:extLst>
      <p:ext uri="{BB962C8B-B14F-4D97-AF65-F5344CB8AC3E}">
        <p14:creationId xmlns:p14="http://schemas.microsoft.com/office/powerpoint/2010/main" val="2145914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7A797-17D7-4A57-BA13-5823D97E7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WISDOM IN ECCLESIASTES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4C7B6E-2500-4F16-8CB9-C92EC41133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/>
              <a:t>Our understanding hinges on our understanding of the Hebrew word </a:t>
            </a:r>
            <a:r>
              <a:rPr lang="en-US" sz="2800" i="1" dirty="0" err="1"/>
              <a:t>hebel</a:t>
            </a:r>
            <a:r>
              <a:rPr lang="en-US" sz="2800" dirty="0"/>
              <a:t> (translated “vanity”, “meaningless”, “futility”) which literally means “</a:t>
            </a:r>
            <a:r>
              <a:rPr lang="en-US" sz="2800" u="sng" dirty="0"/>
              <a:t>vapor</a:t>
            </a:r>
            <a:r>
              <a:rPr lang="en-US" sz="2800" dirty="0"/>
              <a:t>” or “</a:t>
            </a:r>
            <a:r>
              <a:rPr lang="en-US" sz="2800" u="sng" dirty="0"/>
              <a:t>breath/wisp </a:t>
            </a:r>
            <a:r>
              <a:rPr lang="en-US" sz="2800" dirty="0"/>
              <a:t>of air” which is used 37 times in this book.</a:t>
            </a:r>
          </a:p>
          <a:p>
            <a:r>
              <a:rPr lang="en-US" sz="2800" dirty="0"/>
              <a:t>What is the wisdom teacher’s intent of this word?</a:t>
            </a:r>
          </a:p>
          <a:p>
            <a:pPr lvl="1"/>
            <a:r>
              <a:rPr lang="en-US" sz="2600" dirty="0"/>
              <a:t>This depends on which view (positive or negative) you take of the overall meaning.</a:t>
            </a:r>
          </a:p>
          <a:p>
            <a:r>
              <a:rPr lang="en-US" sz="2800" dirty="0"/>
              <a:t>Either way, this speculative wisdom book lacks the </a:t>
            </a:r>
            <a:r>
              <a:rPr lang="en-US" sz="2800" u="sng" dirty="0"/>
              <a:t>reassurances</a:t>
            </a:r>
            <a:r>
              <a:rPr lang="en-US" sz="2800" dirty="0"/>
              <a:t> of God’s ways that the rest of Scripture has.</a:t>
            </a:r>
          </a:p>
          <a:p>
            <a:pPr lvl="1"/>
            <a:r>
              <a:rPr lang="en-US" sz="2600" dirty="0"/>
              <a:t>It must certainly be read with that in mind.</a:t>
            </a:r>
          </a:p>
        </p:txBody>
      </p:sp>
    </p:spTree>
    <p:extLst>
      <p:ext uri="{BB962C8B-B14F-4D97-AF65-F5344CB8AC3E}">
        <p14:creationId xmlns:p14="http://schemas.microsoft.com/office/powerpoint/2010/main" val="2069779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3FE54-A9DB-4179-B80C-FE01FC78C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WISDOM IN </a:t>
            </a:r>
            <a:br>
              <a:rPr lang="en-US" dirty="0"/>
            </a:br>
            <a:r>
              <a:rPr lang="en-US" dirty="0"/>
              <a:t>SONG OF SONGS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EBDE3E-C31E-4EFD-ADDB-531B61B2EF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7586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CABE0-808D-45DF-BA71-5F38176034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WISDOM IN SONG OF SONGS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66A3A-E7E9-4672-A56E-9ECAE81DD1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/>
              <a:t>This book is a lengthy </a:t>
            </a:r>
            <a:r>
              <a:rPr lang="en-US" sz="2800" u="sng" dirty="0"/>
              <a:t>love song </a:t>
            </a:r>
            <a:r>
              <a:rPr lang="en-US" sz="2800" dirty="0"/>
              <a:t>written in the style of ancient Near Eastern lyric poetry (or lyric wisdom).</a:t>
            </a:r>
          </a:p>
          <a:p>
            <a:r>
              <a:rPr lang="en-US" sz="2800" dirty="0"/>
              <a:t>It is considered wisdom literature because it deals explicitly with a category of wisdom found in the proverbs: the “wise choice” of </a:t>
            </a:r>
            <a:r>
              <a:rPr lang="en-US" sz="2800" u="sng" dirty="0"/>
              <a:t>marital</a:t>
            </a:r>
            <a:r>
              <a:rPr lang="en-US" sz="2800" dirty="0"/>
              <a:t> and </a:t>
            </a:r>
            <a:r>
              <a:rPr lang="en-US" sz="2800" u="sng" dirty="0"/>
              <a:t>sexual</a:t>
            </a:r>
            <a:r>
              <a:rPr lang="en-US" sz="2800" dirty="0"/>
              <a:t> fidelity.</a:t>
            </a:r>
          </a:p>
          <a:p>
            <a:r>
              <a:rPr lang="en-US" sz="2800" dirty="0"/>
              <a:t>God created love and romance as part of </a:t>
            </a:r>
            <a:r>
              <a:rPr lang="en-US" sz="2800" i="1" u="sng" dirty="0"/>
              <a:t>good</a:t>
            </a:r>
            <a:r>
              <a:rPr lang="en-US" sz="2800" dirty="0"/>
              <a:t> human design.</a:t>
            </a:r>
          </a:p>
          <a:p>
            <a:r>
              <a:rPr lang="en-US" sz="2800" dirty="0"/>
              <a:t>This book shows that true romance can be </a:t>
            </a:r>
            <a:r>
              <a:rPr lang="en-US" sz="2800" u="sng" dirty="0"/>
              <a:t>celebrated</a:t>
            </a:r>
            <a:r>
              <a:rPr lang="en-US" sz="2800" dirty="0"/>
              <a:t> to God’s glory in keeping with his original </a:t>
            </a:r>
            <a:r>
              <a:rPr lang="en-US" sz="2800" u="sng" dirty="0"/>
              <a:t>design</a:t>
            </a:r>
            <a:r>
              <a:rPr lang="en-US" sz="2800" dirty="0"/>
              <a:t>.</a:t>
            </a:r>
          </a:p>
          <a:p>
            <a:r>
              <a:rPr lang="en-US" sz="2800" dirty="0"/>
              <a:t>It is </a:t>
            </a:r>
            <a:r>
              <a:rPr lang="en-US" sz="2800" u="sng" dirty="0"/>
              <a:t>NOT</a:t>
            </a:r>
            <a:r>
              <a:rPr lang="en-US" sz="2800" dirty="0"/>
              <a:t> intended to be allegory for God’s love for us.</a:t>
            </a:r>
          </a:p>
        </p:txBody>
      </p:sp>
    </p:spTree>
    <p:extLst>
      <p:ext uri="{BB962C8B-B14F-4D97-AF65-F5344CB8AC3E}">
        <p14:creationId xmlns:p14="http://schemas.microsoft.com/office/powerpoint/2010/main" val="3663000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610BF-3790-4422-87B5-8FAAF1BA0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QUESTIONS?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020F01-8DD0-42BB-9D1C-1C7F71927A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185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E7C3F4-EDA5-420D-AA3E-B8AD810DDA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PRINCIPLES</a:t>
            </a:r>
          </a:p>
        </p:txBody>
      </p:sp>
      <p:pic>
        <p:nvPicPr>
          <p:cNvPr id="4" name="Content Placeholder 4" descr="Content Placeholder 4">
            <a:extLst>
              <a:ext uri="{FF2B5EF4-FFF2-40B4-BE49-F238E27FC236}">
                <a16:creationId xmlns:a16="http://schemas.microsoft.com/office/drawing/2014/main" id="{63B00181-E71B-4D91-9F8F-72CC14E75E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0384" y="2743200"/>
            <a:ext cx="10771232" cy="215820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489970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20129-B64B-4C15-90D4-D11D11344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NATURE OF WISDOM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BAD06F-0D00-417F-AF4A-C42C66717E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496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02877-6AC3-486A-BD17-3C58A3993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NATURE OF WISDOM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E7DD64-35D5-4CF5-B0C4-8B88059786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Three books are commonly known as “wisdom books”: Proverbs, Job, and Ecclesiastes.</a:t>
            </a:r>
          </a:p>
          <a:p>
            <a:r>
              <a:rPr lang="en-US" sz="2800" dirty="0"/>
              <a:t>Also, a number of psalms can be classified as wisdom literature, and many put Song of Songs (aka Song of Solomon) in the wisdom category.</a:t>
            </a:r>
          </a:p>
        </p:txBody>
      </p:sp>
    </p:spTree>
    <p:extLst>
      <p:ext uri="{BB962C8B-B14F-4D97-AF65-F5344CB8AC3E}">
        <p14:creationId xmlns:p14="http://schemas.microsoft.com/office/powerpoint/2010/main" val="2427734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0130F9-6DA3-4484-8D4C-8CFE85B13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NATURE OF WISDOM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93A771-DCB4-4EC4-9E19-4CEEC31963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“Wisdom is the ability to make godly </a:t>
            </a:r>
            <a:r>
              <a:rPr lang="en-US" sz="2800" u="sng" dirty="0"/>
              <a:t>choices</a:t>
            </a:r>
            <a:r>
              <a:rPr lang="en-US" sz="2800" dirty="0"/>
              <a:t> in life.”</a:t>
            </a:r>
          </a:p>
          <a:p>
            <a:r>
              <a:rPr lang="en-US" sz="2800" dirty="0"/>
              <a:t>Wisdom exists when a person thinks and acts according to </a:t>
            </a:r>
            <a:r>
              <a:rPr lang="en-US" sz="2800" u="sng" dirty="0"/>
              <a:t>truth</a:t>
            </a:r>
            <a:r>
              <a:rPr lang="en-US" sz="2800" dirty="0"/>
              <a:t> when making choices in life.</a:t>
            </a:r>
          </a:p>
          <a:p>
            <a:pPr lvl="1"/>
            <a:r>
              <a:rPr lang="en-US" sz="2600" dirty="0"/>
              <a:t>So, a person can </a:t>
            </a:r>
            <a:r>
              <a:rPr lang="en-US" sz="2600" u="sng" dirty="0"/>
              <a:t>increase</a:t>
            </a:r>
            <a:r>
              <a:rPr lang="en-US" sz="2600" dirty="0"/>
              <a:t> in wisdom by acting more in line with truth.</a:t>
            </a:r>
          </a:p>
          <a:p>
            <a:r>
              <a:rPr lang="en-US" sz="2800" dirty="0"/>
              <a:t>Since wisdom is about making right choices and we make choices about everything in life, wisdom deals with all of </a:t>
            </a:r>
            <a:r>
              <a:rPr lang="en-US" sz="2800" u="sng" dirty="0"/>
              <a:t>life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08633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07951F-A037-4836-8FC8-57A5911D4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NATURE OF WISDOM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B80A71-7D23-46E1-AE68-F53986C9D8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“the fear of the LORD is the beginning of wisdom” (Prov. 9:10, Ps. 111:10)</a:t>
            </a:r>
          </a:p>
          <a:p>
            <a:r>
              <a:rPr lang="en-US" sz="2800" dirty="0"/>
              <a:t>Wisdom as the Bible defines it is more about our </a:t>
            </a:r>
            <a:r>
              <a:rPr lang="en-US" sz="2800" u="sng" dirty="0"/>
              <a:t>orientation</a:t>
            </a:r>
            <a:r>
              <a:rPr lang="en-US" sz="2800" dirty="0"/>
              <a:t> toward God than about our intellect or cleverness.</a:t>
            </a:r>
          </a:p>
          <a:p>
            <a:pPr lvl="1"/>
            <a:r>
              <a:rPr lang="en-US" sz="2600" dirty="0"/>
              <a:t>Thus, the only good choices are </a:t>
            </a:r>
            <a:r>
              <a:rPr lang="en-US" sz="2600" u="sng" dirty="0"/>
              <a:t>godly</a:t>
            </a:r>
            <a:r>
              <a:rPr lang="en-US" sz="2600" dirty="0"/>
              <a:t> choices.</a:t>
            </a:r>
          </a:p>
          <a:p>
            <a:r>
              <a:rPr lang="en-US" sz="2800" dirty="0"/>
              <a:t>So, wisdom literature deals with people and their </a:t>
            </a:r>
            <a:r>
              <a:rPr lang="en-US" sz="2800" u="sng" dirty="0"/>
              <a:t>behavior</a:t>
            </a:r>
            <a:r>
              <a:rPr lang="en-US" sz="2800" dirty="0"/>
              <a:t> – how well they make godly choices and whether they are learning to apply God’s truth to life.</a:t>
            </a:r>
          </a:p>
        </p:txBody>
      </p:sp>
    </p:spTree>
    <p:extLst>
      <p:ext uri="{BB962C8B-B14F-4D97-AF65-F5344CB8AC3E}">
        <p14:creationId xmlns:p14="http://schemas.microsoft.com/office/powerpoint/2010/main" val="2602940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966C8-9D98-4F47-B31A-7FFDEBB63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NATURE OF WISDOM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4DD2A0-DC9F-42D9-BD58-F0C854C27F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/>
              <a:t>Wisdom was taught by “wise men” in ancient Israel. But, wisdom has always been taught more often at </a:t>
            </a:r>
            <a:r>
              <a:rPr lang="en-US" sz="2800" u="sng" dirty="0"/>
              <a:t>home</a:t>
            </a:r>
            <a:r>
              <a:rPr lang="en-US" sz="2800" dirty="0"/>
              <a:t>.</a:t>
            </a:r>
          </a:p>
          <a:p>
            <a:pPr lvl="1"/>
            <a:r>
              <a:rPr lang="en-US" sz="2600" dirty="0"/>
              <a:t>It can also be gained through discussion with colleagues.</a:t>
            </a:r>
          </a:p>
          <a:p>
            <a:r>
              <a:rPr lang="en-US" sz="2800" u="sng" dirty="0"/>
              <a:t>Poetry</a:t>
            </a:r>
            <a:r>
              <a:rPr lang="en-US" sz="2800" dirty="0"/>
              <a:t> was the medium for OT wisdom. Remember the poetic devices! (Especially parallelisms – synonymous, antithetical, synthetic – metaphors, acrostics, alliteration, and numerical sequences)</a:t>
            </a:r>
          </a:p>
          <a:p>
            <a:pPr lvl="1"/>
            <a:r>
              <a:rPr lang="en-US" sz="2600" dirty="0"/>
              <a:t>This made for easy </a:t>
            </a:r>
            <a:r>
              <a:rPr lang="en-US" sz="2600" u="sng" dirty="0"/>
              <a:t>memorization</a:t>
            </a:r>
            <a:r>
              <a:rPr lang="en-US" sz="2600" dirty="0"/>
              <a:t> of wisdom literature.</a:t>
            </a:r>
          </a:p>
          <a:p>
            <a:r>
              <a:rPr lang="en-US" sz="2800" dirty="0"/>
              <a:t>Wisdom’s limit is in its proper use. It must be subordinated to </a:t>
            </a:r>
            <a:r>
              <a:rPr lang="en-US" sz="2800" u="sng" dirty="0"/>
              <a:t>obedience</a:t>
            </a:r>
            <a:r>
              <a:rPr lang="en-US" sz="2800" dirty="0"/>
              <a:t> to God.</a:t>
            </a:r>
          </a:p>
        </p:txBody>
      </p:sp>
    </p:spTree>
    <p:extLst>
      <p:ext uri="{BB962C8B-B14F-4D97-AF65-F5344CB8AC3E}">
        <p14:creationId xmlns:p14="http://schemas.microsoft.com/office/powerpoint/2010/main" val="268257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3DEE7-B720-4A34-AC71-84B6A637B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NATURE OF WISDOM:</a:t>
            </a:r>
            <a:br>
              <a:rPr lang="en-US" dirty="0"/>
            </a:br>
            <a:r>
              <a:rPr lang="en-US" dirty="0"/>
              <a:t>ABUSES OF WISDOM LITERATURE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D1BCB4-A3DD-44D4-AC90-50AA049347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1. People often read these book in bits and thus fail to see that they have an </a:t>
            </a:r>
            <a:r>
              <a:rPr lang="en-US" sz="2800" u="sng" dirty="0"/>
              <a:t>overall</a:t>
            </a:r>
            <a:r>
              <a:rPr lang="en-US" sz="2800" dirty="0"/>
              <a:t> message.</a:t>
            </a:r>
          </a:p>
          <a:p>
            <a:pPr lvl="1"/>
            <a:r>
              <a:rPr lang="en-US" sz="2600" dirty="0"/>
              <a:t>Teaching a piece of wisdom out of its greater context can lead to misapplication.</a:t>
            </a:r>
          </a:p>
          <a:p>
            <a:r>
              <a:rPr lang="en-US" sz="2800" dirty="0"/>
              <a:t>2. People sometimes misunderstand wisdom terms, categories, styles, and literary modes which leads to misuse.</a:t>
            </a:r>
          </a:p>
          <a:p>
            <a:r>
              <a:rPr lang="en-US" sz="2800" dirty="0"/>
              <a:t>3. In Job especially, people fail to follow the line of argument resulting in citing as wisdom what was intended as showing an </a:t>
            </a:r>
            <a:r>
              <a:rPr lang="en-US" sz="2800" i="1" u="sng" dirty="0"/>
              <a:t>incorrect</a:t>
            </a:r>
            <a:r>
              <a:rPr lang="en-US" sz="2800" dirty="0"/>
              <a:t> understanding of life.</a:t>
            </a:r>
          </a:p>
        </p:txBody>
      </p:sp>
    </p:spTree>
    <p:extLst>
      <p:ext uri="{BB962C8B-B14F-4D97-AF65-F5344CB8AC3E}">
        <p14:creationId xmlns:p14="http://schemas.microsoft.com/office/powerpoint/2010/main" val="3160795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ITY SKETCH 16X9">
  <a:themeElements>
    <a:clrScheme name="CitySketch">
      <a:dk1>
        <a:srgbClr val="3D372E"/>
      </a:dk1>
      <a:lt1>
        <a:sysClr val="window" lastClr="FFFFFF"/>
      </a:lt1>
      <a:dk2>
        <a:srgbClr val="000000"/>
      </a:dk2>
      <a:lt2>
        <a:srgbClr val="E0ECE1"/>
      </a:lt2>
      <a:accent1>
        <a:srgbClr val="B2D0B4"/>
      </a:accent1>
      <a:accent2>
        <a:srgbClr val="88A5BA"/>
      </a:accent2>
      <a:accent3>
        <a:srgbClr val="909F5F"/>
      </a:accent3>
      <a:accent4>
        <a:srgbClr val="C9A057"/>
      </a:accent4>
      <a:accent5>
        <a:srgbClr val="DA7D60"/>
      </a:accent5>
      <a:accent6>
        <a:srgbClr val="978975"/>
      </a:accent6>
      <a:hlink>
        <a:srgbClr val="C9A057"/>
      </a:hlink>
      <a:folHlink>
        <a:srgbClr val="978975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0001123.potx" id="{55B65C5C-2110-41C9-9432-67D739EC5CFC}" vid="{FDE12540-4521-4F30-863D-D54DD2EE1C3B}"/>
    </a:ext>
  </a:extLst>
</a:theme>
</file>

<file path=ppt/theme/theme2.xml><?xml version="1.0" encoding="utf-8"?>
<a:theme xmlns:a="http://schemas.openxmlformats.org/drawingml/2006/main" name="Office Theme">
  <a:themeElements>
    <a:clrScheme name="CitySketch">
      <a:dk1>
        <a:srgbClr val="3D372E"/>
      </a:dk1>
      <a:lt1>
        <a:sysClr val="window" lastClr="FFFFFF"/>
      </a:lt1>
      <a:dk2>
        <a:srgbClr val="000000"/>
      </a:dk2>
      <a:lt2>
        <a:srgbClr val="E0ECE1"/>
      </a:lt2>
      <a:accent1>
        <a:srgbClr val="B2D0B4"/>
      </a:accent1>
      <a:accent2>
        <a:srgbClr val="88A5BA"/>
      </a:accent2>
      <a:accent3>
        <a:srgbClr val="909F5F"/>
      </a:accent3>
      <a:accent4>
        <a:srgbClr val="C9A057"/>
      </a:accent4>
      <a:accent5>
        <a:srgbClr val="DA7D60"/>
      </a:accent5>
      <a:accent6>
        <a:srgbClr val="978975"/>
      </a:accent6>
      <a:hlink>
        <a:srgbClr val="C9A057"/>
      </a:hlink>
      <a:folHlink>
        <a:srgbClr val="978975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CitySketch">
      <a:dk1>
        <a:srgbClr val="3D372E"/>
      </a:dk1>
      <a:lt1>
        <a:sysClr val="window" lastClr="FFFFFF"/>
      </a:lt1>
      <a:dk2>
        <a:srgbClr val="000000"/>
      </a:dk2>
      <a:lt2>
        <a:srgbClr val="E0ECE1"/>
      </a:lt2>
      <a:accent1>
        <a:srgbClr val="B2D0B4"/>
      </a:accent1>
      <a:accent2>
        <a:srgbClr val="88A5BA"/>
      </a:accent2>
      <a:accent3>
        <a:srgbClr val="909F5F"/>
      </a:accent3>
      <a:accent4>
        <a:srgbClr val="C9A057"/>
      </a:accent4>
      <a:accent5>
        <a:srgbClr val="DA7D60"/>
      </a:accent5>
      <a:accent6>
        <a:srgbClr val="978975"/>
      </a:accent6>
      <a:hlink>
        <a:srgbClr val="C9A057"/>
      </a:hlink>
      <a:folHlink>
        <a:srgbClr val="978975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Business office city sketch presentation background (widescreen)</Template>
  <TotalTime>5929</TotalTime>
  <Words>1418</Words>
  <Application>Microsoft Office PowerPoint</Application>
  <PresentationFormat>Widescreen</PresentationFormat>
  <Paragraphs>103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Arial</vt:lpstr>
      <vt:lpstr>Century Schoolbook</vt:lpstr>
      <vt:lpstr>CITY SKETCH 16X9</vt:lpstr>
      <vt:lpstr>HOW TO READ THE OT: WISDOM LITERATURE</vt:lpstr>
      <vt:lpstr>GENERAL PRINCIPLES</vt:lpstr>
      <vt:lpstr>GENERAL PRINCIPLES</vt:lpstr>
      <vt:lpstr>THE NATURE OF WISDOM</vt:lpstr>
      <vt:lpstr>THE NATURE OF WISDOM</vt:lpstr>
      <vt:lpstr>THE NATURE OF WISDOM</vt:lpstr>
      <vt:lpstr>THE NATURE OF WISDOM</vt:lpstr>
      <vt:lpstr>THE NATURE OF WISDOM</vt:lpstr>
      <vt:lpstr>THE NATURE OF WISDOM: ABUSES OF WISDOM LITERATURE</vt:lpstr>
      <vt:lpstr>WISDOM IN PROVERBS</vt:lpstr>
      <vt:lpstr>WISDOM IN PROVERBS</vt:lpstr>
      <vt:lpstr>WISDOM IN PROVERBS</vt:lpstr>
      <vt:lpstr>HERMENEUTICAL GUIDELINES FOR PROVERBS</vt:lpstr>
      <vt:lpstr>HERMENEUTICAL GUIDELINES  FOR PROVERBS</vt:lpstr>
      <vt:lpstr>HERMENEUTICAL GUIDELINES  FOR PROVERBS</vt:lpstr>
      <vt:lpstr>HERMENEUTICAL GUIDELINES  FOR PROVERBS</vt:lpstr>
      <vt:lpstr>HERMENEUTICAL GUIDELINES  FOR PROVERBS</vt:lpstr>
      <vt:lpstr>HERMENEUTICAL GUIDELINES  FOR PROVERBS: SOME RULES</vt:lpstr>
      <vt:lpstr>HERMENEUTICAL GUIDELINES  FOR PROVERBS: SOME RULES</vt:lpstr>
      <vt:lpstr>HERMENEUTICAL GUIDELINES  FOR PROVERBS: SOME RULES</vt:lpstr>
      <vt:lpstr>WISDOM IN JOB</vt:lpstr>
      <vt:lpstr>WISDOM IN JOB</vt:lpstr>
      <vt:lpstr>WISDOM IN ECCLESIASTES</vt:lpstr>
      <vt:lpstr>WISDOM IN ECCLESIASTES</vt:lpstr>
      <vt:lpstr>WISDOM IN ECCLESIASTES</vt:lpstr>
      <vt:lpstr>WISDOM IN  SONG OF SONGS</vt:lpstr>
      <vt:lpstr>WISDOM IN SONG OF SONGS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READ THE OT: THE LAW</dc:title>
  <dc:creator>Forrest Price</dc:creator>
  <cp:lastModifiedBy>Forrest Price</cp:lastModifiedBy>
  <cp:revision>95</cp:revision>
  <dcterms:created xsi:type="dcterms:W3CDTF">2018-05-17T21:36:11Z</dcterms:created>
  <dcterms:modified xsi:type="dcterms:W3CDTF">2018-06-20T23:42:27Z</dcterms:modified>
</cp:coreProperties>
</file>