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5" r:id="rId7"/>
    <p:sldId id="282" r:id="rId8"/>
    <p:sldId id="283" r:id="rId9"/>
    <p:sldId id="284" r:id="rId10"/>
    <p:sldId id="262" r:id="rId11"/>
    <p:sldId id="266" r:id="rId12"/>
    <p:sldId id="285" r:id="rId13"/>
    <p:sldId id="286" r:id="rId14"/>
    <p:sldId id="263" r:id="rId15"/>
    <p:sldId id="267" r:id="rId16"/>
    <p:sldId id="287" r:id="rId17"/>
    <p:sldId id="288" r:id="rId18"/>
    <p:sldId id="289" r:id="rId19"/>
    <p:sldId id="290" r:id="rId20"/>
    <p:sldId id="291" r:id="rId21"/>
    <p:sldId id="269" r:id="rId22"/>
    <p:sldId id="275" r:id="rId23"/>
    <p:sldId id="270" r:id="rId24"/>
    <p:sldId id="276" r:id="rId25"/>
    <p:sldId id="271" r:id="rId26"/>
    <p:sldId id="277" r:id="rId27"/>
    <p:sldId id="272" r:id="rId28"/>
    <p:sldId id="278" r:id="rId29"/>
    <p:sldId id="292" r:id="rId30"/>
    <p:sldId id="273" r:id="rId31"/>
    <p:sldId id="279" r:id="rId32"/>
    <p:sldId id="293" r:id="rId33"/>
    <p:sldId id="294" r:id="rId34"/>
    <p:sldId id="295" r:id="rId35"/>
    <p:sldId id="296" r:id="rId36"/>
    <p:sldId id="274" r:id="rId37"/>
    <p:sldId id="280" r:id="rId38"/>
    <p:sldId id="297"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6" autoAdjust="0"/>
  </p:normalViewPr>
  <p:slideViewPr>
    <p:cSldViewPr>
      <p:cViewPr varScale="1">
        <p:scale>
          <a:sx n="69" d="100"/>
          <a:sy n="69" d="100"/>
        </p:scale>
        <p:origin x="696"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3/8/2018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3/8/2018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3/8/2018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3/8/2018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3/8/2018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3/8/2018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3/8/2018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3/8/2018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3/8/2018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3/8/2018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3/8/2018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3/8/2018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HOW TO READ THE NEW TESTAMENT:</a:t>
            </a:r>
            <a:br>
              <a:rPr lang="en-US" sz="4000" dirty="0"/>
            </a:br>
            <a:r>
              <a:rPr lang="en-US" sz="4000" dirty="0"/>
              <a:t>THE EPISTLES</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759F-DBA0-462F-804A-2BF31C12C4E4}"/>
              </a:ext>
            </a:extLst>
          </p:cNvPr>
          <p:cNvSpPr>
            <a:spLocks noGrp="1"/>
          </p:cNvSpPr>
          <p:nvPr>
            <p:ph type="title"/>
          </p:nvPr>
        </p:nvSpPr>
        <p:spPr/>
        <p:txBody>
          <a:bodyPr/>
          <a:lstStyle/>
          <a:p>
            <a:r>
              <a:rPr lang="en-US" dirty="0"/>
              <a:t>A STUDY METHOD FOR EPISTLES</a:t>
            </a:r>
          </a:p>
        </p:txBody>
      </p:sp>
      <p:sp>
        <p:nvSpPr>
          <p:cNvPr id="3" name="Text Placeholder 2">
            <a:extLst>
              <a:ext uri="{FF2B5EF4-FFF2-40B4-BE49-F238E27FC236}">
                <a16:creationId xmlns:a16="http://schemas.microsoft.com/office/drawing/2014/main" id="{2F27145E-D5F5-451E-AAED-01CFE9C232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972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F4A0-D517-4410-9DFE-F6C014AD5BFF}"/>
              </a:ext>
            </a:extLst>
          </p:cNvPr>
          <p:cNvSpPr>
            <a:spLocks noGrp="1"/>
          </p:cNvSpPr>
          <p:nvPr>
            <p:ph type="title"/>
          </p:nvPr>
        </p:nvSpPr>
        <p:spPr/>
        <p:txBody>
          <a:bodyPr/>
          <a:lstStyle/>
          <a:p>
            <a:r>
              <a:rPr lang="en-US" dirty="0"/>
              <a:t>A STUDY METHOD FOR EPISTLES</a:t>
            </a:r>
          </a:p>
        </p:txBody>
      </p:sp>
      <p:sp>
        <p:nvSpPr>
          <p:cNvPr id="3" name="Content Placeholder 2">
            <a:extLst>
              <a:ext uri="{FF2B5EF4-FFF2-40B4-BE49-F238E27FC236}">
                <a16:creationId xmlns:a16="http://schemas.microsoft.com/office/drawing/2014/main" id="{88BFF684-B519-48EE-91D2-33178B3C8FE2}"/>
              </a:ext>
            </a:extLst>
          </p:cNvPr>
          <p:cNvSpPr>
            <a:spLocks noGrp="1"/>
          </p:cNvSpPr>
          <p:nvPr>
            <p:ph idx="1"/>
          </p:nvPr>
        </p:nvSpPr>
        <p:spPr/>
        <p:txBody>
          <a:bodyPr>
            <a:normAutofit/>
          </a:bodyPr>
          <a:lstStyle/>
          <a:p>
            <a:r>
              <a:rPr lang="en-US" sz="2800" dirty="0"/>
              <a:t>A good study method will fulfill the following 3 goals:</a:t>
            </a:r>
          </a:p>
          <a:p>
            <a:r>
              <a:rPr lang="en-US" sz="2800" dirty="0"/>
              <a:t>1. A good interpretation sticks to the </a:t>
            </a:r>
            <a:r>
              <a:rPr lang="en-US" sz="2800" u="sng" dirty="0"/>
              <a:t>book</a:t>
            </a:r>
            <a:r>
              <a:rPr lang="en-US" sz="2800" dirty="0"/>
              <a:t>.</a:t>
            </a:r>
          </a:p>
          <a:p>
            <a:pPr lvl="1"/>
            <a:r>
              <a:rPr lang="en-US" sz="2600" dirty="0"/>
              <a:t>You shouldn’t have to go </a:t>
            </a:r>
            <a:r>
              <a:rPr lang="en-US" sz="2600" u="sng" dirty="0"/>
              <a:t>outside</a:t>
            </a:r>
            <a:r>
              <a:rPr lang="en-US" sz="2600" dirty="0"/>
              <a:t> the text to understand the point.</a:t>
            </a:r>
          </a:p>
          <a:p>
            <a:pPr lvl="1"/>
            <a:r>
              <a:rPr lang="en-US" sz="2600" dirty="0"/>
              <a:t>This doesn’t mean you can’t use outside resources, just that these resources should help you understand only what the text is </a:t>
            </a:r>
            <a:r>
              <a:rPr lang="en-US" sz="2600" u="sng" dirty="0"/>
              <a:t>already</a:t>
            </a:r>
            <a:r>
              <a:rPr lang="en-US" sz="2600" dirty="0"/>
              <a:t> saying.</a:t>
            </a:r>
          </a:p>
        </p:txBody>
      </p:sp>
    </p:spTree>
    <p:extLst>
      <p:ext uri="{BB962C8B-B14F-4D97-AF65-F5344CB8AC3E}">
        <p14:creationId xmlns:p14="http://schemas.microsoft.com/office/powerpoint/2010/main" val="25733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F3EA-1B66-47AF-9389-8498BD262EEE}"/>
              </a:ext>
            </a:extLst>
          </p:cNvPr>
          <p:cNvSpPr>
            <a:spLocks noGrp="1"/>
          </p:cNvSpPr>
          <p:nvPr>
            <p:ph type="title"/>
          </p:nvPr>
        </p:nvSpPr>
        <p:spPr/>
        <p:txBody>
          <a:bodyPr/>
          <a:lstStyle/>
          <a:p>
            <a:r>
              <a:rPr lang="en-US" dirty="0"/>
              <a:t>A STUDY METHOD FOR EPISTLES</a:t>
            </a:r>
          </a:p>
        </p:txBody>
      </p:sp>
      <p:sp>
        <p:nvSpPr>
          <p:cNvPr id="3" name="Content Placeholder 2">
            <a:extLst>
              <a:ext uri="{FF2B5EF4-FFF2-40B4-BE49-F238E27FC236}">
                <a16:creationId xmlns:a16="http://schemas.microsoft.com/office/drawing/2014/main" id="{EBFD49C0-43D8-48CC-BF0B-372C825FB5CC}"/>
              </a:ext>
            </a:extLst>
          </p:cNvPr>
          <p:cNvSpPr>
            <a:spLocks noGrp="1"/>
          </p:cNvSpPr>
          <p:nvPr>
            <p:ph idx="1"/>
          </p:nvPr>
        </p:nvSpPr>
        <p:spPr/>
        <p:txBody>
          <a:bodyPr>
            <a:normAutofit/>
          </a:bodyPr>
          <a:lstStyle/>
          <a:p>
            <a:r>
              <a:rPr lang="en-US" sz="2800" dirty="0"/>
              <a:t>2. A good interpretation is consistent with the </a:t>
            </a:r>
            <a:r>
              <a:rPr lang="en-US" sz="2800" u="sng" dirty="0"/>
              <a:t>logical</a:t>
            </a:r>
            <a:r>
              <a:rPr lang="en-US" sz="2800" dirty="0"/>
              <a:t> </a:t>
            </a:r>
            <a:r>
              <a:rPr lang="en-US" sz="2800" u="sng" dirty="0"/>
              <a:t>argument</a:t>
            </a:r>
            <a:r>
              <a:rPr lang="en-US" sz="2800" dirty="0"/>
              <a:t> of the passage and book. </a:t>
            </a:r>
          </a:p>
          <a:p>
            <a:pPr lvl="1"/>
            <a:r>
              <a:rPr lang="en-US" sz="2600" dirty="0"/>
              <a:t>Some think the entire Bible is like Proverbs with each verse having its own </a:t>
            </a:r>
            <a:r>
              <a:rPr lang="en-US" sz="2600" u="sng" dirty="0"/>
              <a:t>meaning</a:t>
            </a:r>
            <a:r>
              <a:rPr lang="en-US" sz="2600" dirty="0"/>
              <a:t> and there being no </a:t>
            </a:r>
            <a:r>
              <a:rPr lang="en-US" sz="2600" u="sng" dirty="0"/>
              <a:t>logical order</a:t>
            </a:r>
            <a:r>
              <a:rPr lang="en-US" sz="2600" dirty="0"/>
              <a:t>.</a:t>
            </a:r>
          </a:p>
          <a:p>
            <a:pPr lvl="2"/>
            <a:r>
              <a:rPr lang="en-US" sz="2400" dirty="0"/>
              <a:t>But even Proverbs has structure!</a:t>
            </a:r>
          </a:p>
          <a:p>
            <a:pPr lvl="1"/>
            <a:r>
              <a:rPr lang="en-US" sz="2600" dirty="0"/>
              <a:t>The epistles contain a logical </a:t>
            </a:r>
            <a:r>
              <a:rPr lang="en-US" sz="2600" u="sng" dirty="0"/>
              <a:t>thought flow</a:t>
            </a:r>
            <a:r>
              <a:rPr lang="en-US" sz="2600" dirty="0"/>
              <a:t>.</a:t>
            </a:r>
          </a:p>
          <a:p>
            <a:pPr lvl="1"/>
            <a:r>
              <a:rPr lang="en-US" sz="2600" dirty="0"/>
              <a:t>We need to study in a way that looks for these </a:t>
            </a:r>
            <a:r>
              <a:rPr lang="en-US" sz="2600" u="sng" dirty="0"/>
              <a:t>patterns</a:t>
            </a:r>
            <a:r>
              <a:rPr lang="en-US" sz="2600" dirty="0"/>
              <a:t> and flows.</a:t>
            </a:r>
          </a:p>
          <a:p>
            <a:pPr lvl="1"/>
            <a:r>
              <a:rPr lang="en-US" sz="2600" dirty="0"/>
              <a:t>Look for logical </a:t>
            </a:r>
            <a:r>
              <a:rPr lang="en-US" sz="2600" u="sng" dirty="0"/>
              <a:t>connectors</a:t>
            </a:r>
            <a:r>
              <a:rPr lang="en-US" sz="2600" dirty="0"/>
              <a:t> (because, therefore, if, and, etc.)</a:t>
            </a:r>
          </a:p>
        </p:txBody>
      </p:sp>
    </p:spTree>
    <p:extLst>
      <p:ext uri="{BB962C8B-B14F-4D97-AF65-F5344CB8AC3E}">
        <p14:creationId xmlns:p14="http://schemas.microsoft.com/office/powerpoint/2010/main" val="322620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CB03-1819-43A4-B350-A207A575E385}"/>
              </a:ext>
            </a:extLst>
          </p:cNvPr>
          <p:cNvSpPr>
            <a:spLocks noGrp="1"/>
          </p:cNvSpPr>
          <p:nvPr>
            <p:ph type="title"/>
          </p:nvPr>
        </p:nvSpPr>
        <p:spPr/>
        <p:txBody>
          <a:bodyPr/>
          <a:lstStyle/>
          <a:p>
            <a:r>
              <a:rPr lang="en-US" dirty="0"/>
              <a:t>A STUDY METHOD FOR EPISTLES</a:t>
            </a:r>
          </a:p>
        </p:txBody>
      </p:sp>
      <p:sp>
        <p:nvSpPr>
          <p:cNvPr id="3" name="Content Placeholder 2">
            <a:extLst>
              <a:ext uri="{FF2B5EF4-FFF2-40B4-BE49-F238E27FC236}">
                <a16:creationId xmlns:a16="http://schemas.microsoft.com/office/drawing/2014/main" id="{5CE41D7E-4680-4E60-B2B8-F9947B8551FB}"/>
              </a:ext>
            </a:extLst>
          </p:cNvPr>
          <p:cNvSpPr>
            <a:spLocks noGrp="1"/>
          </p:cNvSpPr>
          <p:nvPr>
            <p:ph idx="1"/>
          </p:nvPr>
        </p:nvSpPr>
        <p:spPr/>
        <p:txBody>
          <a:bodyPr>
            <a:normAutofit/>
          </a:bodyPr>
          <a:lstStyle/>
          <a:p>
            <a:r>
              <a:rPr lang="en-US" sz="2800" dirty="0"/>
              <a:t>3. A good interpretation will make good sense of </a:t>
            </a:r>
            <a:r>
              <a:rPr lang="en-US" sz="2800" u="sng" dirty="0"/>
              <a:t>everything</a:t>
            </a:r>
            <a:r>
              <a:rPr lang="en-US" sz="2800" dirty="0"/>
              <a:t> in the passage. </a:t>
            </a:r>
          </a:p>
          <a:p>
            <a:pPr lvl="1"/>
            <a:r>
              <a:rPr lang="en-US" sz="2600" dirty="0"/>
              <a:t>Ex.: Word Jumble – I T E </a:t>
            </a:r>
            <a:r>
              <a:rPr lang="en-US" sz="2600" dirty="0" err="1"/>
              <a:t>E</a:t>
            </a:r>
            <a:r>
              <a:rPr lang="en-US" sz="2600" dirty="0"/>
              <a:t> S L P</a:t>
            </a:r>
          </a:p>
          <a:p>
            <a:pPr lvl="2"/>
            <a:r>
              <a:rPr lang="en-US" sz="2400" dirty="0"/>
              <a:t>You can make words with just a few letters, but the solution is incorrect unless you use all of the letters.</a:t>
            </a:r>
          </a:p>
          <a:p>
            <a:pPr lvl="1"/>
            <a:r>
              <a:rPr lang="en-US" sz="2600" dirty="0"/>
              <a:t>A strong interpretation of Scripture will not discard portions of a text that are </a:t>
            </a:r>
            <a:r>
              <a:rPr lang="en-US" sz="2600" u="sng" dirty="0"/>
              <a:t>confusing</a:t>
            </a:r>
            <a:r>
              <a:rPr lang="en-US" sz="2600" dirty="0"/>
              <a:t>, but will bring them together in a </a:t>
            </a:r>
            <a:r>
              <a:rPr lang="en-US" sz="2600" u="sng" dirty="0"/>
              <a:t>consistent</a:t>
            </a:r>
            <a:r>
              <a:rPr lang="en-US" sz="2600" dirty="0"/>
              <a:t> and </a:t>
            </a:r>
            <a:r>
              <a:rPr lang="en-US" sz="2600" u="sng" dirty="0"/>
              <a:t>coherent</a:t>
            </a:r>
            <a:r>
              <a:rPr lang="en-US" sz="2600" dirty="0"/>
              <a:t> manner. </a:t>
            </a:r>
          </a:p>
        </p:txBody>
      </p:sp>
    </p:spTree>
    <p:extLst>
      <p:ext uri="{BB962C8B-B14F-4D97-AF65-F5344CB8AC3E}">
        <p14:creationId xmlns:p14="http://schemas.microsoft.com/office/powerpoint/2010/main" val="268708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FF7-ADF5-4BD4-B302-20DB97FB775D}"/>
              </a:ext>
            </a:extLst>
          </p:cNvPr>
          <p:cNvSpPr>
            <a:spLocks noGrp="1"/>
          </p:cNvSpPr>
          <p:nvPr>
            <p:ph type="title"/>
          </p:nvPr>
        </p:nvSpPr>
        <p:spPr/>
        <p:txBody>
          <a:bodyPr/>
          <a:lstStyle/>
          <a:p>
            <a:r>
              <a:rPr lang="en-US" dirty="0"/>
              <a:t>HISTORICAL / LITERARY CONTEXT</a:t>
            </a:r>
          </a:p>
        </p:txBody>
      </p:sp>
      <p:sp>
        <p:nvSpPr>
          <p:cNvPr id="3" name="Text Placeholder 2">
            <a:extLst>
              <a:ext uri="{FF2B5EF4-FFF2-40B4-BE49-F238E27FC236}">
                <a16:creationId xmlns:a16="http://schemas.microsoft.com/office/drawing/2014/main" id="{776EC60A-B0F8-424B-80D2-0AFA37B6DD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141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0070-5BA6-4DFC-B3DA-B9E279544F2B}"/>
              </a:ext>
            </a:extLst>
          </p:cNvPr>
          <p:cNvSpPr>
            <a:spLocks noGrp="1"/>
          </p:cNvSpPr>
          <p:nvPr>
            <p:ph type="title"/>
          </p:nvPr>
        </p:nvSpPr>
        <p:spPr/>
        <p:txBody>
          <a:bodyPr/>
          <a:lstStyle/>
          <a:p>
            <a:r>
              <a:rPr lang="en-US" dirty="0"/>
              <a:t>HISTORICAL / LITERARY CONTEXT</a:t>
            </a:r>
          </a:p>
        </p:txBody>
      </p:sp>
      <p:sp>
        <p:nvSpPr>
          <p:cNvPr id="3" name="Content Placeholder 2">
            <a:extLst>
              <a:ext uri="{FF2B5EF4-FFF2-40B4-BE49-F238E27FC236}">
                <a16:creationId xmlns:a16="http://schemas.microsoft.com/office/drawing/2014/main" id="{CE508E23-FFEA-48D8-990F-DD5FDBE263E7}"/>
              </a:ext>
            </a:extLst>
          </p:cNvPr>
          <p:cNvSpPr>
            <a:spLocks noGrp="1"/>
          </p:cNvSpPr>
          <p:nvPr>
            <p:ph idx="1"/>
          </p:nvPr>
        </p:nvSpPr>
        <p:spPr/>
        <p:txBody>
          <a:bodyPr>
            <a:normAutofit/>
          </a:bodyPr>
          <a:lstStyle/>
          <a:p>
            <a:r>
              <a:rPr lang="en-US" sz="2800" dirty="0"/>
              <a:t>We will now give two steps to give a foundation for good interpretation of the epistles.</a:t>
            </a:r>
          </a:p>
          <a:p>
            <a:r>
              <a:rPr lang="en-US" sz="2800" dirty="0"/>
              <a:t>Like most new things, practice and repetition will be required.  </a:t>
            </a:r>
          </a:p>
          <a:p>
            <a:r>
              <a:rPr lang="en-US" sz="2800" dirty="0"/>
              <a:t>If you are diligent though, you will find that these things become second nature and will inform all of your reading of Scripture.</a:t>
            </a:r>
          </a:p>
        </p:txBody>
      </p:sp>
    </p:spTree>
    <p:extLst>
      <p:ext uri="{BB962C8B-B14F-4D97-AF65-F5344CB8AC3E}">
        <p14:creationId xmlns:p14="http://schemas.microsoft.com/office/powerpoint/2010/main" val="15769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FFE8-97BB-4E1A-8D75-39EC2F0D8D17}"/>
              </a:ext>
            </a:extLst>
          </p:cNvPr>
          <p:cNvSpPr>
            <a:spLocks noGrp="1"/>
          </p:cNvSpPr>
          <p:nvPr>
            <p:ph type="title"/>
          </p:nvPr>
        </p:nvSpPr>
        <p:spPr/>
        <p:txBody>
          <a:bodyPr/>
          <a:lstStyle/>
          <a:p>
            <a:r>
              <a:rPr lang="en-US" dirty="0"/>
              <a:t>HISTORICAL / LITERARY CONTEXT</a:t>
            </a:r>
          </a:p>
        </p:txBody>
      </p:sp>
      <p:sp>
        <p:nvSpPr>
          <p:cNvPr id="3" name="Content Placeholder 2">
            <a:extLst>
              <a:ext uri="{FF2B5EF4-FFF2-40B4-BE49-F238E27FC236}">
                <a16:creationId xmlns:a16="http://schemas.microsoft.com/office/drawing/2014/main" id="{1342B670-597B-4E0E-8388-0B47B1DBC49E}"/>
              </a:ext>
            </a:extLst>
          </p:cNvPr>
          <p:cNvSpPr>
            <a:spLocks noGrp="1"/>
          </p:cNvSpPr>
          <p:nvPr>
            <p:ph idx="1"/>
          </p:nvPr>
        </p:nvSpPr>
        <p:spPr/>
        <p:txBody>
          <a:bodyPr>
            <a:normAutofit/>
          </a:bodyPr>
          <a:lstStyle/>
          <a:p>
            <a:r>
              <a:rPr lang="en-US" sz="2800" dirty="0"/>
              <a:t>1. Understand the </a:t>
            </a:r>
            <a:r>
              <a:rPr lang="en-US" sz="2800" u="sng" dirty="0"/>
              <a:t>Historical</a:t>
            </a:r>
            <a:r>
              <a:rPr lang="en-US" sz="2800" dirty="0"/>
              <a:t> Context (Background) </a:t>
            </a:r>
          </a:p>
          <a:p>
            <a:pPr lvl="1"/>
            <a:r>
              <a:rPr lang="en-US" sz="2800" dirty="0"/>
              <a:t>Our first step is to understand the context to which the writer is writing.  Who are the recipients?  What do we know about them?  What is going on?  Why is the author writing?</a:t>
            </a:r>
          </a:p>
          <a:p>
            <a:r>
              <a:rPr lang="en-US" sz="2800" dirty="0"/>
              <a:t>Use a Bible Dictionary, Commentary, or other resource to learn the </a:t>
            </a:r>
            <a:r>
              <a:rPr lang="en-US" sz="2800" u="sng" dirty="0"/>
              <a:t>background</a:t>
            </a:r>
            <a:r>
              <a:rPr lang="en-US" sz="2800" dirty="0"/>
              <a:t> of a book.</a:t>
            </a:r>
          </a:p>
          <a:p>
            <a:r>
              <a:rPr lang="en-US" sz="2800" dirty="0"/>
              <a:t>Read through the letter in </a:t>
            </a:r>
            <a:r>
              <a:rPr lang="en-US" sz="2800" u="sng" dirty="0"/>
              <a:t>one sitting </a:t>
            </a:r>
            <a:r>
              <a:rPr lang="en-US" sz="2800" dirty="0"/>
              <a:t>using an accurate version of the Bible you can reasonably understand.</a:t>
            </a:r>
          </a:p>
        </p:txBody>
      </p:sp>
    </p:spTree>
    <p:extLst>
      <p:ext uri="{BB962C8B-B14F-4D97-AF65-F5344CB8AC3E}">
        <p14:creationId xmlns:p14="http://schemas.microsoft.com/office/powerpoint/2010/main" val="170233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7C24-7A71-42E8-B1C2-2ED942F0F6AA}"/>
              </a:ext>
            </a:extLst>
          </p:cNvPr>
          <p:cNvSpPr>
            <a:spLocks noGrp="1"/>
          </p:cNvSpPr>
          <p:nvPr>
            <p:ph type="title"/>
          </p:nvPr>
        </p:nvSpPr>
        <p:spPr/>
        <p:txBody>
          <a:bodyPr/>
          <a:lstStyle/>
          <a:p>
            <a:r>
              <a:rPr lang="en-US" dirty="0"/>
              <a:t>HISTORICAL / LITERARY CONTEXT</a:t>
            </a:r>
          </a:p>
        </p:txBody>
      </p:sp>
      <p:sp>
        <p:nvSpPr>
          <p:cNvPr id="3" name="Content Placeholder 2">
            <a:extLst>
              <a:ext uri="{FF2B5EF4-FFF2-40B4-BE49-F238E27FC236}">
                <a16:creationId xmlns:a16="http://schemas.microsoft.com/office/drawing/2014/main" id="{AB9EC30E-2D27-4846-AFE9-EA0C3ED16B00}"/>
              </a:ext>
            </a:extLst>
          </p:cNvPr>
          <p:cNvSpPr>
            <a:spLocks noGrp="1"/>
          </p:cNvSpPr>
          <p:nvPr>
            <p:ph idx="1"/>
          </p:nvPr>
        </p:nvSpPr>
        <p:spPr/>
        <p:txBody>
          <a:bodyPr>
            <a:normAutofit/>
          </a:bodyPr>
          <a:lstStyle/>
          <a:p>
            <a:r>
              <a:rPr lang="en-US" sz="2800" dirty="0"/>
              <a:t>As you read through the epistles jot down answers to the following questions:</a:t>
            </a:r>
          </a:p>
          <a:p>
            <a:pPr lvl="1"/>
            <a:r>
              <a:rPr lang="en-US" sz="2600" dirty="0"/>
              <a:t>What do you notice about the people (or person) the letter is written to? (What nationality are they?  Are they rich or poor?  What are their problems and their attitudes?) </a:t>
            </a:r>
          </a:p>
          <a:p>
            <a:pPr lvl="1"/>
            <a:r>
              <a:rPr lang="en-US" sz="2600" dirty="0"/>
              <a:t>What is the writer’s attitude? </a:t>
            </a:r>
          </a:p>
          <a:p>
            <a:pPr lvl="1"/>
            <a:r>
              <a:rPr lang="en-US" sz="2600" dirty="0"/>
              <a:t>Are there any specific things mentioned about why the letter is being written (the occasion)? </a:t>
            </a:r>
          </a:p>
          <a:p>
            <a:pPr lvl="1"/>
            <a:r>
              <a:rPr lang="en-US" sz="2600" dirty="0"/>
              <a:t>Write down the letter’s natural, logical divisions within the body. </a:t>
            </a:r>
          </a:p>
        </p:txBody>
      </p:sp>
    </p:spTree>
    <p:extLst>
      <p:ext uri="{BB962C8B-B14F-4D97-AF65-F5344CB8AC3E}">
        <p14:creationId xmlns:p14="http://schemas.microsoft.com/office/powerpoint/2010/main" val="21414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08A4-D6C3-4A8D-9157-452D5F9B21C5}"/>
              </a:ext>
            </a:extLst>
          </p:cNvPr>
          <p:cNvSpPr>
            <a:spLocks noGrp="1"/>
          </p:cNvSpPr>
          <p:nvPr>
            <p:ph type="title"/>
          </p:nvPr>
        </p:nvSpPr>
        <p:spPr/>
        <p:txBody>
          <a:bodyPr/>
          <a:lstStyle/>
          <a:p>
            <a:r>
              <a:rPr lang="en-US" dirty="0"/>
              <a:t>HISTORICAL / LITERARY CONTEXT</a:t>
            </a:r>
          </a:p>
        </p:txBody>
      </p:sp>
      <p:sp>
        <p:nvSpPr>
          <p:cNvPr id="3" name="Content Placeholder 2">
            <a:extLst>
              <a:ext uri="{FF2B5EF4-FFF2-40B4-BE49-F238E27FC236}">
                <a16:creationId xmlns:a16="http://schemas.microsoft.com/office/drawing/2014/main" id="{5F497C86-F8CD-4610-BA18-ECA6E61D907F}"/>
              </a:ext>
            </a:extLst>
          </p:cNvPr>
          <p:cNvSpPr>
            <a:spLocks noGrp="1"/>
          </p:cNvSpPr>
          <p:nvPr>
            <p:ph idx="1"/>
          </p:nvPr>
        </p:nvSpPr>
        <p:spPr/>
        <p:txBody>
          <a:bodyPr>
            <a:normAutofit lnSpcReduction="10000"/>
          </a:bodyPr>
          <a:lstStyle/>
          <a:p>
            <a:r>
              <a:rPr lang="en-US" sz="2800" dirty="0"/>
              <a:t>2. Understand the </a:t>
            </a:r>
            <a:r>
              <a:rPr lang="en-US" sz="2800" u="sng" dirty="0"/>
              <a:t>Literary</a:t>
            </a:r>
            <a:r>
              <a:rPr lang="en-US" sz="2800" dirty="0"/>
              <a:t> Context (What’s Being Said) </a:t>
            </a:r>
          </a:p>
          <a:p>
            <a:pPr lvl="1"/>
            <a:r>
              <a:rPr lang="en-US" sz="2600" dirty="0"/>
              <a:t>The second step is to follow the writer’s train of thought as he addresses the audience.  What is he saying and how does it all fit together? </a:t>
            </a:r>
          </a:p>
          <a:p>
            <a:r>
              <a:rPr lang="en-US" sz="2800" dirty="0"/>
              <a:t>Study each paragraph or logical section and briefly summarize the </a:t>
            </a:r>
            <a:r>
              <a:rPr lang="en-US" sz="2800" u="sng" dirty="0"/>
              <a:t>main point </a:t>
            </a:r>
            <a:r>
              <a:rPr lang="en-US" sz="2800" dirty="0"/>
              <a:t>of each one. </a:t>
            </a:r>
          </a:p>
          <a:p>
            <a:r>
              <a:rPr lang="en-US" sz="2800" dirty="0"/>
              <a:t>How does each paragraph or logical section fit into a flow of ideas?  Write a brief sentence explaining how each one fits into the overall flow of the argument. </a:t>
            </a:r>
          </a:p>
          <a:p>
            <a:pPr lvl="1"/>
            <a:r>
              <a:rPr lang="en-US" sz="2600" dirty="0"/>
              <a:t>Remember logical connectors!</a:t>
            </a:r>
          </a:p>
        </p:txBody>
      </p:sp>
    </p:spTree>
    <p:extLst>
      <p:ext uri="{BB962C8B-B14F-4D97-AF65-F5344CB8AC3E}">
        <p14:creationId xmlns:p14="http://schemas.microsoft.com/office/powerpoint/2010/main" val="418209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8491-4176-4D6D-9524-8F1811525C75}"/>
              </a:ext>
            </a:extLst>
          </p:cNvPr>
          <p:cNvSpPr>
            <a:spLocks noGrp="1"/>
          </p:cNvSpPr>
          <p:nvPr>
            <p:ph type="title"/>
          </p:nvPr>
        </p:nvSpPr>
        <p:spPr/>
        <p:txBody>
          <a:bodyPr/>
          <a:lstStyle/>
          <a:p>
            <a:r>
              <a:rPr lang="en-US" dirty="0"/>
              <a:t>HISTORICAL / LITERARY CONTEXT</a:t>
            </a:r>
          </a:p>
        </p:txBody>
      </p:sp>
      <p:sp>
        <p:nvSpPr>
          <p:cNvPr id="3" name="Content Placeholder 2">
            <a:extLst>
              <a:ext uri="{FF2B5EF4-FFF2-40B4-BE49-F238E27FC236}">
                <a16:creationId xmlns:a16="http://schemas.microsoft.com/office/drawing/2014/main" id="{34DFA0A6-B1AD-459D-B0DF-E8AEBB8BABC3}"/>
              </a:ext>
            </a:extLst>
          </p:cNvPr>
          <p:cNvSpPr>
            <a:spLocks noGrp="1"/>
          </p:cNvSpPr>
          <p:nvPr>
            <p:ph idx="1"/>
          </p:nvPr>
        </p:nvSpPr>
        <p:spPr/>
        <p:txBody>
          <a:bodyPr>
            <a:normAutofit/>
          </a:bodyPr>
          <a:lstStyle/>
          <a:p>
            <a:r>
              <a:rPr lang="en-US" sz="2800" dirty="0"/>
              <a:t>A final word on “problem passages”:</a:t>
            </a:r>
          </a:p>
          <a:p>
            <a:r>
              <a:rPr lang="en-US" sz="2800" dirty="0"/>
              <a:t>Sometimes they are difficult because they were not written to </a:t>
            </a:r>
            <a:r>
              <a:rPr lang="en-US" sz="2800" u="sng" dirty="0"/>
              <a:t>us</a:t>
            </a:r>
            <a:r>
              <a:rPr lang="en-US" sz="2800" dirty="0"/>
              <a:t>.  We only know so much about the audience and their circumstances.  </a:t>
            </a:r>
          </a:p>
          <a:p>
            <a:pPr lvl="1"/>
            <a:r>
              <a:rPr lang="en-US" sz="2600" dirty="0"/>
              <a:t>It is hard to understand the answer if we don’t know the </a:t>
            </a:r>
            <a:r>
              <a:rPr lang="en-US" sz="2600" u="sng" dirty="0"/>
              <a:t>question</a:t>
            </a:r>
            <a:r>
              <a:rPr lang="en-US" sz="2600" dirty="0"/>
              <a:t>. </a:t>
            </a:r>
          </a:p>
          <a:p>
            <a:r>
              <a:rPr lang="en-US" sz="2800" dirty="0"/>
              <a:t>Learn to distinguish between what you can be </a:t>
            </a:r>
            <a:r>
              <a:rPr lang="en-US" sz="2800" u="sng" dirty="0"/>
              <a:t>certain</a:t>
            </a:r>
            <a:r>
              <a:rPr lang="en-US" sz="2800" dirty="0"/>
              <a:t> about in the passage versus what is </a:t>
            </a:r>
            <a:r>
              <a:rPr lang="en-US" sz="2800" u="sng" dirty="0"/>
              <a:t>uncertain</a:t>
            </a:r>
            <a:r>
              <a:rPr lang="en-US" sz="2800" dirty="0"/>
              <a:t>. </a:t>
            </a:r>
          </a:p>
        </p:txBody>
      </p:sp>
    </p:spTree>
    <p:extLst>
      <p:ext uri="{BB962C8B-B14F-4D97-AF65-F5344CB8AC3E}">
        <p14:creationId xmlns:p14="http://schemas.microsoft.com/office/powerpoint/2010/main" val="23228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FA44-1A11-4102-A352-4972C3EAB51C}"/>
              </a:ext>
            </a:extLst>
          </p:cNvPr>
          <p:cNvSpPr>
            <a:spLocks noGrp="1"/>
          </p:cNvSpPr>
          <p:nvPr>
            <p:ph type="title"/>
          </p:nvPr>
        </p:nvSpPr>
        <p:spPr/>
        <p:txBody>
          <a:bodyPr/>
          <a:lstStyle/>
          <a:p>
            <a:r>
              <a:rPr lang="en-US" dirty="0"/>
              <a:t>GENERAL PRINCIPLES</a:t>
            </a:r>
          </a:p>
        </p:txBody>
      </p:sp>
      <p:sp>
        <p:nvSpPr>
          <p:cNvPr id="3" name="Text Placeholder 2">
            <a:extLst>
              <a:ext uri="{FF2B5EF4-FFF2-40B4-BE49-F238E27FC236}">
                <a16:creationId xmlns:a16="http://schemas.microsoft.com/office/drawing/2014/main" id="{041CA773-1644-4254-9627-9D3A5F288E28}"/>
              </a:ext>
            </a:extLst>
          </p:cNvPr>
          <p:cNvSpPr>
            <a:spLocks noGrp="1"/>
          </p:cNvSpPr>
          <p:nvPr>
            <p:ph type="body" idx="1"/>
          </p:nvPr>
        </p:nvSpPr>
        <p:spPr/>
        <p:txBody>
          <a:bodyPr/>
          <a:lstStyle/>
          <a:p>
            <a:r>
              <a:rPr lang="en-US" dirty="0"/>
              <a:t>A QUICK REVIEW</a:t>
            </a:r>
          </a:p>
        </p:txBody>
      </p:sp>
    </p:spTree>
    <p:extLst>
      <p:ext uri="{BB962C8B-B14F-4D97-AF65-F5344CB8AC3E}">
        <p14:creationId xmlns:p14="http://schemas.microsoft.com/office/powerpoint/2010/main" val="64666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7ABE-2A91-44FE-A2BA-4581182B5198}"/>
              </a:ext>
            </a:extLst>
          </p:cNvPr>
          <p:cNvSpPr>
            <a:spLocks noGrp="1"/>
          </p:cNvSpPr>
          <p:nvPr>
            <p:ph type="title"/>
          </p:nvPr>
        </p:nvSpPr>
        <p:spPr/>
        <p:txBody>
          <a:bodyPr/>
          <a:lstStyle/>
          <a:p>
            <a:r>
              <a:rPr lang="en-US" dirty="0"/>
              <a:t>HISTORICAL / LITERARY CONTEXT</a:t>
            </a:r>
          </a:p>
        </p:txBody>
      </p:sp>
      <p:sp>
        <p:nvSpPr>
          <p:cNvPr id="3" name="Content Placeholder 2">
            <a:extLst>
              <a:ext uri="{FF2B5EF4-FFF2-40B4-BE49-F238E27FC236}">
                <a16:creationId xmlns:a16="http://schemas.microsoft.com/office/drawing/2014/main" id="{C4139A44-5FD7-4348-A6A1-240325EFF22C}"/>
              </a:ext>
            </a:extLst>
          </p:cNvPr>
          <p:cNvSpPr>
            <a:spLocks noGrp="1"/>
          </p:cNvSpPr>
          <p:nvPr>
            <p:ph idx="1"/>
          </p:nvPr>
        </p:nvSpPr>
        <p:spPr/>
        <p:txBody>
          <a:bodyPr>
            <a:normAutofit/>
          </a:bodyPr>
          <a:lstStyle/>
          <a:p>
            <a:r>
              <a:rPr lang="en-US" sz="2800" dirty="0"/>
              <a:t>Even if you can’t have full certainty, you can often still understand the </a:t>
            </a:r>
            <a:r>
              <a:rPr lang="en-US" sz="2800" u="sng" dirty="0"/>
              <a:t>main point </a:t>
            </a:r>
            <a:r>
              <a:rPr lang="en-US" sz="2800" dirty="0"/>
              <a:t>of the passage. </a:t>
            </a:r>
          </a:p>
          <a:p>
            <a:r>
              <a:rPr lang="en-US" sz="2800" dirty="0"/>
              <a:t>Find and use a “good” commentary as a </a:t>
            </a:r>
            <a:r>
              <a:rPr lang="en-US" sz="2800" u="sng" dirty="0"/>
              <a:t>last</a:t>
            </a:r>
            <a:r>
              <a:rPr lang="en-US" sz="2800" dirty="0"/>
              <a:t> step.</a:t>
            </a:r>
          </a:p>
          <a:p>
            <a:r>
              <a:rPr lang="en-US" sz="2600" dirty="0"/>
              <a:t>Good commentaries don’t just provide an interpretation; they provide </a:t>
            </a:r>
            <a:r>
              <a:rPr lang="en-US" sz="2600" u="sng" dirty="0"/>
              <a:t>several</a:t>
            </a:r>
            <a:r>
              <a:rPr lang="en-US" sz="2600" dirty="0"/>
              <a:t> interpretations so that you consider all </a:t>
            </a:r>
            <a:r>
              <a:rPr lang="en-US" sz="2600" u="sng" dirty="0"/>
              <a:t>perspectives</a:t>
            </a:r>
            <a:r>
              <a:rPr lang="en-US" sz="2600" dirty="0"/>
              <a:t>. </a:t>
            </a:r>
          </a:p>
        </p:txBody>
      </p:sp>
    </p:spTree>
    <p:extLst>
      <p:ext uri="{BB962C8B-B14F-4D97-AF65-F5344CB8AC3E}">
        <p14:creationId xmlns:p14="http://schemas.microsoft.com/office/powerpoint/2010/main" val="16548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9BBD-9061-411E-B8DD-96A35A4F6919}"/>
              </a:ext>
            </a:extLst>
          </p:cNvPr>
          <p:cNvSpPr>
            <a:spLocks noGrp="1"/>
          </p:cNvSpPr>
          <p:nvPr>
            <p:ph type="title"/>
          </p:nvPr>
        </p:nvSpPr>
        <p:spPr/>
        <p:txBody>
          <a:bodyPr/>
          <a:lstStyle/>
          <a:p>
            <a:r>
              <a:rPr lang="en-US" dirty="0"/>
              <a:t>THE NEED FOR HERMENEUTICS</a:t>
            </a:r>
          </a:p>
        </p:txBody>
      </p:sp>
      <p:sp>
        <p:nvSpPr>
          <p:cNvPr id="3" name="Text Placeholder 2">
            <a:extLst>
              <a:ext uri="{FF2B5EF4-FFF2-40B4-BE49-F238E27FC236}">
                <a16:creationId xmlns:a16="http://schemas.microsoft.com/office/drawing/2014/main" id="{EF7D6530-8DE5-4C20-9CAB-0705668812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41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3B5E-CDE0-4F36-A05F-E33E70970E02}"/>
              </a:ext>
            </a:extLst>
          </p:cNvPr>
          <p:cNvSpPr>
            <a:spLocks noGrp="1"/>
          </p:cNvSpPr>
          <p:nvPr>
            <p:ph type="title"/>
          </p:nvPr>
        </p:nvSpPr>
        <p:spPr/>
        <p:txBody>
          <a:bodyPr/>
          <a:lstStyle/>
          <a:p>
            <a:r>
              <a:rPr lang="en-US" dirty="0"/>
              <a:t>THE NEED FOR HERMENEUTICS</a:t>
            </a:r>
          </a:p>
        </p:txBody>
      </p:sp>
      <p:sp>
        <p:nvSpPr>
          <p:cNvPr id="3" name="Content Placeholder 2">
            <a:extLst>
              <a:ext uri="{FF2B5EF4-FFF2-40B4-BE49-F238E27FC236}">
                <a16:creationId xmlns:a16="http://schemas.microsoft.com/office/drawing/2014/main" id="{FACDCB9C-F35E-44C7-ADBA-0D0F6822DBCD}"/>
              </a:ext>
            </a:extLst>
          </p:cNvPr>
          <p:cNvSpPr>
            <a:spLocks noGrp="1"/>
          </p:cNvSpPr>
          <p:nvPr>
            <p:ph idx="1"/>
          </p:nvPr>
        </p:nvSpPr>
        <p:spPr/>
        <p:txBody>
          <a:bodyPr>
            <a:normAutofit/>
          </a:bodyPr>
          <a:lstStyle/>
          <a:p>
            <a:r>
              <a:rPr lang="en-US" sz="2800" dirty="0"/>
              <a:t>Sometimes discerning the application of a passage is </a:t>
            </a:r>
            <a:r>
              <a:rPr lang="en-US" sz="2800" u="sng" dirty="0"/>
              <a:t>straightforward</a:t>
            </a:r>
            <a:r>
              <a:rPr lang="en-US" sz="2800" dirty="0"/>
              <a:t> and relatively easy. Other times it is </a:t>
            </a:r>
            <a:r>
              <a:rPr lang="en-US" sz="2800" u="sng" dirty="0"/>
              <a:t>NOT</a:t>
            </a:r>
            <a:r>
              <a:rPr lang="en-US" sz="2800" dirty="0"/>
              <a:t>!</a:t>
            </a:r>
          </a:p>
          <a:p>
            <a:r>
              <a:rPr lang="en-US" sz="2800" dirty="0"/>
              <a:t>Ex.: Read the following two passages – Titus 2:7-8, &amp; 3:13</a:t>
            </a:r>
          </a:p>
          <a:p>
            <a:pPr lvl="1"/>
            <a:r>
              <a:rPr lang="en-US" sz="2600" dirty="0"/>
              <a:t> Do both of these texts apply to you?  If so, how and why? 	</a:t>
            </a:r>
          </a:p>
          <a:p>
            <a:r>
              <a:rPr lang="en-US" sz="2800" dirty="0"/>
              <a:t>This example is not too difficult, but consider other passages like 1 Corinthians 11:5 – Is it a sin for a woman to pray or prophesy without wearing a head covering?</a:t>
            </a:r>
          </a:p>
          <a:p>
            <a:r>
              <a:rPr lang="en-US" sz="2800" dirty="0"/>
              <a:t>We will go through 13 principles that will help with application of passages.</a:t>
            </a:r>
          </a:p>
        </p:txBody>
      </p:sp>
    </p:spTree>
    <p:extLst>
      <p:ext uri="{BB962C8B-B14F-4D97-AF65-F5344CB8AC3E}">
        <p14:creationId xmlns:p14="http://schemas.microsoft.com/office/powerpoint/2010/main" val="3866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1766-3805-41F6-9EC8-6AA942028916}"/>
              </a:ext>
            </a:extLst>
          </p:cNvPr>
          <p:cNvSpPr>
            <a:spLocks noGrp="1"/>
          </p:cNvSpPr>
          <p:nvPr>
            <p:ph type="title"/>
          </p:nvPr>
        </p:nvSpPr>
        <p:spPr/>
        <p:txBody>
          <a:bodyPr/>
          <a:lstStyle/>
          <a:p>
            <a:r>
              <a:rPr lang="en-US" dirty="0"/>
              <a:t>TWO FOUNDATIONAL PRINCIPLES</a:t>
            </a:r>
          </a:p>
        </p:txBody>
      </p:sp>
      <p:sp>
        <p:nvSpPr>
          <p:cNvPr id="3" name="Text Placeholder 2">
            <a:extLst>
              <a:ext uri="{FF2B5EF4-FFF2-40B4-BE49-F238E27FC236}">
                <a16:creationId xmlns:a16="http://schemas.microsoft.com/office/drawing/2014/main" id="{5FB8E4DC-E66A-4404-BAE8-03FCEB40BD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732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0549-A5BF-4A37-800D-3E95F60C8828}"/>
              </a:ext>
            </a:extLst>
          </p:cNvPr>
          <p:cNvSpPr>
            <a:spLocks noGrp="1"/>
          </p:cNvSpPr>
          <p:nvPr>
            <p:ph type="title"/>
          </p:nvPr>
        </p:nvSpPr>
        <p:spPr/>
        <p:txBody>
          <a:bodyPr/>
          <a:lstStyle/>
          <a:p>
            <a:r>
              <a:rPr lang="en-US" dirty="0"/>
              <a:t>TWO FOUNDATIONAL PRINCIPLES</a:t>
            </a:r>
          </a:p>
        </p:txBody>
      </p:sp>
      <p:sp>
        <p:nvSpPr>
          <p:cNvPr id="3" name="Content Placeholder 2">
            <a:extLst>
              <a:ext uri="{FF2B5EF4-FFF2-40B4-BE49-F238E27FC236}">
                <a16:creationId xmlns:a16="http://schemas.microsoft.com/office/drawing/2014/main" id="{33E2BB8A-9F8B-4E14-A71F-9E37317B7895}"/>
              </a:ext>
            </a:extLst>
          </p:cNvPr>
          <p:cNvSpPr>
            <a:spLocks noGrp="1"/>
          </p:cNvSpPr>
          <p:nvPr>
            <p:ph idx="1"/>
          </p:nvPr>
        </p:nvSpPr>
        <p:spPr/>
        <p:txBody>
          <a:bodyPr>
            <a:normAutofit lnSpcReduction="10000"/>
          </a:bodyPr>
          <a:lstStyle/>
          <a:p>
            <a:r>
              <a:rPr lang="en-US" sz="2800" dirty="0"/>
              <a:t>1. A text cannot mean what it never could have meant to its </a:t>
            </a:r>
            <a:r>
              <a:rPr lang="en-US" sz="2800" u="sng" dirty="0"/>
              <a:t>author</a:t>
            </a:r>
            <a:r>
              <a:rPr lang="en-US" sz="2800" dirty="0"/>
              <a:t> or </a:t>
            </a:r>
            <a:r>
              <a:rPr lang="en-US" sz="2800" u="sng" dirty="0"/>
              <a:t>readers</a:t>
            </a:r>
            <a:r>
              <a:rPr lang="en-US" sz="2800" dirty="0"/>
              <a:t>.</a:t>
            </a:r>
          </a:p>
          <a:p>
            <a:pPr lvl="1"/>
            <a:r>
              <a:rPr lang="en-US" sz="2600" dirty="0"/>
              <a:t>When considering epistles, it is improper to suggest that the text means something different to </a:t>
            </a:r>
            <a:r>
              <a:rPr lang="en-US" sz="2600" u="sng" dirty="0"/>
              <a:t>us</a:t>
            </a:r>
            <a:r>
              <a:rPr lang="en-US" sz="2600" dirty="0"/>
              <a:t> than it meant in the </a:t>
            </a:r>
            <a:r>
              <a:rPr lang="en-US" sz="2600" u="sng" dirty="0"/>
              <a:t>first-century</a:t>
            </a:r>
            <a:r>
              <a:rPr lang="en-US" sz="2600" dirty="0"/>
              <a:t>. </a:t>
            </a:r>
          </a:p>
          <a:p>
            <a:r>
              <a:rPr lang="en-US" sz="2800" dirty="0"/>
              <a:t>2. Whenever we share the same (or similar) </a:t>
            </a:r>
            <a:r>
              <a:rPr lang="en-US" sz="2800" u="sng" dirty="0"/>
              <a:t>life situations </a:t>
            </a:r>
            <a:r>
              <a:rPr lang="en-US" sz="2800" dirty="0"/>
              <a:t>as the original audience, God’s word to us is </a:t>
            </a:r>
            <a:r>
              <a:rPr lang="en-US" sz="2800" u="sng" dirty="0"/>
              <a:t>the same </a:t>
            </a:r>
            <a:r>
              <a:rPr lang="en-US" sz="2800" dirty="0"/>
              <a:t>as His word to them. </a:t>
            </a:r>
          </a:p>
          <a:p>
            <a:pPr lvl="1"/>
            <a:r>
              <a:rPr lang="en-US" sz="2600" dirty="0"/>
              <a:t>Consider 2 John 1:5-6 in which John addresses Christian love.  Is there anything that limits this statement to John’s culture or does it apply to everyone at every time?  Why or why not? </a:t>
            </a:r>
          </a:p>
        </p:txBody>
      </p:sp>
    </p:spTree>
    <p:extLst>
      <p:ext uri="{BB962C8B-B14F-4D97-AF65-F5344CB8AC3E}">
        <p14:creationId xmlns:p14="http://schemas.microsoft.com/office/powerpoint/2010/main" val="162803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6849-F4E1-42FD-BA81-2007E353BCB9}"/>
              </a:ext>
            </a:extLst>
          </p:cNvPr>
          <p:cNvSpPr>
            <a:spLocks noGrp="1"/>
          </p:cNvSpPr>
          <p:nvPr>
            <p:ph type="title"/>
          </p:nvPr>
        </p:nvSpPr>
        <p:spPr/>
        <p:txBody>
          <a:bodyPr/>
          <a:lstStyle/>
          <a:p>
            <a:r>
              <a:rPr lang="en-US" dirty="0"/>
              <a:t>EXTENDING PASSAGES BEYOND THEIR INTENT</a:t>
            </a:r>
          </a:p>
        </p:txBody>
      </p:sp>
      <p:sp>
        <p:nvSpPr>
          <p:cNvPr id="3" name="Text Placeholder 2">
            <a:extLst>
              <a:ext uri="{FF2B5EF4-FFF2-40B4-BE49-F238E27FC236}">
                <a16:creationId xmlns:a16="http://schemas.microsoft.com/office/drawing/2014/main" id="{AACC3AF1-76C0-4483-8A90-FDABEC9B6B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8208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0549-A5BF-4A37-800D-3E95F60C8828}"/>
              </a:ext>
            </a:extLst>
          </p:cNvPr>
          <p:cNvSpPr>
            <a:spLocks noGrp="1"/>
          </p:cNvSpPr>
          <p:nvPr>
            <p:ph type="title"/>
          </p:nvPr>
        </p:nvSpPr>
        <p:spPr/>
        <p:txBody>
          <a:bodyPr/>
          <a:lstStyle/>
          <a:p>
            <a:r>
              <a:rPr lang="en-US" dirty="0"/>
              <a:t>EXTENDING PASSAGES BEYOND THEIR INTENT</a:t>
            </a:r>
          </a:p>
        </p:txBody>
      </p:sp>
      <p:sp>
        <p:nvSpPr>
          <p:cNvPr id="3" name="Content Placeholder 2">
            <a:extLst>
              <a:ext uri="{FF2B5EF4-FFF2-40B4-BE49-F238E27FC236}">
                <a16:creationId xmlns:a16="http://schemas.microsoft.com/office/drawing/2014/main" id="{33E2BB8A-9F8B-4E14-A71F-9E37317B7895}"/>
              </a:ext>
            </a:extLst>
          </p:cNvPr>
          <p:cNvSpPr>
            <a:spLocks noGrp="1"/>
          </p:cNvSpPr>
          <p:nvPr>
            <p:ph idx="1"/>
          </p:nvPr>
        </p:nvSpPr>
        <p:spPr/>
        <p:txBody>
          <a:bodyPr>
            <a:normAutofit/>
          </a:bodyPr>
          <a:lstStyle/>
          <a:p>
            <a:r>
              <a:rPr lang="en-US" sz="2800" dirty="0"/>
              <a:t>3. When there are </a:t>
            </a:r>
            <a:r>
              <a:rPr lang="en-US" sz="2800" u="sng" dirty="0"/>
              <a:t>comparable</a:t>
            </a:r>
            <a:r>
              <a:rPr lang="en-US" sz="2800" dirty="0"/>
              <a:t> situations and </a:t>
            </a:r>
            <a:r>
              <a:rPr lang="en-US" sz="2800" u="sng" dirty="0"/>
              <a:t>comparable</a:t>
            </a:r>
            <a:r>
              <a:rPr lang="en-US" sz="2800" dirty="0"/>
              <a:t> particulars, God’s Word to us must be limited to its </a:t>
            </a:r>
            <a:r>
              <a:rPr lang="en-US" sz="2800" u="sng" dirty="0"/>
              <a:t>original</a:t>
            </a:r>
            <a:r>
              <a:rPr lang="en-US" sz="2800" dirty="0"/>
              <a:t> intent. </a:t>
            </a:r>
          </a:p>
          <a:p>
            <a:pPr lvl="1"/>
            <a:r>
              <a:rPr lang="en-US" sz="2600" dirty="0"/>
              <a:t>Ex.: 2 Corinthians 6:14 says, “Do not be yoked together with unbelievers.</a:t>
            </a:r>
          </a:p>
          <a:p>
            <a:pPr lvl="2"/>
            <a:r>
              <a:rPr lang="en-US" sz="2400" dirty="0"/>
              <a:t>We often interpret this to forbid marriage between a Christian and non-Christian.</a:t>
            </a:r>
          </a:p>
          <a:p>
            <a:pPr lvl="2"/>
            <a:r>
              <a:rPr lang="en-US" sz="2400" dirty="0"/>
              <a:t>However, the metaphor of a ‘yoke’ is rarely used in antiquity to refer to marriage, and there is nothing whatsoever in the context that remotely allows marriage to be in view here.</a:t>
            </a:r>
          </a:p>
        </p:txBody>
      </p:sp>
    </p:spTree>
    <p:extLst>
      <p:ext uri="{BB962C8B-B14F-4D97-AF65-F5344CB8AC3E}">
        <p14:creationId xmlns:p14="http://schemas.microsoft.com/office/powerpoint/2010/main" val="32159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9C08-50CF-4485-A600-15D11E806C5B}"/>
              </a:ext>
            </a:extLst>
          </p:cNvPr>
          <p:cNvSpPr>
            <a:spLocks noGrp="1"/>
          </p:cNvSpPr>
          <p:nvPr>
            <p:ph type="title"/>
          </p:nvPr>
        </p:nvSpPr>
        <p:spPr/>
        <p:txBody>
          <a:bodyPr/>
          <a:lstStyle/>
          <a:p>
            <a:r>
              <a:rPr lang="en-US" dirty="0"/>
              <a:t>APPLICATION: FROM THEN TO NOW</a:t>
            </a:r>
          </a:p>
        </p:txBody>
      </p:sp>
      <p:sp>
        <p:nvSpPr>
          <p:cNvPr id="3" name="Text Placeholder 2">
            <a:extLst>
              <a:ext uri="{FF2B5EF4-FFF2-40B4-BE49-F238E27FC236}">
                <a16:creationId xmlns:a16="http://schemas.microsoft.com/office/drawing/2014/main" id="{968B2D44-5530-4106-9FF4-04CE62742D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031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0549-A5BF-4A37-800D-3E95F60C8828}"/>
              </a:ext>
            </a:extLst>
          </p:cNvPr>
          <p:cNvSpPr>
            <a:spLocks noGrp="1"/>
          </p:cNvSpPr>
          <p:nvPr>
            <p:ph type="title"/>
          </p:nvPr>
        </p:nvSpPr>
        <p:spPr/>
        <p:txBody>
          <a:bodyPr/>
          <a:lstStyle/>
          <a:p>
            <a:r>
              <a:rPr lang="en-US" dirty="0"/>
              <a:t>APPLICATION: FROM THEN TO NOW</a:t>
            </a:r>
          </a:p>
        </p:txBody>
      </p:sp>
      <p:sp>
        <p:nvSpPr>
          <p:cNvPr id="3" name="Content Placeholder 2">
            <a:extLst>
              <a:ext uri="{FF2B5EF4-FFF2-40B4-BE49-F238E27FC236}">
                <a16:creationId xmlns:a16="http://schemas.microsoft.com/office/drawing/2014/main" id="{33E2BB8A-9F8B-4E14-A71F-9E37317B7895}"/>
              </a:ext>
            </a:extLst>
          </p:cNvPr>
          <p:cNvSpPr>
            <a:spLocks noGrp="1"/>
          </p:cNvSpPr>
          <p:nvPr>
            <p:ph idx="1"/>
          </p:nvPr>
        </p:nvSpPr>
        <p:spPr/>
        <p:txBody>
          <a:bodyPr>
            <a:normAutofit/>
          </a:bodyPr>
          <a:lstStyle/>
          <a:p>
            <a:r>
              <a:rPr lang="en-US" sz="2800" dirty="0"/>
              <a:t>Sometimes when we study epistles, we come across texts that address unique issues that existed at that time.  </a:t>
            </a:r>
          </a:p>
          <a:p>
            <a:r>
              <a:rPr lang="en-US" sz="2800" dirty="0"/>
              <a:t>Those passages can fit into two categories: </a:t>
            </a:r>
          </a:p>
          <a:p>
            <a:pPr lvl="1"/>
            <a:r>
              <a:rPr lang="en-US" sz="2600" dirty="0"/>
              <a:t>Those that address a first century issue that would </a:t>
            </a:r>
            <a:r>
              <a:rPr lang="en-US" sz="2600" u="sng" dirty="0"/>
              <a:t>not</a:t>
            </a:r>
            <a:r>
              <a:rPr lang="en-US" sz="2600" dirty="0"/>
              <a:t> happen today</a:t>
            </a:r>
          </a:p>
          <a:p>
            <a:pPr lvl="1"/>
            <a:r>
              <a:rPr lang="en-US" sz="2600" dirty="0"/>
              <a:t>Those that address a first century issue that </a:t>
            </a:r>
            <a:r>
              <a:rPr lang="en-US" sz="2600" u="sng" dirty="0"/>
              <a:t>might</a:t>
            </a:r>
            <a:r>
              <a:rPr lang="en-US" sz="2600" dirty="0"/>
              <a:t> happen today, but probably wouldn’t </a:t>
            </a:r>
          </a:p>
        </p:txBody>
      </p:sp>
    </p:spTree>
    <p:extLst>
      <p:ext uri="{BB962C8B-B14F-4D97-AF65-F5344CB8AC3E}">
        <p14:creationId xmlns:p14="http://schemas.microsoft.com/office/powerpoint/2010/main" val="125195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D01D-5F0A-4669-9204-AF24E2386259}"/>
              </a:ext>
            </a:extLst>
          </p:cNvPr>
          <p:cNvSpPr>
            <a:spLocks noGrp="1"/>
          </p:cNvSpPr>
          <p:nvPr>
            <p:ph type="title"/>
          </p:nvPr>
        </p:nvSpPr>
        <p:spPr/>
        <p:txBody>
          <a:bodyPr/>
          <a:lstStyle/>
          <a:p>
            <a:r>
              <a:rPr lang="en-US" dirty="0"/>
              <a:t>APPLICATION: FROM THEN TO NOW</a:t>
            </a:r>
          </a:p>
        </p:txBody>
      </p:sp>
      <p:sp>
        <p:nvSpPr>
          <p:cNvPr id="3" name="Content Placeholder 2">
            <a:extLst>
              <a:ext uri="{FF2B5EF4-FFF2-40B4-BE49-F238E27FC236}">
                <a16:creationId xmlns:a16="http://schemas.microsoft.com/office/drawing/2014/main" id="{21DDEBC7-828D-49A7-94E3-207C9DB9E7A5}"/>
              </a:ext>
            </a:extLst>
          </p:cNvPr>
          <p:cNvSpPr>
            <a:spLocks noGrp="1"/>
          </p:cNvSpPr>
          <p:nvPr>
            <p:ph idx="1"/>
          </p:nvPr>
        </p:nvSpPr>
        <p:spPr/>
        <p:txBody>
          <a:bodyPr>
            <a:normAutofit/>
          </a:bodyPr>
          <a:lstStyle/>
          <a:p>
            <a:r>
              <a:rPr lang="en-US" sz="2800" dirty="0"/>
              <a:t>4. When we run into a passage that addresses an issue that wouldn’t happen today or probably wouldn’t happen today, use the following steps: </a:t>
            </a:r>
          </a:p>
          <a:p>
            <a:pPr lvl="1"/>
            <a:r>
              <a:rPr lang="en-US" sz="2600" dirty="0"/>
              <a:t>Understand all the </a:t>
            </a:r>
            <a:r>
              <a:rPr lang="en-US" sz="2600" u="sng" dirty="0"/>
              <a:t>specifics</a:t>
            </a:r>
            <a:r>
              <a:rPr lang="en-US" sz="2600" dirty="0"/>
              <a:t> about the 1st Century issue. </a:t>
            </a:r>
          </a:p>
          <a:p>
            <a:pPr lvl="1"/>
            <a:r>
              <a:rPr lang="en-US" sz="2600" dirty="0"/>
              <a:t>Understand the underlying </a:t>
            </a:r>
            <a:r>
              <a:rPr lang="en-US" sz="2600" u="sng" dirty="0"/>
              <a:t>principle</a:t>
            </a:r>
            <a:r>
              <a:rPr lang="en-US" sz="2600" dirty="0"/>
              <a:t>. </a:t>
            </a:r>
          </a:p>
          <a:p>
            <a:pPr lvl="1"/>
            <a:r>
              <a:rPr lang="en-US" sz="2600" dirty="0"/>
              <a:t>Use your understanding of the specifics and the underlying principle to apply the principle to a </a:t>
            </a:r>
            <a:r>
              <a:rPr lang="en-US" sz="2600" u="sng" dirty="0"/>
              <a:t>comparable situation </a:t>
            </a:r>
            <a:r>
              <a:rPr lang="en-US" sz="2600" dirty="0"/>
              <a:t>today. </a:t>
            </a:r>
          </a:p>
        </p:txBody>
      </p:sp>
    </p:spTree>
    <p:extLst>
      <p:ext uri="{BB962C8B-B14F-4D97-AF65-F5344CB8AC3E}">
        <p14:creationId xmlns:p14="http://schemas.microsoft.com/office/powerpoint/2010/main" val="34725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3916-3208-4C36-81E6-3585672DB64C}"/>
              </a:ext>
            </a:extLst>
          </p:cNvPr>
          <p:cNvSpPr>
            <a:spLocks noGrp="1"/>
          </p:cNvSpPr>
          <p:nvPr>
            <p:ph type="title"/>
          </p:nvPr>
        </p:nvSpPr>
        <p:spPr/>
        <p:txBody>
          <a:bodyPr/>
          <a:lstStyle/>
          <a:p>
            <a:r>
              <a:rPr lang="en-US" dirty="0"/>
              <a:t>GENERAL PRINCIPLES</a:t>
            </a:r>
          </a:p>
        </p:txBody>
      </p:sp>
      <p:pic>
        <p:nvPicPr>
          <p:cNvPr id="5" name="Content Placeholder 4">
            <a:extLst>
              <a:ext uri="{FF2B5EF4-FFF2-40B4-BE49-F238E27FC236}">
                <a16:creationId xmlns:a16="http://schemas.microsoft.com/office/drawing/2014/main" id="{237424BB-2851-4971-98EB-47F4961BD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35" y="2743200"/>
            <a:ext cx="11789329" cy="2362200"/>
          </a:xfrm>
        </p:spPr>
      </p:pic>
    </p:spTree>
    <p:extLst>
      <p:ext uri="{BB962C8B-B14F-4D97-AF65-F5344CB8AC3E}">
        <p14:creationId xmlns:p14="http://schemas.microsoft.com/office/powerpoint/2010/main" val="186147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6BCB-4335-40B8-BEC8-25BC024A8FF2}"/>
              </a:ext>
            </a:extLst>
          </p:cNvPr>
          <p:cNvSpPr>
            <a:spLocks noGrp="1"/>
          </p:cNvSpPr>
          <p:nvPr>
            <p:ph type="title"/>
          </p:nvPr>
        </p:nvSpPr>
        <p:spPr/>
        <p:txBody>
          <a:bodyPr/>
          <a:lstStyle/>
          <a:p>
            <a:r>
              <a:rPr lang="en-US" dirty="0"/>
              <a:t>CHALLENGE OF CULTURAL RELATIVITY</a:t>
            </a:r>
          </a:p>
        </p:txBody>
      </p:sp>
      <p:sp>
        <p:nvSpPr>
          <p:cNvPr id="3" name="Text Placeholder 2">
            <a:extLst>
              <a:ext uri="{FF2B5EF4-FFF2-40B4-BE49-F238E27FC236}">
                <a16:creationId xmlns:a16="http://schemas.microsoft.com/office/drawing/2014/main" id="{7D59464E-29CE-49D0-AF8D-A411CC4AE1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066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0549-A5BF-4A37-800D-3E95F60C8828}"/>
              </a:ext>
            </a:extLst>
          </p:cNvPr>
          <p:cNvSpPr>
            <a:spLocks noGrp="1"/>
          </p:cNvSpPr>
          <p:nvPr>
            <p:ph type="title"/>
          </p:nvPr>
        </p:nvSpPr>
        <p:spPr/>
        <p:txBody>
          <a:bodyPr/>
          <a:lstStyle/>
          <a:p>
            <a:r>
              <a:rPr lang="en-US" dirty="0"/>
              <a:t>CHALLENGE OF CULTURAL RELATIVITY</a:t>
            </a:r>
          </a:p>
        </p:txBody>
      </p:sp>
      <p:sp>
        <p:nvSpPr>
          <p:cNvPr id="3" name="Content Placeholder 2">
            <a:extLst>
              <a:ext uri="{FF2B5EF4-FFF2-40B4-BE49-F238E27FC236}">
                <a16:creationId xmlns:a16="http://schemas.microsoft.com/office/drawing/2014/main" id="{33E2BB8A-9F8B-4E14-A71F-9E37317B7895}"/>
              </a:ext>
            </a:extLst>
          </p:cNvPr>
          <p:cNvSpPr>
            <a:spLocks noGrp="1"/>
          </p:cNvSpPr>
          <p:nvPr>
            <p:ph idx="1"/>
          </p:nvPr>
        </p:nvSpPr>
        <p:spPr/>
        <p:txBody>
          <a:bodyPr>
            <a:normAutofit/>
          </a:bodyPr>
          <a:lstStyle/>
          <a:p>
            <a:r>
              <a:rPr lang="en-US" sz="2800" dirty="0"/>
              <a:t>When a passage addresses issues that are </a:t>
            </a:r>
            <a:r>
              <a:rPr lang="en-US" sz="2800" u="sng" dirty="0"/>
              <a:t>cultural</a:t>
            </a:r>
            <a:r>
              <a:rPr lang="en-US" sz="2800" dirty="0"/>
              <a:t> or prescribes an action based on first-century </a:t>
            </a:r>
            <a:r>
              <a:rPr lang="en-US" sz="2800" u="sng" dirty="0"/>
              <a:t>culture</a:t>
            </a:r>
            <a:r>
              <a:rPr lang="en-US" sz="2800" dirty="0"/>
              <a:t>, we have to be able to peel back the layers and get to the heart of the matter. </a:t>
            </a:r>
          </a:p>
          <a:p>
            <a:pPr lvl="1"/>
            <a:r>
              <a:rPr lang="en-US" sz="2600" dirty="0"/>
              <a:t>Sometimes it is even challenging to know when culture is involved and when the command </a:t>
            </a:r>
            <a:r>
              <a:rPr lang="en-US" sz="2600" u="sng" dirty="0"/>
              <a:t>transcends</a:t>
            </a:r>
            <a:r>
              <a:rPr lang="en-US" sz="2600" dirty="0"/>
              <a:t> culture.  </a:t>
            </a:r>
          </a:p>
          <a:p>
            <a:r>
              <a:rPr lang="en-US" sz="2800" dirty="0"/>
              <a:t>Here are seven more rules that can help us sort through passages that may or may not have elements that are cultural and then apply them. </a:t>
            </a:r>
          </a:p>
        </p:txBody>
      </p:sp>
    </p:spTree>
    <p:extLst>
      <p:ext uri="{BB962C8B-B14F-4D97-AF65-F5344CB8AC3E}">
        <p14:creationId xmlns:p14="http://schemas.microsoft.com/office/powerpoint/2010/main" val="25086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49F7-D425-4B01-BEEE-6A329C220C6F}"/>
              </a:ext>
            </a:extLst>
          </p:cNvPr>
          <p:cNvSpPr>
            <a:spLocks noGrp="1"/>
          </p:cNvSpPr>
          <p:nvPr>
            <p:ph type="title"/>
          </p:nvPr>
        </p:nvSpPr>
        <p:spPr/>
        <p:txBody>
          <a:bodyPr/>
          <a:lstStyle/>
          <a:p>
            <a:r>
              <a:rPr lang="en-US" dirty="0"/>
              <a:t>CHALLENGE OF CULTURAL RELATIVITY</a:t>
            </a:r>
          </a:p>
        </p:txBody>
      </p:sp>
      <p:sp>
        <p:nvSpPr>
          <p:cNvPr id="3" name="Content Placeholder 2">
            <a:extLst>
              <a:ext uri="{FF2B5EF4-FFF2-40B4-BE49-F238E27FC236}">
                <a16:creationId xmlns:a16="http://schemas.microsoft.com/office/drawing/2014/main" id="{1605974C-342A-4CDE-ACD9-2D9A0988B62C}"/>
              </a:ext>
            </a:extLst>
          </p:cNvPr>
          <p:cNvSpPr>
            <a:spLocks noGrp="1"/>
          </p:cNvSpPr>
          <p:nvPr>
            <p:ph idx="1"/>
          </p:nvPr>
        </p:nvSpPr>
        <p:spPr/>
        <p:txBody>
          <a:bodyPr>
            <a:normAutofit/>
          </a:bodyPr>
          <a:lstStyle/>
          <a:p>
            <a:r>
              <a:rPr lang="en-US" sz="2800" dirty="0"/>
              <a:t>5. Distinguish between the </a:t>
            </a:r>
            <a:r>
              <a:rPr lang="en-US" sz="2800" u="sng" dirty="0"/>
              <a:t>core</a:t>
            </a:r>
            <a:r>
              <a:rPr lang="en-US" sz="2800" dirty="0"/>
              <a:t> of the message and </a:t>
            </a:r>
            <a:r>
              <a:rPr lang="en-US" sz="2800" u="sng" dirty="0"/>
              <a:t>secondary</a:t>
            </a:r>
            <a:r>
              <a:rPr lang="en-US" sz="2800" dirty="0"/>
              <a:t> teachings based on the core. </a:t>
            </a:r>
          </a:p>
          <a:p>
            <a:pPr lvl="1"/>
            <a:r>
              <a:rPr lang="en-US" sz="2600" dirty="0"/>
              <a:t>Sometimes, the secondary teachings are </a:t>
            </a:r>
            <a:r>
              <a:rPr lang="en-US" sz="2600" u="sng" dirty="0"/>
              <a:t>absolute</a:t>
            </a:r>
            <a:r>
              <a:rPr lang="en-US" sz="2600" dirty="0"/>
              <a:t> as well and sometimes they are </a:t>
            </a:r>
            <a:r>
              <a:rPr lang="en-US" sz="2600" u="sng" dirty="0"/>
              <a:t>cultural</a:t>
            </a:r>
            <a:r>
              <a:rPr lang="en-US" sz="2600" dirty="0"/>
              <a:t> expressions. </a:t>
            </a:r>
          </a:p>
          <a:p>
            <a:r>
              <a:rPr lang="en-US" sz="2800" dirty="0"/>
              <a:t>6. Distinguish between what is </a:t>
            </a:r>
            <a:r>
              <a:rPr lang="en-US" sz="2800" u="sng" dirty="0"/>
              <a:t>blatantly</a:t>
            </a:r>
            <a:r>
              <a:rPr lang="en-US" sz="2800" dirty="0"/>
              <a:t> right or wrong and things that are only right or wrong within a given </a:t>
            </a:r>
            <a:r>
              <a:rPr lang="en-US" sz="2800" u="sng" dirty="0"/>
              <a:t>context</a:t>
            </a:r>
            <a:r>
              <a:rPr lang="en-US" sz="2800" dirty="0"/>
              <a:t>. </a:t>
            </a:r>
          </a:p>
        </p:txBody>
      </p:sp>
    </p:spTree>
    <p:extLst>
      <p:ext uri="{BB962C8B-B14F-4D97-AF65-F5344CB8AC3E}">
        <p14:creationId xmlns:p14="http://schemas.microsoft.com/office/powerpoint/2010/main" val="23590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8B50-4C15-4400-B7D8-77C79A8EFB48}"/>
              </a:ext>
            </a:extLst>
          </p:cNvPr>
          <p:cNvSpPr>
            <a:spLocks noGrp="1"/>
          </p:cNvSpPr>
          <p:nvPr>
            <p:ph type="title"/>
          </p:nvPr>
        </p:nvSpPr>
        <p:spPr/>
        <p:txBody>
          <a:bodyPr/>
          <a:lstStyle/>
          <a:p>
            <a:r>
              <a:rPr lang="en-US" dirty="0"/>
              <a:t>CHALLENGE OF CULTURAL RELATIVITY</a:t>
            </a:r>
          </a:p>
        </p:txBody>
      </p:sp>
      <p:sp>
        <p:nvSpPr>
          <p:cNvPr id="3" name="Content Placeholder 2">
            <a:extLst>
              <a:ext uri="{FF2B5EF4-FFF2-40B4-BE49-F238E27FC236}">
                <a16:creationId xmlns:a16="http://schemas.microsoft.com/office/drawing/2014/main" id="{397C4574-F88F-468A-837E-7AC6F5C5F40F}"/>
              </a:ext>
            </a:extLst>
          </p:cNvPr>
          <p:cNvSpPr>
            <a:spLocks noGrp="1"/>
          </p:cNvSpPr>
          <p:nvPr>
            <p:ph idx="1"/>
          </p:nvPr>
        </p:nvSpPr>
        <p:spPr/>
        <p:txBody>
          <a:bodyPr>
            <a:normAutofit lnSpcReduction="10000"/>
          </a:bodyPr>
          <a:lstStyle/>
          <a:p>
            <a:r>
              <a:rPr lang="en-US" sz="2800" dirty="0"/>
              <a:t>7. Make a special note of items where the New Testament is uniform and consistent and where it reflects </a:t>
            </a:r>
            <a:r>
              <a:rPr lang="en-US" sz="2800" u="sng" dirty="0"/>
              <a:t>differences</a:t>
            </a:r>
            <a:r>
              <a:rPr lang="en-US" sz="2800" dirty="0"/>
              <a:t>. </a:t>
            </a:r>
          </a:p>
          <a:p>
            <a:pPr lvl="1"/>
            <a:r>
              <a:rPr lang="en-US" sz="2600" dirty="0"/>
              <a:t>Luke 18:22 “One thing you still lack. Sell all that you have and distribute to the poor, and you will have treasure in heaven; and come, follow me.”</a:t>
            </a:r>
          </a:p>
          <a:p>
            <a:pPr lvl="1"/>
            <a:r>
              <a:rPr lang="en-US" sz="2600" dirty="0"/>
              <a:t>1 Timothy 6:17-19 “As for the rich in this present age, charge them not to be haughty, nor to set their hopes on the uncertainty of riches, but on God, who richly provides us with everything to enjoy. 18 They are to do good, to be rich in good works, to be generous and ready to share, 19 thus storing up treasure for themselves as a good foundation for the future, so that they may take hold of that which is truly life.”</a:t>
            </a:r>
          </a:p>
        </p:txBody>
      </p:sp>
    </p:spTree>
    <p:extLst>
      <p:ext uri="{BB962C8B-B14F-4D97-AF65-F5344CB8AC3E}">
        <p14:creationId xmlns:p14="http://schemas.microsoft.com/office/powerpoint/2010/main" val="134523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F906-BC31-46D8-8917-DB5EFD10F85C}"/>
              </a:ext>
            </a:extLst>
          </p:cNvPr>
          <p:cNvSpPr>
            <a:spLocks noGrp="1"/>
          </p:cNvSpPr>
          <p:nvPr>
            <p:ph type="title"/>
          </p:nvPr>
        </p:nvSpPr>
        <p:spPr/>
        <p:txBody>
          <a:bodyPr/>
          <a:lstStyle/>
          <a:p>
            <a:r>
              <a:rPr lang="en-US" dirty="0"/>
              <a:t>CHALLENGE OF CULTURAL RELATIVITY</a:t>
            </a:r>
          </a:p>
        </p:txBody>
      </p:sp>
      <p:sp>
        <p:nvSpPr>
          <p:cNvPr id="3" name="Content Placeholder 2">
            <a:extLst>
              <a:ext uri="{FF2B5EF4-FFF2-40B4-BE49-F238E27FC236}">
                <a16:creationId xmlns:a16="http://schemas.microsoft.com/office/drawing/2014/main" id="{563160A1-98C2-4414-9B40-3B0B982E58FE}"/>
              </a:ext>
            </a:extLst>
          </p:cNvPr>
          <p:cNvSpPr>
            <a:spLocks noGrp="1"/>
          </p:cNvSpPr>
          <p:nvPr>
            <p:ph idx="1"/>
          </p:nvPr>
        </p:nvSpPr>
        <p:spPr/>
        <p:txBody>
          <a:bodyPr>
            <a:normAutofit fontScale="92500" lnSpcReduction="20000"/>
          </a:bodyPr>
          <a:lstStyle/>
          <a:p>
            <a:r>
              <a:rPr lang="en-US" sz="2800" dirty="0"/>
              <a:t>8. Differentiate between </a:t>
            </a:r>
            <a:r>
              <a:rPr lang="en-US" sz="2800" u="sng" dirty="0"/>
              <a:t>principles</a:t>
            </a:r>
            <a:r>
              <a:rPr lang="en-US" sz="2800" dirty="0"/>
              <a:t> and an </a:t>
            </a:r>
            <a:r>
              <a:rPr lang="en-US" sz="2800" u="sng" dirty="0"/>
              <a:t>application</a:t>
            </a:r>
            <a:r>
              <a:rPr lang="en-US" sz="2800" dirty="0"/>
              <a:t> of the principles.</a:t>
            </a:r>
          </a:p>
          <a:p>
            <a:pPr lvl="1"/>
            <a:r>
              <a:rPr lang="en-US" sz="2600" dirty="0"/>
              <a:t>Sometimes a writer may use a universal principle to support a cultural application.</a:t>
            </a:r>
          </a:p>
          <a:p>
            <a:r>
              <a:rPr lang="en-US" sz="2800" dirty="0"/>
              <a:t>9. Consider how many acceptable cultural </a:t>
            </a:r>
            <a:r>
              <a:rPr lang="en-US" sz="2800" u="sng" dirty="0"/>
              <a:t>options</a:t>
            </a:r>
            <a:r>
              <a:rPr lang="en-US" sz="2800" dirty="0"/>
              <a:t> were available at the time the text was written: </a:t>
            </a:r>
          </a:p>
          <a:p>
            <a:pPr lvl="1"/>
            <a:r>
              <a:rPr lang="en-US" sz="2600" dirty="0"/>
              <a:t>If there was only one option and the Bible stuck with it, the option may be just </a:t>
            </a:r>
            <a:r>
              <a:rPr lang="en-US" sz="2600" u="sng" dirty="0"/>
              <a:t>cultural</a:t>
            </a:r>
            <a:r>
              <a:rPr lang="en-US" sz="2600" dirty="0"/>
              <a:t>. </a:t>
            </a:r>
          </a:p>
          <a:p>
            <a:pPr lvl="1"/>
            <a:r>
              <a:rPr lang="en-US" sz="2600" dirty="0"/>
              <a:t>If there were several options available and the Bible picked one specifically, it is more likely to be a </a:t>
            </a:r>
            <a:r>
              <a:rPr lang="en-US" sz="2600" u="sng" dirty="0"/>
              <a:t>universal</a:t>
            </a:r>
            <a:r>
              <a:rPr lang="en-US" sz="2600" dirty="0"/>
              <a:t> principle. </a:t>
            </a:r>
          </a:p>
          <a:p>
            <a:pPr lvl="1"/>
            <a:r>
              <a:rPr lang="en-US" sz="2600" dirty="0"/>
              <a:t>If the Bible resisted the existing cultural options and created a </a:t>
            </a:r>
            <a:r>
              <a:rPr lang="en-US" sz="2600" u="sng" dirty="0"/>
              <a:t>new</a:t>
            </a:r>
            <a:r>
              <a:rPr lang="en-US" sz="2600" dirty="0"/>
              <a:t> way of doing things it is likely a </a:t>
            </a:r>
            <a:r>
              <a:rPr lang="en-US" sz="2600" u="sng" dirty="0"/>
              <a:t>universal</a:t>
            </a:r>
            <a:r>
              <a:rPr lang="en-US" sz="2600" dirty="0"/>
              <a:t> principle. </a:t>
            </a:r>
          </a:p>
        </p:txBody>
      </p:sp>
    </p:spTree>
    <p:extLst>
      <p:ext uri="{BB962C8B-B14F-4D97-AF65-F5344CB8AC3E}">
        <p14:creationId xmlns:p14="http://schemas.microsoft.com/office/powerpoint/2010/main" val="356654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78E5-4BA1-41E3-9C7E-BC31DB6C3763}"/>
              </a:ext>
            </a:extLst>
          </p:cNvPr>
          <p:cNvSpPr>
            <a:spLocks noGrp="1"/>
          </p:cNvSpPr>
          <p:nvPr>
            <p:ph type="title"/>
          </p:nvPr>
        </p:nvSpPr>
        <p:spPr/>
        <p:txBody>
          <a:bodyPr/>
          <a:lstStyle/>
          <a:p>
            <a:r>
              <a:rPr lang="en-US" dirty="0"/>
              <a:t>CHALLENGE OF CULTURAL RELATIVITY</a:t>
            </a:r>
          </a:p>
        </p:txBody>
      </p:sp>
      <p:sp>
        <p:nvSpPr>
          <p:cNvPr id="3" name="Content Placeholder 2">
            <a:extLst>
              <a:ext uri="{FF2B5EF4-FFF2-40B4-BE49-F238E27FC236}">
                <a16:creationId xmlns:a16="http://schemas.microsoft.com/office/drawing/2014/main" id="{01C19087-9BD1-4EE2-8B90-C774FFF172BC}"/>
              </a:ext>
            </a:extLst>
          </p:cNvPr>
          <p:cNvSpPr>
            <a:spLocks noGrp="1"/>
          </p:cNvSpPr>
          <p:nvPr>
            <p:ph idx="1"/>
          </p:nvPr>
        </p:nvSpPr>
        <p:spPr/>
        <p:txBody>
          <a:bodyPr>
            <a:normAutofit/>
          </a:bodyPr>
          <a:lstStyle/>
          <a:p>
            <a:r>
              <a:rPr lang="en-US" sz="2800" dirty="0"/>
              <a:t>10. Keep in mind cultural differences that affect how we </a:t>
            </a:r>
            <a:r>
              <a:rPr lang="en-US" sz="2800" u="sng" dirty="0"/>
              <a:t>apply</a:t>
            </a:r>
            <a:r>
              <a:rPr lang="en-US" sz="2800" dirty="0"/>
              <a:t> certain passages. </a:t>
            </a:r>
          </a:p>
          <a:p>
            <a:pPr lvl="1"/>
            <a:r>
              <a:rPr lang="en-US" sz="2600" dirty="0"/>
              <a:t>Read Romans 13:1-7 and consider the type of government over the Romans.  Would they apply this passage in different ways than we would today? </a:t>
            </a:r>
          </a:p>
          <a:p>
            <a:r>
              <a:rPr lang="en-US" sz="2800" dirty="0"/>
              <a:t>11. Let </a:t>
            </a:r>
            <a:r>
              <a:rPr lang="en-US" sz="2800" u="sng" dirty="0"/>
              <a:t>love</a:t>
            </a:r>
            <a:r>
              <a:rPr lang="en-US" sz="2800" dirty="0"/>
              <a:t> rule.  From time to time you will find good men and women on different sides of an issue. </a:t>
            </a:r>
          </a:p>
          <a:p>
            <a:pPr lvl="1"/>
            <a:r>
              <a:rPr lang="en-US" sz="2600" dirty="0"/>
              <a:t>While we should agree on </a:t>
            </a:r>
            <a:r>
              <a:rPr lang="en-US" sz="2600" u="sng" dirty="0"/>
              <a:t>core</a:t>
            </a:r>
            <a:r>
              <a:rPr lang="en-US" sz="2600" dirty="0"/>
              <a:t> teachings of Scripture, we must expect that we will have </a:t>
            </a:r>
            <a:r>
              <a:rPr lang="en-US" sz="2600" u="sng" dirty="0"/>
              <a:t>disagreements</a:t>
            </a:r>
            <a:r>
              <a:rPr lang="en-US" sz="2600" dirty="0"/>
              <a:t> and to approach these disagreements with </a:t>
            </a:r>
            <a:r>
              <a:rPr lang="en-US" sz="2600" u="sng" dirty="0"/>
              <a:t>humility</a:t>
            </a:r>
            <a:r>
              <a:rPr lang="en-US" sz="2600" dirty="0"/>
              <a:t> and </a:t>
            </a:r>
            <a:r>
              <a:rPr lang="en-US" sz="2600" u="sng" dirty="0"/>
              <a:t>love</a:t>
            </a:r>
            <a:r>
              <a:rPr lang="en-US" sz="2600" dirty="0"/>
              <a:t>.</a:t>
            </a:r>
          </a:p>
        </p:txBody>
      </p:sp>
    </p:spTree>
    <p:extLst>
      <p:ext uri="{BB962C8B-B14F-4D97-AF65-F5344CB8AC3E}">
        <p14:creationId xmlns:p14="http://schemas.microsoft.com/office/powerpoint/2010/main" val="15586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020B-448B-4191-A9FE-5D7C04847182}"/>
              </a:ext>
            </a:extLst>
          </p:cNvPr>
          <p:cNvSpPr>
            <a:spLocks noGrp="1"/>
          </p:cNvSpPr>
          <p:nvPr>
            <p:ph type="title"/>
          </p:nvPr>
        </p:nvSpPr>
        <p:spPr/>
        <p:txBody>
          <a:bodyPr/>
          <a:lstStyle/>
          <a:p>
            <a:r>
              <a:rPr lang="en-US" dirty="0"/>
              <a:t>CHALLENGE OF SCRIPTURE BY OCCASION</a:t>
            </a:r>
          </a:p>
        </p:txBody>
      </p:sp>
      <p:sp>
        <p:nvSpPr>
          <p:cNvPr id="3" name="Text Placeholder 2">
            <a:extLst>
              <a:ext uri="{FF2B5EF4-FFF2-40B4-BE49-F238E27FC236}">
                <a16:creationId xmlns:a16="http://schemas.microsoft.com/office/drawing/2014/main" id="{27F1BFC9-457A-4440-9D73-CC2C52B6F4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134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0549-A5BF-4A37-800D-3E95F60C8828}"/>
              </a:ext>
            </a:extLst>
          </p:cNvPr>
          <p:cNvSpPr>
            <a:spLocks noGrp="1"/>
          </p:cNvSpPr>
          <p:nvPr>
            <p:ph type="title"/>
          </p:nvPr>
        </p:nvSpPr>
        <p:spPr/>
        <p:txBody>
          <a:bodyPr/>
          <a:lstStyle/>
          <a:p>
            <a:r>
              <a:rPr lang="en-US" dirty="0"/>
              <a:t>CHALLENGE OF SCRIPTURE BY OCCASION</a:t>
            </a:r>
          </a:p>
        </p:txBody>
      </p:sp>
      <p:sp>
        <p:nvSpPr>
          <p:cNvPr id="3" name="Content Placeholder 2">
            <a:extLst>
              <a:ext uri="{FF2B5EF4-FFF2-40B4-BE49-F238E27FC236}">
                <a16:creationId xmlns:a16="http://schemas.microsoft.com/office/drawing/2014/main" id="{33E2BB8A-9F8B-4E14-A71F-9E37317B7895}"/>
              </a:ext>
            </a:extLst>
          </p:cNvPr>
          <p:cNvSpPr>
            <a:spLocks noGrp="1"/>
          </p:cNvSpPr>
          <p:nvPr>
            <p:ph idx="1"/>
          </p:nvPr>
        </p:nvSpPr>
        <p:spPr/>
        <p:txBody>
          <a:bodyPr>
            <a:normAutofit lnSpcReduction="10000"/>
          </a:bodyPr>
          <a:lstStyle/>
          <a:p>
            <a:r>
              <a:rPr lang="en-US" sz="2800" dirty="0"/>
              <a:t>The epistles were written on specific </a:t>
            </a:r>
            <a:r>
              <a:rPr lang="en-US" sz="2800" u="sng" dirty="0"/>
              <a:t>occasions</a:t>
            </a:r>
            <a:r>
              <a:rPr lang="en-US" sz="2800" dirty="0"/>
              <a:t> for specific </a:t>
            </a:r>
            <a:r>
              <a:rPr lang="en-US" sz="2800" u="sng" dirty="0"/>
              <a:t>reasons</a:t>
            </a:r>
            <a:r>
              <a:rPr lang="en-US" sz="2800" dirty="0"/>
              <a:t>.  They were often answering questions asked by the churches or addressing problems within the church.</a:t>
            </a:r>
          </a:p>
          <a:p>
            <a:r>
              <a:rPr lang="en-US" sz="2800" dirty="0"/>
              <a:t>12. Because Epistles were written as the result of </a:t>
            </a:r>
            <a:r>
              <a:rPr lang="en-US" sz="2800" u="sng" dirty="0"/>
              <a:t>specific incidences</a:t>
            </a:r>
            <a:r>
              <a:rPr lang="en-US" sz="2800" dirty="0"/>
              <a:t> in the churches, we don’t always know everything we would like to know.</a:t>
            </a:r>
          </a:p>
          <a:p>
            <a:pPr lvl="1"/>
            <a:r>
              <a:rPr lang="en-US" sz="2600" dirty="0"/>
              <a:t>In Scripture, God gives us all we </a:t>
            </a:r>
            <a:r>
              <a:rPr lang="en-US" sz="2600" u="sng" dirty="0"/>
              <a:t>NEED</a:t>
            </a:r>
            <a:r>
              <a:rPr lang="en-US" sz="2600" dirty="0"/>
              <a:t>, not necessarily all we </a:t>
            </a:r>
            <a:r>
              <a:rPr lang="en-US" sz="2600" u="sng" dirty="0"/>
              <a:t>WANT</a:t>
            </a:r>
            <a:r>
              <a:rPr lang="en-US" sz="2600" dirty="0"/>
              <a:t>! </a:t>
            </a:r>
          </a:p>
          <a:p>
            <a:pPr lvl="1"/>
            <a:r>
              <a:rPr lang="en-US" sz="2600" dirty="0"/>
              <a:t>Ex.: 2 Corinthians 12:7-9.  What does this passage tell us Paul’s thorn in the flesh?  What doesn’t this passage tell us about Paul’s thorn in the flesh? </a:t>
            </a:r>
          </a:p>
        </p:txBody>
      </p:sp>
    </p:spTree>
    <p:extLst>
      <p:ext uri="{BB962C8B-B14F-4D97-AF65-F5344CB8AC3E}">
        <p14:creationId xmlns:p14="http://schemas.microsoft.com/office/powerpoint/2010/main" val="48445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6A8F-5D76-48EA-A7C2-524765770657}"/>
              </a:ext>
            </a:extLst>
          </p:cNvPr>
          <p:cNvSpPr>
            <a:spLocks noGrp="1"/>
          </p:cNvSpPr>
          <p:nvPr>
            <p:ph type="title"/>
          </p:nvPr>
        </p:nvSpPr>
        <p:spPr/>
        <p:txBody>
          <a:bodyPr/>
          <a:lstStyle/>
          <a:p>
            <a:r>
              <a:rPr lang="en-US" dirty="0"/>
              <a:t>CHALLENGE OF SCRIPTURE BY OCCASION</a:t>
            </a:r>
          </a:p>
        </p:txBody>
      </p:sp>
      <p:sp>
        <p:nvSpPr>
          <p:cNvPr id="3" name="Content Placeholder 2">
            <a:extLst>
              <a:ext uri="{FF2B5EF4-FFF2-40B4-BE49-F238E27FC236}">
                <a16:creationId xmlns:a16="http://schemas.microsoft.com/office/drawing/2014/main" id="{1781DBC3-23E5-4FF5-BF62-7FBE8BEE8D05}"/>
              </a:ext>
            </a:extLst>
          </p:cNvPr>
          <p:cNvSpPr>
            <a:spLocks noGrp="1"/>
          </p:cNvSpPr>
          <p:nvPr>
            <p:ph idx="1"/>
          </p:nvPr>
        </p:nvSpPr>
        <p:spPr/>
        <p:txBody>
          <a:bodyPr>
            <a:normAutofit fontScale="92500"/>
          </a:bodyPr>
          <a:lstStyle/>
          <a:p>
            <a:r>
              <a:rPr lang="en-US" sz="2800" dirty="0"/>
              <a:t>13. Sometimes we have unanswered questions because we are asking </a:t>
            </a:r>
            <a:r>
              <a:rPr lang="en-US" sz="2800" u="sng" dirty="0"/>
              <a:t>our</a:t>
            </a:r>
            <a:r>
              <a:rPr lang="en-US" sz="2800" dirty="0"/>
              <a:t> questions rather than asking </a:t>
            </a:r>
            <a:r>
              <a:rPr lang="en-US" sz="2800" u="sng" dirty="0"/>
              <a:t>their</a:t>
            </a:r>
            <a:r>
              <a:rPr lang="en-US" sz="2800" dirty="0"/>
              <a:t> questions. </a:t>
            </a:r>
          </a:p>
          <a:p>
            <a:pPr lvl="1"/>
            <a:r>
              <a:rPr lang="en-US" sz="2600" dirty="0"/>
              <a:t>Ex.: 1 Cor. 7:1 “Now concerning the matters about which you wrote: ‘It is good for a man not to have sexual relations with a woman.’”</a:t>
            </a:r>
          </a:p>
          <a:p>
            <a:pPr lvl="1"/>
            <a:r>
              <a:rPr lang="en-US" sz="2600" dirty="0"/>
              <a:t> There was a specific list of questions this church had sent the Apostle Paul that we don’t have today.  </a:t>
            </a:r>
          </a:p>
          <a:p>
            <a:pPr lvl="1"/>
            <a:r>
              <a:rPr lang="en-US" sz="2600" dirty="0"/>
              <a:t>Because of this, we have to play a bit of Jeopardy with the Bible and try to deduce the questions based on the detailed answers the Lord has given us.  </a:t>
            </a:r>
          </a:p>
          <a:p>
            <a:pPr lvl="1"/>
            <a:r>
              <a:rPr lang="en-US" sz="2600" dirty="0"/>
              <a:t>Despite our best efforts, we will likely only end up with </a:t>
            </a:r>
            <a:r>
              <a:rPr lang="en-US" sz="2600" u="sng" dirty="0"/>
              <a:t>probable</a:t>
            </a:r>
            <a:r>
              <a:rPr lang="en-US" sz="2600" dirty="0"/>
              <a:t> questions and not a </a:t>
            </a:r>
            <a:r>
              <a:rPr lang="en-US" sz="2600" u="sng" dirty="0"/>
              <a:t>definitive</a:t>
            </a:r>
            <a:r>
              <a:rPr lang="en-US" sz="2600" dirty="0"/>
              <a:t> list</a:t>
            </a:r>
          </a:p>
        </p:txBody>
      </p:sp>
    </p:spTree>
    <p:extLst>
      <p:ext uri="{BB962C8B-B14F-4D97-AF65-F5344CB8AC3E}">
        <p14:creationId xmlns:p14="http://schemas.microsoft.com/office/powerpoint/2010/main" val="124604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5FA6-83E9-48BF-83CC-8E0BCA13E76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86BF9BB6-350F-4847-9651-6E64A389A3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231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60B1-4B14-4D0A-B21F-AD4C9980F22C}"/>
              </a:ext>
            </a:extLst>
          </p:cNvPr>
          <p:cNvSpPr>
            <a:spLocks noGrp="1"/>
          </p:cNvSpPr>
          <p:nvPr>
            <p:ph type="title"/>
          </p:nvPr>
        </p:nvSpPr>
        <p:spPr/>
        <p:txBody>
          <a:bodyPr/>
          <a:lstStyle/>
          <a:p>
            <a:r>
              <a:rPr lang="en-US" dirty="0"/>
              <a:t>THE NATURE OF THE EPISTLES</a:t>
            </a:r>
          </a:p>
        </p:txBody>
      </p:sp>
      <p:sp>
        <p:nvSpPr>
          <p:cNvPr id="3" name="Text Placeholder 2">
            <a:extLst>
              <a:ext uri="{FF2B5EF4-FFF2-40B4-BE49-F238E27FC236}">
                <a16:creationId xmlns:a16="http://schemas.microsoft.com/office/drawing/2014/main" id="{80A1969F-97EE-4282-AB85-BCA301B8C2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518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35CB-8A8C-4D1B-849A-C160735B257C}"/>
              </a:ext>
            </a:extLst>
          </p:cNvPr>
          <p:cNvSpPr>
            <a:spLocks noGrp="1"/>
          </p:cNvSpPr>
          <p:nvPr>
            <p:ph type="title"/>
          </p:nvPr>
        </p:nvSpPr>
        <p:spPr/>
        <p:txBody>
          <a:bodyPr/>
          <a:lstStyle/>
          <a:p>
            <a:r>
              <a:rPr lang="en-US" dirty="0"/>
              <a:t>THE NATURE OF THE EPISTLES</a:t>
            </a:r>
          </a:p>
        </p:txBody>
      </p:sp>
      <p:sp>
        <p:nvSpPr>
          <p:cNvPr id="3" name="Content Placeholder 2">
            <a:extLst>
              <a:ext uri="{FF2B5EF4-FFF2-40B4-BE49-F238E27FC236}">
                <a16:creationId xmlns:a16="http://schemas.microsoft.com/office/drawing/2014/main" id="{7BA8017B-C9B5-4124-8D22-3F519A44FD41}"/>
              </a:ext>
            </a:extLst>
          </p:cNvPr>
          <p:cNvSpPr>
            <a:spLocks noGrp="1"/>
          </p:cNvSpPr>
          <p:nvPr>
            <p:ph idx="1"/>
          </p:nvPr>
        </p:nvSpPr>
        <p:spPr/>
        <p:txBody>
          <a:bodyPr>
            <a:normAutofit/>
          </a:bodyPr>
          <a:lstStyle/>
          <a:p>
            <a:r>
              <a:rPr lang="en-US" sz="2800" dirty="0"/>
              <a:t>Epistle: a type of </a:t>
            </a:r>
            <a:r>
              <a:rPr lang="en-US" sz="2800" u="sng" dirty="0"/>
              <a:t>letter</a:t>
            </a:r>
            <a:r>
              <a:rPr lang="en-US" sz="2800" dirty="0"/>
              <a:t> intended to be read and understood by the </a:t>
            </a:r>
            <a:r>
              <a:rPr lang="en-US" sz="2800" u="sng" dirty="0"/>
              <a:t>public</a:t>
            </a:r>
          </a:p>
          <a:p>
            <a:r>
              <a:rPr lang="en-US" sz="2800" dirty="0"/>
              <a:t>Epistles make up </a:t>
            </a:r>
            <a:r>
              <a:rPr lang="en-US" sz="2800" u="sng" dirty="0"/>
              <a:t>most</a:t>
            </a:r>
            <a:r>
              <a:rPr lang="en-US" sz="2800" dirty="0"/>
              <a:t> of the New Testament</a:t>
            </a:r>
          </a:p>
        </p:txBody>
      </p:sp>
      <p:pic>
        <p:nvPicPr>
          <p:cNvPr id="5" name="Picture 4">
            <a:extLst>
              <a:ext uri="{FF2B5EF4-FFF2-40B4-BE49-F238E27FC236}">
                <a16:creationId xmlns:a16="http://schemas.microsoft.com/office/drawing/2014/main" id="{718D7D9F-F2F5-4BFD-A1B8-8953EFDC2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302" y="3429000"/>
            <a:ext cx="7055395" cy="2328628"/>
          </a:xfrm>
          <a:prstGeom prst="rect">
            <a:avLst/>
          </a:prstGeom>
        </p:spPr>
      </p:pic>
    </p:spTree>
    <p:extLst>
      <p:ext uri="{BB962C8B-B14F-4D97-AF65-F5344CB8AC3E}">
        <p14:creationId xmlns:p14="http://schemas.microsoft.com/office/powerpoint/2010/main" val="403368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BF56-DC5B-4362-B031-6C1D59E40776}"/>
              </a:ext>
            </a:extLst>
          </p:cNvPr>
          <p:cNvSpPr>
            <a:spLocks noGrp="1"/>
          </p:cNvSpPr>
          <p:nvPr>
            <p:ph type="title"/>
          </p:nvPr>
        </p:nvSpPr>
        <p:spPr/>
        <p:txBody>
          <a:bodyPr/>
          <a:lstStyle/>
          <a:p>
            <a:r>
              <a:rPr lang="en-US" dirty="0"/>
              <a:t>THE NATURE OF THE EPISTLES</a:t>
            </a:r>
          </a:p>
        </p:txBody>
      </p:sp>
      <p:sp>
        <p:nvSpPr>
          <p:cNvPr id="3" name="Content Placeholder 2">
            <a:extLst>
              <a:ext uri="{FF2B5EF4-FFF2-40B4-BE49-F238E27FC236}">
                <a16:creationId xmlns:a16="http://schemas.microsoft.com/office/drawing/2014/main" id="{22067788-1620-49D3-ADEC-FBD6261F5B52}"/>
              </a:ext>
            </a:extLst>
          </p:cNvPr>
          <p:cNvSpPr>
            <a:spLocks noGrp="1"/>
          </p:cNvSpPr>
          <p:nvPr>
            <p:ph idx="1"/>
          </p:nvPr>
        </p:nvSpPr>
        <p:spPr/>
        <p:txBody>
          <a:bodyPr>
            <a:normAutofit/>
          </a:bodyPr>
          <a:lstStyle/>
          <a:p>
            <a:r>
              <a:rPr lang="en-US" sz="2800" dirty="0"/>
              <a:t>Here is the general format:</a:t>
            </a:r>
          </a:p>
          <a:p>
            <a:pPr lvl="1"/>
            <a:r>
              <a:rPr lang="en-US" sz="2600" dirty="0"/>
              <a:t>Name of the </a:t>
            </a:r>
            <a:r>
              <a:rPr lang="en-US" sz="2600" u="sng" dirty="0"/>
              <a:t>writer</a:t>
            </a:r>
          </a:p>
          <a:p>
            <a:pPr lvl="1"/>
            <a:r>
              <a:rPr lang="en-US" sz="2600" dirty="0"/>
              <a:t>Name of the </a:t>
            </a:r>
            <a:r>
              <a:rPr lang="en-US" sz="2600" u="sng" dirty="0"/>
              <a:t>recipient</a:t>
            </a:r>
            <a:r>
              <a:rPr lang="en-US" sz="2600" dirty="0"/>
              <a:t> (the intended audience)</a:t>
            </a:r>
          </a:p>
          <a:p>
            <a:pPr lvl="1"/>
            <a:r>
              <a:rPr lang="en-US" sz="2600" u="sng" dirty="0"/>
              <a:t>Greeting</a:t>
            </a:r>
            <a:r>
              <a:rPr lang="en-US" sz="2600" dirty="0"/>
              <a:t> – their way of saying hello</a:t>
            </a:r>
          </a:p>
          <a:p>
            <a:pPr lvl="1"/>
            <a:r>
              <a:rPr lang="en-US" sz="2600" dirty="0"/>
              <a:t>Prayer, wish, or thanksgiving – a prayer for their blessing or a thanksgiving to God</a:t>
            </a:r>
          </a:p>
          <a:p>
            <a:pPr lvl="1"/>
            <a:r>
              <a:rPr lang="en-US" sz="2600" dirty="0"/>
              <a:t>Body of the epistle – this is the </a:t>
            </a:r>
            <a:r>
              <a:rPr lang="en-US" sz="2600" u="sng" dirty="0"/>
              <a:t>message</a:t>
            </a:r>
            <a:r>
              <a:rPr lang="en-US" sz="2600" dirty="0"/>
              <a:t> of the epistle</a:t>
            </a:r>
          </a:p>
          <a:p>
            <a:pPr lvl="1"/>
            <a:r>
              <a:rPr lang="en-US" sz="2600" dirty="0"/>
              <a:t>Final greeting or farewell</a:t>
            </a:r>
          </a:p>
        </p:txBody>
      </p:sp>
    </p:spTree>
    <p:extLst>
      <p:ext uri="{BB962C8B-B14F-4D97-AF65-F5344CB8AC3E}">
        <p14:creationId xmlns:p14="http://schemas.microsoft.com/office/powerpoint/2010/main" val="41124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7582-9B8E-4749-942A-8B2D0B4C0220}"/>
              </a:ext>
            </a:extLst>
          </p:cNvPr>
          <p:cNvSpPr>
            <a:spLocks noGrp="1"/>
          </p:cNvSpPr>
          <p:nvPr>
            <p:ph type="title"/>
          </p:nvPr>
        </p:nvSpPr>
        <p:spPr/>
        <p:txBody>
          <a:bodyPr/>
          <a:lstStyle/>
          <a:p>
            <a:r>
              <a:rPr lang="en-US" dirty="0"/>
              <a:t>THE NATURE OF THE EPISTLES</a:t>
            </a:r>
          </a:p>
        </p:txBody>
      </p:sp>
      <p:sp>
        <p:nvSpPr>
          <p:cNvPr id="3" name="Content Placeholder 2">
            <a:extLst>
              <a:ext uri="{FF2B5EF4-FFF2-40B4-BE49-F238E27FC236}">
                <a16:creationId xmlns:a16="http://schemas.microsoft.com/office/drawing/2014/main" id="{C2E8DDB4-2BE5-485E-884F-AA480F781DF2}"/>
              </a:ext>
            </a:extLst>
          </p:cNvPr>
          <p:cNvSpPr>
            <a:spLocks noGrp="1"/>
          </p:cNvSpPr>
          <p:nvPr>
            <p:ph idx="1"/>
          </p:nvPr>
        </p:nvSpPr>
        <p:spPr/>
        <p:txBody>
          <a:bodyPr>
            <a:normAutofit/>
          </a:bodyPr>
          <a:lstStyle/>
          <a:p>
            <a:r>
              <a:rPr lang="en-US" sz="2800" dirty="0"/>
              <a:t>Example: </a:t>
            </a:r>
          </a:p>
        </p:txBody>
      </p:sp>
      <p:pic>
        <p:nvPicPr>
          <p:cNvPr id="5" name="Picture 4">
            <a:extLst>
              <a:ext uri="{FF2B5EF4-FFF2-40B4-BE49-F238E27FC236}">
                <a16:creationId xmlns:a16="http://schemas.microsoft.com/office/drawing/2014/main" id="{B548F1EC-E468-461F-9449-161CA409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16" y="2667000"/>
            <a:ext cx="11020567" cy="1143000"/>
          </a:xfrm>
          <a:prstGeom prst="rect">
            <a:avLst/>
          </a:prstGeom>
        </p:spPr>
      </p:pic>
    </p:spTree>
    <p:extLst>
      <p:ext uri="{BB962C8B-B14F-4D97-AF65-F5344CB8AC3E}">
        <p14:creationId xmlns:p14="http://schemas.microsoft.com/office/powerpoint/2010/main" val="258435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8EE8-AA17-423A-82D8-A02DE0CC04F1}"/>
              </a:ext>
            </a:extLst>
          </p:cNvPr>
          <p:cNvSpPr>
            <a:spLocks noGrp="1"/>
          </p:cNvSpPr>
          <p:nvPr>
            <p:ph type="title"/>
          </p:nvPr>
        </p:nvSpPr>
        <p:spPr/>
        <p:txBody>
          <a:bodyPr/>
          <a:lstStyle/>
          <a:p>
            <a:r>
              <a:rPr lang="en-US" dirty="0"/>
              <a:t>THE NATURE OF THE EPISTLES</a:t>
            </a:r>
          </a:p>
        </p:txBody>
      </p:sp>
      <p:sp>
        <p:nvSpPr>
          <p:cNvPr id="3" name="Content Placeholder 2">
            <a:extLst>
              <a:ext uri="{FF2B5EF4-FFF2-40B4-BE49-F238E27FC236}">
                <a16:creationId xmlns:a16="http://schemas.microsoft.com/office/drawing/2014/main" id="{DC04BAA8-77D3-491C-B664-8144901A5CFE}"/>
              </a:ext>
            </a:extLst>
          </p:cNvPr>
          <p:cNvSpPr>
            <a:spLocks noGrp="1"/>
          </p:cNvSpPr>
          <p:nvPr>
            <p:ph idx="1"/>
          </p:nvPr>
        </p:nvSpPr>
        <p:spPr/>
        <p:txBody>
          <a:bodyPr>
            <a:normAutofit/>
          </a:bodyPr>
          <a:lstStyle/>
          <a:p>
            <a:r>
              <a:rPr lang="en-US" sz="2800" dirty="0"/>
              <a:t>In addition to similarity in form, all epistles have two traits in common.</a:t>
            </a:r>
          </a:p>
          <a:p>
            <a:r>
              <a:rPr lang="en-US" sz="2800" dirty="0"/>
              <a:t>1. All were </a:t>
            </a:r>
            <a:r>
              <a:rPr lang="en-US" sz="2800" u="sng" dirty="0"/>
              <a:t>occasional</a:t>
            </a:r>
            <a:r>
              <a:rPr lang="en-US" sz="2800" dirty="0"/>
              <a:t> pieces of literature.</a:t>
            </a:r>
          </a:p>
          <a:p>
            <a:pPr lvl="1"/>
            <a:r>
              <a:rPr lang="en-US" sz="2600" dirty="0"/>
              <a:t>They were written for a </a:t>
            </a:r>
            <a:r>
              <a:rPr lang="en-US" sz="2600" u="sng" dirty="0"/>
              <a:t>reason</a:t>
            </a:r>
            <a:r>
              <a:rPr lang="en-US" sz="2600" dirty="0"/>
              <a:t> – something was going on that made the letter </a:t>
            </a:r>
            <a:r>
              <a:rPr lang="en-US" sz="2600" u="sng" dirty="0"/>
              <a:t>necessary</a:t>
            </a:r>
            <a:r>
              <a:rPr lang="en-US" sz="2600" dirty="0"/>
              <a:t>.</a:t>
            </a:r>
          </a:p>
          <a:p>
            <a:pPr lvl="2"/>
            <a:r>
              <a:rPr lang="en-US" sz="2400" dirty="0"/>
              <a:t>Ex.: 1 Corinthians 1:10-11 – Paul had heard from Chloe’s house that there were divisions in the church </a:t>
            </a:r>
          </a:p>
          <a:p>
            <a:pPr lvl="1"/>
            <a:r>
              <a:rPr lang="en-US" sz="2600" dirty="0"/>
              <a:t>Some do not explicitly state the reason they are written, but when reading the letter as a </a:t>
            </a:r>
            <a:r>
              <a:rPr lang="en-US" sz="2600" u="sng" dirty="0"/>
              <a:t>whole</a:t>
            </a:r>
            <a:r>
              <a:rPr lang="en-US" sz="2600" dirty="0"/>
              <a:t> you can determine what that reason is.</a:t>
            </a:r>
          </a:p>
        </p:txBody>
      </p:sp>
    </p:spTree>
    <p:extLst>
      <p:ext uri="{BB962C8B-B14F-4D97-AF65-F5344CB8AC3E}">
        <p14:creationId xmlns:p14="http://schemas.microsoft.com/office/powerpoint/2010/main" val="279136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2CCA-1DD4-4BA3-995A-DEAA5C999ACF}"/>
              </a:ext>
            </a:extLst>
          </p:cNvPr>
          <p:cNvSpPr>
            <a:spLocks noGrp="1"/>
          </p:cNvSpPr>
          <p:nvPr>
            <p:ph type="title"/>
          </p:nvPr>
        </p:nvSpPr>
        <p:spPr/>
        <p:txBody>
          <a:bodyPr/>
          <a:lstStyle/>
          <a:p>
            <a:r>
              <a:rPr lang="en-US" dirty="0"/>
              <a:t>THE NATURE OF THE EPISTLES</a:t>
            </a:r>
          </a:p>
        </p:txBody>
      </p:sp>
      <p:sp>
        <p:nvSpPr>
          <p:cNvPr id="3" name="Content Placeholder 2">
            <a:extLst>
              <a:ext uri="{FF2B5EF4-FFF2-40B4-BE49-F238E27FC236}">
                <a16:creationId xmlns:a16="http://schemas.microsoft.com/office/drawing/2014/main" id="{2F582523-5003-40CE-929B-F4477AEDD1F4}"/>
              </a:ext>
            </a:extLst>
          </p:cNvPr>
          <p:cNvSpPr>
            <a:spLocks noGrp="1"/>
          </p:cNvSpPr>
          <p:nvPr>
            <p:ph idx="1"/>
          </p:nvPr>
        </p:nvSpPr>
        <p:spPr/>
        <p:txBody>
          <a:bodyPr>
            <a:normAutofit/>
          </a:bodyPr>
          <a:lstStyle/>
          <a:p>
            <a:r>
              <a:rPr lang="en-US" sz="2800" dirty="0"/>
              <a:t>2. Each epistle was written to a </a:t>
            </a:r>
            <a:r>
              <a:rPr lang="en-US" sz="2800" u="sng" dirty="0"/>
              <a:t>first-century</a:t>
            </a:r>
            <a:r>
              <a:rPr lang="en-US" sz="2800" dirty="0"/>
              <a:t> audience.</a:t>
            </a:r>
          </a:p>
          <a:p>
            <a:pPr lvl="1"/>
            <a:r>
              <a:rPr lang="en-US" sz="2600" dirty="0"/>
              <a:t>They spoke a different </a:t>
            </a:r>
            <a:r>
              <a:rPr lang="en-US" sz="2600" u="sng" dirty="0"/>
              <a:t>language</a:t>
            </a:r>
            <a:r>
              <a:rPr lang="en-US" sz="2600" dirty="0"/>
              <a:t>, had different </a:t>
            </a:r>
            <a:r>
              <a:rPr lang="en-US" sz="2600" u="sng" dirty="0"/>
              <a:t>customs</a:t>
            </a:r>
            <a:r>
              <a:rPr lang="en-US" sz="2600" dirty="0"/>
              <a:t>, and lived in a very different </a:t>
            </a:r>
            <a:r>
              <a:rPr lang="en-US" sz="2600" u="sng" dirty="0"/>
              <a:t>culture</a:t>
            </a:r>
            <a:r>
              <a:rPr lang="en-US" sz="2600" dirty="0"/>
              <a:t>.</a:t>
            </a:r>
          </a:p>
          <a:p>
            <a:pPr lvl="1"/>
            <a:r>
              <a:rPr lang="en-US" sz="2600" dirty="0"/>
              <a:t>We must put on their ears and hear the message in the letter from their </a:t>
            </a:r>
            <a:r>
              <a:rPr lang="en-US" sz="2600" u="sng" dirty="0"/>
              <a:t>perspective</a:t>
            </a:r>
            <a:r>
              <a:rPr lang="en-US" sz="2600" dirty="0"/>
              <a:t>.</a:t>
            </a:r>
          </a:p>
        </p:txBody>
      </p:sp>
    </p:spTree>
    <p:extLst>
      <p:ext uri="{BB962C8B-B14F-4D97-AF65-F5344CB8AC3E}">
        <p14:creationId xmlns:p14="http://schemas.microsoft.com/office/powerpoint/2010/main" val="204769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1439</TotalTime>
  <Words>2124</Words>
  <Application>Microsoft Office PowerPoint</Application>
  <PresentationFormat>Widescreen</PresentationFormat>
  <Paragraphs>147</Paragraphs>
  <Slides>39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Century Schoolbook</vt:lpstr>
      <vt:lpstr>CITY SKETCH 16X9</vt:lpstr>
      <vt:lpstr>HOW TO READ THE NEW TESTAMENT: THE EPISTLES</vt:lpstr>
      <vt:lpstr>GENERAL PRINCIPLES</vt:lpstr>
      <vt:lpstr>GENERAL PRINCIPLES</vt:lpstr>
      <vt:lpstr>THE NATURE OF THE EPISTLES</vt:lpstr>
      <vt:lpstr>THE NATURE OF THE EPISTLES</vt:lpstr>
      <vt:lpstr>THE NATURE OF THE EPISTLES</vt:lpstr>
      <vt:lpstr>THE NATURE OF THE EPISTLES</vt:lpstr>
      <vt:lpstr>THE NATURE OF THE EPISTLES</vt:lpstr>
      <vt:lpstr>THE NATURE OF THE EPISTLES</vt:lpstr>
      <vt:lpstr>A STUDY METHOD FOR EPISTLES</vt:lpstr>
      <vt:lpstr>A STUDY METHOD FOR EPISTLES</vt:lpstr>
      <vt:lpstr>A STUDY METHOD FOR EPISTLES</vt:lpstr>
      <vt:lpstr>A STUDY METHOD FOR EPISTLES</vt:lpstr>
      <vt:lpstr>HISTORICAL / LITERARY CONTEXT</vt:lpstr>
      <vt:lpstr>HISTORICAL / LITERARY CONTEXT</vt:lpstr>
      <vt:lpstr>HISTORICAL / LITERARY CONTEXT</vt:lpstr>
      <vt:lpstr>HISTORICAL / LITERARY CONTEXT</vt:lpstr>
      <vt:lpstr>HISTORICAL / LITERARY CONTEXT</vt:lpstr>
      <vt:lpstr>HISTORICAL / LITERARY CONTEXT</vt:lpstr>
      <vt:lpstr>HISTORICAL / LITERARY CONTEXT</vt:lpstr>
      <vt:lpstr>THE NEED FOR HERMENEUTICS</vt:lpstr>
      <vt:lpstr>THE NEED FOR HERMENEUTICS</vt:lpstr>
      <vt:lpstr>TWO FOUNDATIONAL PRINCIPLES</vt:lpstr>
      <vt:lpstr>TWO FOUNDATIONAL PRINCIPLES</vt:lpstr>
      <vt:lpstr>EXTENDING PASSAGES BEYOND THEIR INTENT</vt:lpstr>
      <vt:lpstr>EXTENDING PASSAGES BEYOND THEIR INTENT</vt:lpstr>
      <vt:lpstr>APPLICATION: FROM THEN TO NOW</vt:lpstr>
      <vt:lpstr>APPLICATION: FROM THEN TO NOW</vt:lpstr>
      <vt:lpstr>APPLICATION: FROM THEN TO NOW</vt:lpstr>
      <vt:lpstr>CHALLENGE OF CULTURAL RELATIVITY</vt:lpstr>
      <vt:lpstr>CHALLENGE OF CULTURAL RELATIVITY</vt:lpstr>
      <vt:lpstr>CHALLENGE OF CULTURAL RELATIVITY</vt:lpstr>
      <vt:lpstr>CHALLENGE OF CULTURAL RELATIVITY</vt:lpstr>
      <vt:lpstr>CHALLENGE OF CULTURAL RELATIVITY</vt:lpstr>
      <vt:lpstr>CHALLENGE OF CULTURAL RELATIVITY</vt:lpstr>
      <vt:lpstr>CHALLENGE OF SCRIPTURE BY OCCASION</vt:lpstr>
      <vt:lpstr>CHALLENGE OF SCRIPTURE BY OCCASION</vt:lpstr>
      <vt:lpstr>CHALLENGE OF SCRIPTURE BY OCCASION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NEW TESTAMENT: THE EPISTLES</dc:title>
  <dc:creator>Forrest Price</dc:creator>
  <cp:lastModifiedBy>Forrest Price</cp:lastModifiedBy>
  <cp:revision>19</cp:revision>
  <dcterms:created xsi:type="dcterms:W3CDTF">2018-03-08T16:24:59Z</dcterms:created>
  <dcterms:modified xsi:type="dcterms:W3CDTF">2018-03-09T18:53:12Z</dcterms:modified>
</cp:coreProperties>
</file>