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EE5"/>
          </a:solidFill>
        </a:fill>
      </a:tcStyle>
    </a:wholeTbl>
    <a:band2H>
      <a:tcTxStyle b="def" i="def"/>
      <a:tcStyle>
        <a:tcBdr/>
        <a:fill>
          <a:solidFill>
            <a:srgbClr val="F2F6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1"/>
          </a:solidFill>
        </a:fill>
      </a:tcStyle>
    </a:wholeTbl>
    <a:band2H>
      <a:tcTxStyle b="def" i="def"/>
      <a:tcStyle>
        <a:tcBdr/>
        <a:fill>
          <a:solidFill>
            <a:srgbClr val="EEEF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9D5"/>
          </a:solidFill>
        </a:fill>
      </a:tcStyle>
    </a:wholeTbl>
    <a:band2H>
      <a:tcTxStyle b="def" i="def"/>
      <a:tcStyle>
        <a:tcBdr/>
        <a:fill>
          <a:solidFill>
            <a:srgbClr val="EFED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D372E"/>
        </a:fontRef>
        <a:srgbClr val="3D372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D372E"/>
        </a:fontRef>
        <a:srgbClr val="3D372E"/>
      </a:tcTxStyle>
      <a:tcStyle>
        <a:tcBdr>
          <a:left>
            <a:ln w="12700" cap="flat">
              <a:noFill/>
              <a:miter lim="400000"/>
            </a:ln>
          </a:left>
          <a:right>
            <a:ln w="12700" cap="flat">
              <a:noFill/>
              <a:miter lim="400000"/>
            </a:ln>
          </a:right>
          <a:top>
            <a:ln w="508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b="def" i="def"/>
      <a:tcStyle>
        <a:tcBdr/>
        <a:fill>
          <a:solidFill>
            <a:srgbClr val="E8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3D372E"/>
        </a:solidFill>
        <a:latin typeface="+mn-lt"/>
        <a:ea typeface="+mn-ea"/>
        <a:cs typeface="+mn-cs"/>
        <a:sym typeface="Century Schoolbook"/>
      </a:defRPr>
    </a:lvl1pPr>
    <a:lvl2pPr indent="228600" latinLnBrk="0">
      <a:defRPr sz="1200">
        <a:solidFill>
          <a:srgbClr val="3D372E"/>
        </a:solidFill>
        <a:latin typeface="+mn-lt"/>
        <a:ea typeface="+mn-ea"/>
        <a:cs typeface="+mn-cs"/>
        <a:sym typeface="Century Schoolbook"/>
      </a:defRPr>
    </a:lvl2pPr>
    <a:lvl3pPr indent="457200" latinLnBrk="0">
      <a:defRPr sz="1200">
        <a:solidFill>
          <a:srgbClr val="3D372E"/>
        </a:solidFill>
        <a:latin typeface="+mn-lt"/>
        <a:ea typeface="+mn-ea"/>
        <a:cs typeface="+mn-cs"/>
        <a:sym typeface="Century Schoolbook"/>
      </a:defRPr>
    </a:lvl3pPr>
    <a:lvl4pPr indent="685800" latinLnBrk="0">
      <a:defRPr sz="1200">
        <a:solidFill>
          <a:srgbClr val="3D372E"/>
        </a:solidFill>
        <a:latin typeface="+mn-lt"/>
        <a:ea typeface="+mn-ea"/>
        <a:cs typeface="+mn-cs"/>
        <a:sym typeface="Century Schoolbook"/>
      </a:defRPr>
    </a:lvl4pPr>
    <a:lvl5pPr indent="914400" latinLnBrk="0">
      <a:defRPr sz="1200">
        <a:solidFill>
          <a:srgbClr val="3D372E"/>
        </a:solidFill>
        <a:latin typeface="+mn-lt"/>
        <a:ea typeface="+mn-ea"/>
        <a:cs typeface="+mn-cs"/>
        <a:sym typeface="Century Schoolbook"/>
      </a:defRPr>
    </a:lvl5pPr>
    <a:lvl6pPr indent="1143000" latinLnBrk="0">
      <a:defRPr sz="1200">
        <a:solidFill>
          <a:srgbClr val="3D372E"/>
        </a:solidFill>
        <a:latin typeface="+mn-lt"/>
        <a:ea typeface="+mn-ea"/>
        <a:cs typeface="+mn-cs"/>
        <a:sym typeface="Century Schoolbook"/>
      </a:defRPr>
    </a:lvl6pPr>
    <a:lvl7pPr indent="1371600" latinLnBrk="0">
      <a:defRPr sz="1200">
        <a:solidFill>
          <a:srgbClr val="3D372E"/>
        </a:solidFill>
        <a:latin typeface="+mn-lt"/>
        <a:ea typeface="+mn-ea"/>
        <a:cs typeface="+mn-cs"/>
        <a:sym typeface="Century Schoolbook"/>
      </a:defRPr>
    </a:lvl7pPr>
    <a:lvl8pPr indent="1600200" latinLnBrk="0">
      <a:defRPr sz="1200">
        <a:solidFill>
          <a:srgbClr val="3D372E"/>
        </a:solidFill>
        <a:latin typeface="+mn-lt"/>
        <a:ea typeface="+mn-ea"/>
        <a:cs typeface="+mn-cs"/>
        <a:sym typeface="Century Schoolbook"/>
      </a:defRPr>
    </a:lvl8pPr>
    <a:lvl9pPr indent="1828800" latinLnBrk="0">
      <a:defRPr sz="1200">
        <a:solidFill>
          <a:srgbClr val="3D372E"/>
        </a:solidFill>
        <a:latin typeface="+mn-lt"/>
        <a:ea typeface="+mn-ea"/>
        <a:cs typeface="+mn-cs"/>
        <a:sym typeface="Century School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Rectangle"/>
          <p:cNvSpPr/>
          <p:nvPr/>
        </p:nvSpPr>
        <p:spPr>
          <a:xfrm>
            <a:off x="0" y="3936696"/>
            <a:ext cx="12192000" cy="2103121"/>
          </a:xfrm>
          <a:prstGeom prst="rect">
            <a:avLst/>
          </a:prstGeom>
          <a:solidFill>
            <a:srgbClr val="3D372E"/>
          </a:solidFill>
          <a:ln w="12700">
            <a:miter lim="400000"/>
          </a:ln>
        </p:spPr>
        <p:txBody>
          <a:bodyPr lIns="45719" rIns="45719" anchor="ctr"/>
          <a:lstStyle/>
          <a:p>
            <a:pPr algn="ctr">
              <a:defRPr>
                <a:solidFill>
                  <a:srgbClr val="FFFFFF"/>
                </a:solidFill>
              </a:defRPr>
            </a:pPr>
          </a:p>
        </p:txBody>
      </p:sp>
      <p:sp>
        <p:nvSpPr>
          <p:cNvPr id="13" name="Title Text"/>
          <p:cNvSpPr txBox="1"/>
          <p:nvPr>
            <p:ph type="title"/>
          </p:nvPr>
        </p:nvSpPr>
        <p:spPr>
          <a:xfrm>
            <a:off x="838200" y="4114800"/>
            <a:ext cx="10515599" cy="1158446"/>
          </a:xfrm>
          <a:prstGeom prst="rect">
            <a:avLst/>
          </a:prstGeom>
        </p:spPr>
        <p:txBody>
          <a:bodyPr/>
          <a:lstStyle>
            <a:lvl1pPr>
              <a:defRPr sz="5200">
                <a:solidFill>
                  <a:srgbClr val="FFFFFF"/>
                </a:solidFill>
              </a:defRPr>
            </a:lvl1pPr>
          </a:lstStyle>
          <a:p>
            <a:pPr/>
            <a:r>
              <a:t>Title Text</a:t>
            </a:r>
          </a:p>
        </p:txBody>
      </p:sp>
      <p:sp>
        <p:nvSpPr>
          <p:cNvPr id="14" name="Body Level One…"/>
          <p:cNvSpPr txBox="1"/>
          <p:nvPr>
            <p:ph type="body" sz="quarter" idx="1"/>
          </p:nvPr>
        </p:nvSpPr>
        <p:spPr>
          <a:xfrm>
            <a:off x="838200" y="5338169"/>
            <a:ext cx="10515599" cy="474837"/>
          </a:xfrm>
          <a:prstGeom prst="rect">
            <a:avLst/>
          </a:prstGeom>
        </p:spPr>
        <p:txBody>
          <a:bodyPr/>
          <a:lstStyle>
            <a:lvl1pPr marL="0" indent="0">
              <a:spcBef>
                <a:spcPts val="0"/>
              </a:spcBef>
              <a:buClrTx/>
              <a:buSzTx/>
              <a:buFontTx/>
              <a:buNone/>
              <a:defRPr sz="2400">
                <a:solidFill>
                  <a:schemeClr val="accent1"/>
                </a:solidFill>
              </a:defRPr>
            </a:lvl1pPr>
            <a:lvl2pPr marL="0" indent="457200">
              <a:spcBef>
                <a:spcPts val="0"/>
              </a:spcBef>
              <a:buClrTx/>
              <a:buSzTx/>
              <a:buFontTx/>
              <a:buNone/>
              <a:defRPr sz="2400">
                <a:solidFill>
                  <a:schemeClr val="accent1"/>
                </a:solidFill>
              </a:defRPr>
            </a:lvl2pPr>
            <a:lvl3pPr marL="0" indent="914400">
              <a:spcBef>
                <a:spcPts val="0"/>
              </a:spcBef>
              <a:buClrTx/>
              <a:buSzTx/>
              <a:buFontTx/>
              <a:buNone/>
              <a:defRPr sz="2400">
                <a:solidFill>
                  <a:schemeClr val="accent1"/>
                </a:solidFill>
              </a:defRPr>
            </a:lvl3pPr>
            <a:lvl4pPr marL="0" indent="1371600">
              <a:spcBef>
                <a:spcPts val="0"/>
              </a:spcBef>
              <a:buClrTx/>
              <a:buSzTx/>
              <a:buFontTx/>
              <a:buNone/>
              <a:defRPr sz="2400">
                <a:solidFill>
                  <a:schemeClr val="accent1"/>
                </a:solidFill>
              </a:defRPr>
            </a:lvl4pPr>
            <a:lvl5pPr marL="0" indent="1828800">
              <a:spcBef>
                <a:spcPts val="0"/>
              </a:spcBef>
              <a:buClrTx/>
              <a:buSzTx/>
              <a:buFont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4" name="Title Text"/>
          <p:cNvSpPr txBox="1"/>
          <p:nvPr>
            <p:ph type="title"/>
          </p:nvPr>
        </p:nvSpPr>
        <p:spPr>
          <a:xfrm>
            <a:off x="9741692" y="365125"/>
            <a:ext cx="1600201" cy="5811838"/>
          </a:xfrm>
          <a:prstGeom prst="rect">
            <a:avLst/>
          </a:prstGeom>
        </p:spPr>
        <p:txBody>
          <a:bodyPr/>
          <a:lstStyle/>
          <a:p>
            <a:pPr/>
            <a:r>
              <a:t>Title Text</a:t>
            </a:r>
          </a:p>
        </p:txBody>
      </p:sp>
      <p:sp>
        <p:nvSpPr>
          <p:cNvPr id="105" name="Body Level One…"/>
          <p:cNvSpPr txBox="1"/>
          <p:nvPr>
            <p:ph type="body" idx="1"/>
          </p:nvPr>
        </p:nvSpPr>
        <p:spPr>
          <a:xfrm>
            <a:off x="838200" y="365125"/>
            <a:ext cx="85344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Rectangle 6"/>
          <p:cNvSpPr/>
          <p:nvPr/>
        </p:nvSpPr>
        <p:spPr>
          <a:xfrm>
            <a:off x="0" y="3276599"/>
            <a:ext cx="12192000" cy="276321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2" name="Title Text"/>
          <p:cNvSpPr txBox="1"/>
          <p:nvPr>
            <p:ph type="title"/>
          </p:nvPr>
        </p:nvSpPr>
        <p:spPr>
          <a:xfrm>
            <a:off x="841247" y="3429000"/>
            <a:ext cx="9601201" cy="1838519"/>
          </a:xfrm>
          <a:prstGeom prst="rect">
            <a:avLst/>
          </a:prstGeom>
        </p:spPr>
        <p:txBody>
          <a:bodyPr/>
          <a:lstStyle>
            <a:lvl1pPr>
              <a:defRPr sz="5200">
                <a:solidFill>
                  <a:srgbClr val="3D372E"/>
                </a:solidFill>
              </a:defRPr>
            </a:lvl1pPr>
          </a:lstStyle>
          <a:p>
            <a:pPr/>
            <a:r>
              <a:t>Title Text</a:t>
            </a:r>
          </a:p>
        </p:txBody>
      </p:sp>
      <p:sp>
        <p:nvSpPr>
          <p:cNvPr id="33" name="Body Level One…"/>
          <p:cNvSpPr txBox="1"/>
          <p:nvPr>
            <p:ph type="body" sz="quarter" idx="1"/>
          </p:nvPr>
        </p:nvSpPr>
        <p:spPr>
          <a:xfrm>
            <a:off x="841247" y="5340096"/>
            <a:ext cx="9601201" cy="475489"/>
          </a:xfrm>
          <a:prstGeom prst="rect">
            <a:avLst/>
          </a:prstGeom>
        </p:spPr>
        <p:txBody>
          <a:bodyPr/>
          <a:lstStyle>
            <a:lvl1pPr marL="0" indent="0">
              <a:spcBef>
                <a:spcPts val="0"/>
              </a:spcBef>
              <a:buClrTx/>
              <a:buSzTx/>
              <a:buFontTx/>
              <a:buNone/>
              <a:defRPr sz="2400">
                <a:solidFill>
                  <a:srgbClr val="3D372E"/>
                </a:solidFill>
              </a:defRPr>
            </a:lvl1pPr>
            <a:lvl2pPr marL="0" indent="457200">
              <a:spcBef>
                <a:spcPts val="0"/>
              </a:spcBef>
              <a:buClrTx/>
              <a:buSzTx/>
              <a:buFontTx/>
              <a:buNone/>
              <a:defRPr sz="2400">
                <a:solidFill>
                  <a:srgbClr val="3D372E"/>
                </a:solidFill>
              </a:defRPr>
            </a:lvl2pPr>
            <a:lvl3pPr marL="0" indent="914400">
              <a:spcBef>
                <a:spcPts val="0"/>
              </a:spcBef>
              <a:buClrTx/>
              <a:buSzTx/>
              <a:buFontTx/>
              <a:buNone/>
              <a:defRPr sz="2400">
                <a:solidFill>
                  <a:srgbClr val="3D372E"/>
                </a:solidFill>
              </a:defRPr>
            </a:lvl3pPr>
            <a:lvl4pPr marL="0" indent="1371600">
              <a:spcBef>
                <a:spcPts val="0"/>
              </a:spcBef>
              <a:buClrTx/>
              <a:buSzTx/>
              <a:buFontTx/>
              <a:buNone/>
              <a:defRPr sz="2400">
                <a:solidFill>
                  <a:srgbClr val="3D372E"/>
                </a:solidFill>
              </a:defRPr>
            </a:lvl4pPr>
            <a:lvl5pPr marL="0" indent="1828800">
              <a:spcBef>
                <a:spcPts val="0"/>
              </a:spcBef>
              <a:buClrTx/>
              <a:buSzTx/>
              <a:buFontTx/>
              <a:buNone/>
              <a:defRPr sz="2400">
                <a:solidFill>
                  <a:srgbClr val="3D372E"/>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838200" y="1825625"/>
            <a:ext cx="5029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Body Level One…"/>
          <p:cNvSpPr txBox="1"/>
          <p:nvPr>
            <p:ph type="body" sz="quarter" idx="1"/>
          </p:nvPr>
        </p:nvSpPr>
        <p:spPr>
          <a:xfrm>
            <a:off x="839787" y="1828800"/>
            <a:ext cx="5029201" cy="685800"/>
          </a:xfrm>
          <a:prstGeom prst="rect">
            <a:avLst/>
          </a:prstGeom>
        </p:spPr>
        <p:txBody>
          <a:bodyPr anchor="ctr"/>
          <a:lstStyle>
            <a:lvl1pPr marL="0" indent="0">
              <a:spcBef>
                <a:spcPts val="1000"/>
              </a:spcBef>
              <a:buClrTx/>
              <a:buSzTx/>
              <a:buFontTx/>
              <a:buNone/>
              <a:defRPr b="1"/>
            </a:lvl1pPr>
            <a:lvl2pPr marL="0" indent="457200">
              <a:spcBef>
                <a:spcPts val="1000"/>
              </a:spcBef>
              <a:buClrTx/>
              <a:buSzTx/>
              <a:buFontTx/>
              <a:buNone/>
              <a:defRPr b="1"/>
            </a:lvl2pPr>
            <a:lvl3pPr marL="0" indent="914400">
              <a:spcBef>
                <a:spcPts val="1000"/>
              </a:spcBef>
              <a:buClrTx/>
              <a:buSzTx/>
              <a:buFontTx/>
              <a:buNone/>
              <a:defRPr b="1"/>
            </a:lvl3pPr>
            <a:lvl4pPr marL="0" indent="1371600">
              <a:spcBef>
                <a:spcPts val="1000"/>
              </a:spcBef>
              <a:buClrTx/>
              <a:buSzTx/>
              <a:buFontTx/>
              <a:buNone/>
              <a:defRPr b="1"/>
            </a:lvl4pPr>
            <a:lvl5pPr marL="0" indent="1828800">
              <a:spcBef>
                <a:spcPts val="1000"/>
              </a:spcBef>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4"/>
          <p:cNvSpPr/>
          <p:nvPr>
            <p:ph type="body" sz="quarter" idx="13"/>
          </p:nvPr>
        </p:nvSpPr>
        <p:spPr>
          <a:xfrm>
            <a:off x="6326187" y="1828800"/>
            <a:ext cx="5029201" cy="685800"/>
          </a:xfrm>
          <a:prstGeom prst="rect">
            <a:avLst/>
          </a:prstGeom>
        </p:spPr>
        <p:txBody>
          <a:bodyPr anchor="ctr"/>
          <a:lstStyle/>
          <a:p>
            <a:pPr marL="0" indent="0">
              <a:spcBef>
                <a:spcPts val="1000"/>
              </a:spcBef>
              <a:buClrTx/>
              <a:buSzTx/>
              <a:buFontTx/>
              <a:buNone/>
              <a:defRPr b="1"/>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xfrm>
            <a:off x="7924800" y="1524000"/>
            <a:ext cx="3429000" cy="1905000"/>
          </a:xfrm>
          <a:prstGeom prst="rect">
            <a:avLst/>
          </a:prstGeom>
        </p:spPr>
        <p:txBody>
          <a:bodyPr/>
          <a:lstStyle/>
          <a:p>
            <a:pPr/>
            <a:r>
              <a:t>Title Text</a:t>
            </a:r>
          </a:p>
        </p:txBody>
      </p:sp>
      <p:sp>
        <p:nvSpPr>
          <p:cNvPr id="76" name="Body Level One…"/>
          <p:cNvSpPr txBox="1"/>
          <p:nvPr>
            <p:ph type="body" idx="1"/>
          </p:nvPr>
        </p:nvSpPr>
        <p:spPr>
          <a:xfrm>
            <a:off x="838200" y="685800"/>
            <a:ext cx="6400800" cy="5257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quarter" idx="13"/>
          </p:nvPr>
        </p:nvSpPr>
        <p:spPr>
          <a:xfrm>
            <a:off x="7924800" y="3581400"/>
            <a:ext cx="3429000" cy="1828800"/>
          </a:xfrm>
          <a:prstGeom prst="rect">
            <a:avLst/>
          </a:prstGeom>
        </p:spPr>
        <p:txBody>
          <a:bodyPr/>
          <a:lstStyle/>
          <a:p>
            <a:pPr marL="0" indent="0">
              <a:spcBef>
                <a:spcPts val="1000"/>
              </a:spcBef>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xfrm>
            <a:off x="7924800" y="1527047"/>
            <a:ext cx="3429000" cy="1901953"/>
          </a:xfrm>
          <a:prstGeom prst="rect">
            <a:avLst/>
          </a:prstGeom>
        </p:spPr>
        <p:txBody>
          <a:bodyPr/>
          <a:lstStyle/>
          <a:p>
            <a:pPr/>
            <a:r>
              <a:t>Title Text</a:t>
            </a:r>
          </a:p>
        </p:txBody>
      </p:sp>
      <p:sp>
        <p:nvSpPr>
          <p:cNvPr id="86" name="Picture Placeholder 2"/>
          <p:cNvSpPr/>
          <p:nvPr>
            <p:ph type="pic" idx="13"/>
          </p:nvPr>
        </p:nvSpPr>
        <p:spPr>
          <a:xfrm>
            <a:off x="838197" y="685800"/>
            <a:ext cx="6400801" cy="5257800"/>
          </a:xfrm>
          <a:prstGeom prst="rect">
            <a:avLst/>
          </a:prstGeom>
        </p:spPr>
        <p:txBody>
          <a:bodyPr lIns="91439" rIns="91439">
            <a:noAutofit/>
          </a:bodyPr>
          <a:lstStyle/>
          <a:p>
            <a:pPr/>
          </a:p>
        </p:txBody>
      </p:sp>
      <p:sp>
        <p:nvSpPr>
          <p:cNvPr id="87" name="Body Level One…"/>
          <p:cNvSpPr txBox="1"/>
          <p:nvPr>
            <p:ph type="body" sz="quarter" idx="1"/>
          </p:nvPr>
        </p:nvSpPr>
        <p:spPr>
          <a:xfrm>
            <a:off x="7924800" y="3581400"/>
            <a:ext cx="3428999" cy="1828800"/>
          </a:xfrm>
          <a:prstGeom prst="rect">
            <a:avLst/>
          </a:prstGeom>
        </p:spPr>
        <p:txBody>
          <a:bodyPr/>
          <a:lstStyle>
            <a:lvl1pPr marL="0" indent="0">
              <a:spcBef>
                <a:spcPts val="1000"/>
              </a:spcBef>
              <a:buClrTx/>
              <a:buSzTx/>
              <a:buFontTx/>
              <a:buNone/>
              <a:defRPr sz="1600"/>
            </a:lvl1pPr>
            <a:lvl2pPr marL="0" indent="457200">
              <a:spcBef>
                <a:spcPts val="1000"/>
              </a:spcBef>
              <a:buClrTx/>
              <a:buSzTx/>
              <a:buFontTx/>
              <a:buNone/>
              <a:defRPr sz="1600"/>
            </a:lvl2pPr>
            <a:lvl3pPr marL="0" indent="914400">
              <a:spcBef>
                <a:spcPts val="1000"/>
              </a:spcBef>
              <a:buClrTx/>
              <a:buSzTx/>
              <a:buFontTx/>
              <a:buNone/>
              <a:defRPr sz="1600"/>
            </a:lvl3pPr>
            <a:lvl4pPr marL="0" indent="1371600">
              <a:spcBef>
                <a:spcPts val="1000"/>
              </a:spcBef>
              <a:buClrTx/>
              <a:buSzTx/>
              <a:buFontTx/>
              <a:buNone/>
              <a:defRPr sz="1600"/>
            </a:lvl4pPr>
            <a:lvl5pPr marL="0" indent="1828800">
              <a:spcBef>
                <a:spcPts val="1000"/>
              </a:spcBef>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372E"/>
        </a:solidFill>
      </p:bgPr>
    </p:bg>
    <p:spTree>
      <p:nvGrpSpPr>
        <p:cNvPr id="1" name=""/>
        <p:cNvGrpSpPr/>
        <p:nvPr/>
      </p:nvGrpSpPr>
      <p:grpSpPr>
        <a:xfrm>
          <a:off x="0" y="0"/>
          <a:ext cx="0" cy="0"/>
          <a:chOff x="0" y="0"/>
          <a:chExt cx="0" cy="0"/>
        </a:xfrm>
      </p:grpSpPr>
      <p:sp>
        <p:nvSpPr>
          <p:cNvPr id="2" name="Rectangle 6"/>
          <p:cNvSpPr/>
          <p:nvPr/>
        </p:nvSpPr>
        <p:spPr>
          <a:xfrm>
            <a:off x="0" y="6492238"/>
            <a:ext cx="12188825" cy="365761"/>
          </a:xfrm>
          <a:prstGeom prst="rect">
            <a:avLst/>
          </a:prstGeom>
          <a:solidFill>
            <a:srgbClr val="2E2923"/>
          </a:solidFill>
          <a:ln w="12700">
            <a:miter lim="400000"/>
          </a:ln>
        </p:spPr>
        <p:txBody>
          <a:bodyPr lIns="45719" rIns="45719" anchor="ctr"/>
          <a:lstStyle/>
          <a:p>
            <a:pPr algn="ctr">
              <a:defRPr>
                <a:solidFill>
                  <a:srgbClr val="FFFFFF"/>
                </a:solidFill>
              </a:defRPr>
            </a:pPr>
          </a:p>
        </p:txBody>
      </p:sp>
      <p:sp>
        <p:nvSpPr>
          <p:cNvPr id="3" name="Title Text"/>
          <p:cNvSpPr txBox="1"/>
          <p:nvPr>
            <p:ph type="title"/>
          </p:nvPr>
        </p:nvSpPr>
        <p:spPr>
          <a:xfrm>
            <a:off x="838200" y="365125"/>
            <a:ext cx="10515600" cy="114522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4"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540631" y="6536063"/>
            <a:ext cx="259530" cy="256541"/>
          </a:xfrm>
          <a:prstGeom prst="rect">
            <a:avLst/>
          </a:prstGeom>
          <a:ln w="12700">
            <a:miter lim="400000"/>
          </a:ln>
        </p:spPr>
        <p:txBody>
          <a:bodyPr wrap="none" lIns="45719" rIns="45719" anchor="ctr">
            <a:spAutoFit/>
          </a:bodyPr>
          <a:lstStyle>
            <a:lvl1pPr algn="r">
              <a:defRPr sz="1100">
                <a:solidFill>
                  <a:srgbClr val="BAB1A3"/>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1pPr>
      <a:lvl2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2pPr>
      <a:lvl3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3pPr>
      <a:lvl4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4pPr>
      <a:lvl5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5pPr>
      <a:lvl6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6pPr>
      <a:lvl7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7pPr>
      <a:lvl8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8pPr>
      <a:lvl9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n-lt"/>
          <a:ea typeface="+mn-ea"/>
          <a:cs typeface="+mn-cs"/>
          <a:sym typeface="Century Schoolbook"/>
        </a:defRPr>
      </a:lvl9pPr>
    </p:titleStyle>
    <p:bodyStyle>
      <a:lvl1pPr marL="228600" marR="0" indent="-2286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1pPr>
      <a:lvl2pPr marL="482600" marR="0" indent="-2540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2pPr>
      <a:lvl3pPr marL="731519" marR="0" indent="-2286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3pPr>
      <a:lvl4pPr marL="9927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4pPr>
      <a:lvl5pPr marL="12213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5pPr>
      <a:lvl6pPr marL="14499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6pPr>
      <a:lvl7pPr marL="16785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7pPr>
      <a:lvl8pPr marL="19071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8pPr>
      <a:lvl9pPr marL="21357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n-lt"/>
          <a:ea typeface="+mn-ea"/>
          <a:cs typeface="+mn-cs"/>
          <a:sym typeface="Century School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1pPr>
      <a:lvl2pPr marL="0" marR="0" indent="4572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2pPr>
      <a:lvl3pPr marL="0" marR="0" indent="9144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3pPr>
      <a:lvl4pPr marL="0" marR="0" indent="13716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4pPr>
      <a:lvl5pPr marL="0" marR="0" indent="18288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5pPr>
      <a:lvl6pPr marL="0" marR="0" indent="22860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6pPr>
      <a:lvl7pPr marL="0" marR="0" indent="27432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7pPr>
      <a:lvl8pPr marL="0" marR="0" indent="32004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8pPr>
      <a:lvl9pPr marL="0" marR="0" indent="36576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Title 1"/>
          <p:cNvSpPr txBox="1"/>
          <p:nvPr>
            <p:ph type="ctrTitle"/>
          </p:nvPr>
        </p:nvSpPr>
        <p:spPr>
          <a:xfrm>
            <a:off x="304800" y="4114800"/>
            <a:ext cx="11430000" cy="1158446"/>
          </a:xfrm>
          <a:prstGeom prst="rect">
            <a:avLst/>
          </a:prstGeom>
        </p:spPr>
        <p:txBody>
          <a:bodyPr/>
          <a:lstStyle>
            <a:lvl1pPr defTabSz="768095">
              <a:defRPr sz="3696"/>
            </a:lvl1pPr>
          </a:lstStyle>
          <a:p>
            <a:pPr/>
            <a:r>
              <a:t>HOW TO READ THE NEW TESTAMENT: GOSPELS &amp; PARABLES</a:t>
            </a:r>
          </a:p>
        </p:txBody>
      </p:sp>
      <p:sp>
        <p:nvSpPr>
          <p:cNvPr id="116" name="Subtitle 2"/>
          <p:cNvSpPr txBox="1"/>
          <p:nvPr>
            <p:ph type="subTitle" sz="quarter" idx="1"/>
          </p:nvPr>
        </p:nvSpPr>
        <p:spPr>
          <a:xfrm>
            <a:off x="838200" y="5338169"/>
            <a:ext cx="10515600" cy="474837"/>
          </a:xfrm>
          <a:prstGeom prst="rect">
            <a:avLst/>
          </a:prstGeom>
        </p:spPr>
        <p:txBody>
          <a:bodyPr/>
          <a:lstStyle/>
          <a:p>
            <a:pPr/>
            <a:r>
              <a:t>CITY SESSIONS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838200" y="365125"/>
            <a:ext cx="10515600" cy="1145225"/>
          </a:xfrm>
          <a:prstGeom prst="rect">
            <a:avLst/>
          </a:prstGeom>
        </p:spPr>
        <p:txBody>
          <a:bodyPr/>
          <a:lstStyle/>
          <a:p>
            <a:pPr/>
            <a:r>
              <a:t>THE NATURE OF THE GOSPELS</a:t>
            </a:r>
          </a:p>
        </p:txBody>
      </p:sp>
      <p:sp>
        <p:nvSpPr>
          <p:cNvPr id="143" name="Content Placeholder 2"/>
          <p:cNvSpPr txBox="1"/>
          <p:nvPr>
            <p:ph type="body" idx="1"/>
          </p:nvPr>
        </p:nvSpPr>
        <p:spPr>
          <a:xfrm>
            <a:off x="838200" y="1825625"/>
            <a:ext cx="10515600" cy="4351338"/>
          </a:xfrm>
          <a:prstGeom prst="rect">
            <a:avLst/>
          </a:prstGeom>
        </p:spPr>
        <p:txBody>
          <a:bodyPr/>
          <a:lstStyle/>
          <a:p>
            <a:pPr>
              <a:defRPr sz="2800"/>
            </a:pPr>
            <a:r>
              <a:t>Each of the four gospels has a unique literary </a:t>
            </a:r>
            <a:r>
              <a:rPr u="sng"/>
              <a:t>style</a:t>
            </a:r>
            <a:r>
              <a:t> and </a:t>
            </a:r>
            <a:r>
              <a:rPr u="sng"/>
              <a:t>purpose</a:t>
            </a:r>
            <a:r>
              <a:t>.</a:t>
            </a:r>
          </a:p>
          <a:p>
            <a:pPr>
              <a:defRPr sz="2800"/>
            </a:pPr>
            <a:r>
              <a:t>Special Note: Because Jesus spoke in Aramaic, the Gospels are written in Greek, and are now translated into other languages (English for us), we can expect each account to ascribe slightly different </a:t>
            </a:r>
            <a:r>
              <a:rPr u="sng"/>
              <a:t>words</a:t>
            </a:r>
            <a:r>
              <a:t> and </a:t>
            </a:r>
            <a:r>
              <a:rPr u="sng"/>
              <a:t>accounts</a:t>
            </a:r>
            <a:r>
              <a:t> of Jesus.</a:t>
            </a:r>
          </a:p>
          <a:p>
            <a:pPr lvl="1" marL="457200" indent="-228600">
              <a:spcBef>
                <a:spcPts val="1000"/>
              </a:spcBef>
              <a:defRPr sz="2600"/>
            </a:pPr>
            <a:r>
              <a:t>With careful study, one finds not </a:t>
            </a:r>
            <a:r>
              <a:rPr u="sng"/>
              <a:t>contradiction</a:t>
            </a:r>
            <a:r>
              <a:t> but varying emphases or fuller accounts in some.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Effect filter="dissolve" transition="in">
                                      <p:cBhvr>
                                        <p:cTn id="7" dur="500"/>
                                        <p:tgtEl>
                                          <p:spTgt spid="14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3">
                                            <p:txEl>
                                              <p:pRg st="0" end="0"/>
                                            </p:txEl>
                                          </p:spTgt>
                                        </p:tgtEl>
                                        <p:attrNameLst>
                                          <p:attrName>style.visibility</p:attrName>
                                        </p:attrNameLst>
                                      </p:cBhvr>
                                      <p:to>
                                        <p:strVal val="visible"/>
                                      </p:to>
                                    </p:set>
                                    <p:animEffect filter="dissolve" transition="in">
                                      <p:cBhvr>
                                        <p:cTn id="10" dur="500"/>
                                        <p:tgtEl>
                                          <p:spTgt spid="1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3">
                                            <p:txEl>
                                              <p:pRg st="1" end="1"/>
                                            </p:txEl>
                                          </p:spTgt>
                                        </p:tgtEl>
                                        <p:attrNameLst>
                                          <p:attrName>style.visibility</p:attrName>
                                        </p:attrNameLst>
                                      </p:cBhvr>
                                      <p:to>
                                        <p:strVal val="visible"/>
                                      </p:to>
                                    </p:set>
                                    <p:animEffect filter="dissolve" transition="in">
                                      <p:cBhvr>
                                        <p:cTn id="15" dur="500"/>
                                        <p:tgtEl>
                                          <p:spTgt spid="143">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43">
                                            <p:txEl>
                                              <p:pRg st="2" end="2"/>
                                            </p:txEl>
                                          </p:spTgt>
                                        </p:tgtEl>
                                        <p:attrNameLst>
                                          <p:attrName>style.visibility</p:attrName>
                                        </p:attrNameLst>
                                      </p:cBhvr>
                                      <p:to>
                                        <p:strVal val="visible"/>
                                      </p:to>
                                    </p:set>
                                    <p:animEffect filter="dissolve" transition="in">
                                      <p:cBhvr>
                                        <p:cTn id="18" dur="500"/>
                                        <p:tgtEl>
                                          <p:spTgt spid="14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838200" y="365125"/>
            <a:ext cx="10515600" cy="1145225"/>
          </a:xfrm>
          <a:prstGeom prst="rect">
            <a:avLst/>
          </a:prstGeom>
        </p:spPr>
        <p:txBody>
          <a:bodyPr/>
          <a:lstStyle/>
          <a:p>
            <a:pPr/>
            <a:r>
              <a:t>THE NATURE OF THE GOSPELS</a:t>
            </a:r>
          </a:p>
        </p:txBody>
      </p:sp>
      <p:sp>
        <p:nvSpPr>
          <p:cNvPr id="146" name="Content Placeholder 2"/>
          <p:cNvSpPr txBox="1"/>
          <p:nvPr>
            <p:ph type="body" idx="1"/>
          </p:nvPr>
        </p:nvSpPr>
        <p:spPr>
          <a:xfrm>
            <a:off x="838200" y="1825625"/>
            <a:ext cx="10515600" cy="4351338"/>
          </a:xfrm>
          <a:prstGeom prst="rect">
            <a:avLst/>
          </a:prstGeom>
        </p:spPr>
        <p:txBody>
          <a:bodyPr/>
          <a:lstStyle/>
          <a:p>
            <a:pPr>
              <a:defRPr sz="2800"/>
            </a:pPr>
            <a:r>
              <a:t>The 1</a:t>
            </a:r>
            <a:r>
              <a:rPr baseline="30000"/>
              <a:t>st</a:t>
            </a:r>
            <a:r>
              <a:t> three gospels (Matt., Mark, Luke) are called  </a:t>
            </a:r>
            <a:r>
              <a:rPr u="sng"/>
              <a:t>synoptics</a:t>
            </a:r>
            <a:r>
              <a:t> (constituting a general view of the whole subject).</a:t>
            </a:r>
          </a:p>
          <a:p>
            <a:pPr>
              <a:defRPr sz="2800"/>
            </a:pPr>
            <a:r>
              <a:t>This is because they include:</a:t>
            </a:r>
          </a:p>
          <a:p>
            <a:pPr lvl="2" marL="685800" indent="-182880">
              <a:spcBef>
                <a:spcPts val="800"/>
              </a:spcBef>
              <a:defRPr sz="2400"/>
            </a:pPr>
            <a:r>
              <a:t>Many of the same </a:t>
            </a:r>
            <a:r>
              <a:rPr u="sng"/>
              <a:t>stories</a:t>
            </a:r>
            <a:endParaRPr sz="1600"/>
          </a:p>
          <a:p>
            <a:pPr lvl="2" marL="685800" indent="-182880">
              <a:spcBef>
                <a:spcPts val="800"/>
              </a:spcBef>
              <a:defRPr sz="2400"/>
            </a:pPr>
            <a:r>
              <a:t>Are often in the same </a:t>
            </a:r>
            <a:r>
              <a:rPr u="sng"/>
              <a:t>sequence</a:t>
            </a:r>
            <a:endParaRPr sz="1600"/>
          </a:p>
          <a:p>
            <a:pPr lvl="2" marL="685800" indent="-182880">
              <a:spcBef>
                <a:spcPts val="800"/>
              </a:spcBef>
              <a:defRPr sz="2400"/>
            </a:pPr>
            <a:r>
              <a:t>Sometimes have the exact same </a:t>
            </a:r>
            <a:r>
              <a:rPr u="sng"/>
              <a:t>wording</a:t>
            </a:r>
            <a:endParaRPr sz="1600"/>
          </a:p>
          <a:p>
            <a:pPr>
              <a:defRPr sz="2800"/>
            </a:pPr>
            <a:r>
              <a:t>Many scholars believe this shows that they are </a:t>
            </a:r>
            <a:r>
              <a:rPr u="sng"/>
              <a:t>interdependent</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Effect filter="dissolve" transition="in">
                                      <p:cBhvr>
                                        <p:cTn id="7" dur="500"/>
                                        <p:tgtEl>
                                          <p:spTgt spid="14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6">
                                            <p:txEl>
                                              <p:pRg st="0" end="0"/>
                                            </p:txEl>
                                          </p:spTgt>
                                        </p:tgtEl>
                                        <p:attrNameLst>
                                          <p:attrName>style.visibility</p:attrName>
                                        </p:attrNameLst>
                                      </p:cBhvr>
                                      <p:to>
                                        <p:strVal val="visible"/>
                                      </p:to>
                                    </p:set>
                                    <p:animEffect filter="dissolve" transition="in">
                                      <p:cBhvr>
                                        <p:cTn id="10" dur="500"/>
                                        <p:tgtEl>
                                          <p:spTgt spid="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6">
                                            <p:txEl>
                                              <p:pRg st="1" end="1"/>
                                            </p:txEl>
                                          </p:spTgt>
                                        </p:tgtEl>
                                        <p:attrNameLst>
                                          <p:attrName>style.visibility</p:attrName>
                                        </p:attrNameLst>
                                      </p:cBhvr>
                                      <p:to>
                                        <p:strVal val="visible"/>
                                      </p:to>
                                    </p:set>
                                    <p:animEffect filter="dissolve" transition="in">
                                      <p:cBhvr>
                                        <p:cTn id="15" dur="500"/>
                                        <p:tgtEl>
                                          <p:spTgt spid="146">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46">
                                            <p:txEl>
                                              <p:pRg st="2" end="2"/>
                                            </p:txEl>
                                          </p:spTgt>
                                        </p:tgtEl>
                                        <p:attrNameLst>
                                          <p:attrName>style.visibility</p:attrName>
                                        </p:attrNameLst>
                                      </p:cBhvr>
                                      <p:to>
                                        <p:strVal val="visible"/>
                                      </p:to>
                                    </p:set>
                                    <p:animEffect filter="dissolve" transition="in">
                                      <p:cBhvr>
                                        <p:cTn id="18" dur="500"/>
                                        <p:tgtEl>
                                          <p:spTgt spid="146">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46">
                                            <p:txEl>
                                              <p:pRg st="3" end="3"/>
                                            </p:txEl>
                                          </p:spTgt>
                                        </p:tgtEl>
                                        <p:attrNameLst>
                                          <p:attrName>style.visibility</p:attrName>
                                        </p:attrNameLst>
                                      </p:cBhvr>
                                      <p:to>
                                        <p:strVal val="visible"/>
                                      </p:to>
                                    </p:set>
                                    <p:animEffect filter="dissolve" transition="in">
                                      <p:cBhvr>
                                        <p:cTn id="21" dur="500"/>
                                        <p:tgtEl>
                                          <p:spTgt spid="146">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46">
                                            <p:txEl>
                                              <p:pRg st="4" end="4"/>
                                            </p:txEl>
                                          </p:spTgt>
                                        </p:tgtEl>
                                        <p:attrNameLst>
                                          <p:attrName>style.visibility</p:attrName>
                                        </p:attrNameLst>
                                      </p:cBhvr>
                                      <p:to>
                                        <p:strVal val="visible"/>
                                      </p:to>
                                    </p:set>
                                    <p:animEffect filter="dissolve" transition="in">
                                      <p:cBhvr>
                                        <p:cTn id="24" dur="500"/>
                                        <p:tgtEl>
                                          <p:spTgt spid="14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1" fill="hold">
                                  <p:stCondLst>
                                    <p:cond delay="0"/>
                                  </p:stCondLst>
                                  <p:iterate type="el" backwards="0">
                                    <p:tmAbs val="0"/>
                                  </p:iterate>
                                  <p:childTnLst>
                                    <p:set>
                                      <p:cBhvr>
                                        <p:cTn id="28" fill="hold"/>
                                        <p:tgtEl>
                                          <p:spTgt spid="146">
                                            <p:txEl>
                                              <p:pRg st="5" end="5"/>
                                            </p:txEl>
                                          </p:spTgt>
                                        </p:tgtEl>
                                        <p:attrNameLst>
                                          <p:attrName>style.visibility</p:attrName>
                                        </p:attrNameLst>
                                      </p:cBhvr>
                                      <p:to>
                                        <p:strVal val="visible"/>
                                      </p:to>
                                    </p:set>
                                    <p:animEffect filter="dissolve" transition="in">
                                      <p:cBhvr>
                                        <p:cTn id="29" dur="500"/>
                                        <p:tgtEl>
                                          <p:spTgt spid="14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Content Placeholder 4" descr="Content Placeholder 4"/>
          <p:cNvPicPr>
            <a:picLocks noChangeAspect="1"/>
          </p:cNvPicPr>
          <p:nvPr/>
        </p:nvPicPr>
        <p:blipFill>
          <a:blip r:embed="rId2">
            <a:extLst/>
          </a:blip>
          <a:stretch>
            <a:fillRect/>
          </a:stretch>
        </p:blipFill>
        <p:spPr>
          <a:xfrm>
            <a:off x="3048000" y="61639"/>
            <a:ext cx="5140246" cy="66439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838200" y="365125"/>
            <a:ext cx="10515600" cy="1145225"/>
          </a:xfrm>
          <a:prstGeom prst="rect">
            <a:avLst/>
          </a:prstGeom>
        </p:spPr>
        <p:txBody>
          <a:bodyPr/>
          <a:lstStyle/>
          <a:p>
            <a:pPr/>
            <a:r>
              <a:t>THE NATURE OF THE GOSPELS</a:t>
            </a:r>
          </a:p>
        </p:txBody>
      </p:sp>
      <p:sp>
        <p:nvSpPr>
          <p:cNvPr id="151" name="Content Placeholder 2"/>
          <p:cNvSpPr txBox="1"/>
          <p:nvPr>
            <p:ph type="body" idx="1"/>
          </p:nvPr>
        </p:nvSpPr>
        <p:spPr>
          <a:xfrm>
            <a:off x="838200" y="1825625"/>
            <a:ext cx="10515600" cy="4351338"/>
          </a:xfrm>
          <a:prstGeom prst="rect">
            <a:avLst/>
          </a:prstGeom>
        </p:spPr>
        <p:txBody>
          <a:bodyPr/>
          <a:lstStyle/>
          <a:p>
            <a:pPr>
              <a:lnSpc>
                <a:spcPct val="81000"/>
              </a:lnSpc>
              <a:defRPr sz="2800"/>
            </a:pPr>
            <a:r>
              <a:t>Why have four gospels?</a:t>
            </a:r>
          </a:p>
          <a:p>
            <a:pPr>
              <a:lnSpc>
                <a:spcPct val="81000"/>
              </a:lnSpc>
              <a:defRPr sz="2800"/>
            </a:pPr>
            <a:r>
              <a:t>The fullness of the good news of Jesus could not be </a:t>
            </a:r>
            <a:r>
              <a:rPr u="sng"/>
              <a:t>contained</a:t>
            </a:r>
            <a:r>
              <a:t> in four books, much less one. (John 21:25)</a:t>
            </a:r>
          </a:p>
          <a:p>
            <a:pPr>
              <a:lnSpc>
                <a:spcPct val="81000"/>
              </a:lnSpc>
              <a:defRPr sz="2800"/>
            </a:pPr>
            <a:r>
              <a:t>Different Christian communities with different </a:t>
            </a:r>
            <a:r>
              <a:rPr u="sng"/>
              <a:t>backgrounds</a:t>
            </a:r>
            <a:r>
              <a:t> and </a:t>
            </a:r>
            <a:r>
              <a:rPr u="sng"/>
              <a:t>perspectives</a:t>
            </a:r>
            <a:r>
              <a:t> needed to hear about Jesus.</a:t>
            </a:r>
          </a:p>
          <a:p>
            <a:pPr>
              <a:lnSpc>
                <a:spcPct val="81000"/>
              </a:lnSpc>
              <a:defRPr sz="2800"/>
            </a:pPr>
            <a:r>
              <a:t>No gospel is </a:t>
            </a:r>
            <a:r>
              <a:rPr u="sng"/>
              <a:t>primary</a:t>
            </a:r>
            <a:r>
              <a:t>: they both stand alone and harmonize one another, giving a fuller perspective of Jesus.</a:t>
            </a:r>
          </a:p>
          <a:p>
            <a:pPr>
              <a:lnSpc>
                <a:spcPct val="81000"/>
              </a:lnSpc>
              <a:defRPr sz="2800"/>
            </a:pPr>
            <a:r>
              <a:t>We can have a greater </a:t>
            </a:r>
            <a:r>
              <a:rPr u="sng"/>
              <a:t>confidence</a:t>
            </a:r>
            <a:r>
              <a:t> in a multitude of witnesses.  (2 Corinthians 13:1)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animEffect filter="dissolve" transition="in">
                                      <p:cBhvr>
                                        <p:cTn id="7" dur="500"/>
                                        <p:tgtEl>
                                          <p:spTgt spid="15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1">
                                            <p:txEl>
                                              <p:pRg st="0" end="0"/>
                                            </p:txEl>
                                          </p:spTgt>
                                        </p:tgtEl>
                                        <p:attrNameLst>
                                          <p:attrName>style.visibility</p:attrName>
                                        </p:attrNameLst>
                                      </p:cBhvr>
                                      <p:to>
                                        <p:strVal val="visible"/>
                                      </p:to>
                                    </p:set>
                                    <p:animEffect filter="dissolve" transition="in">
                                      <p:cBhvr>
                                        <p:cTn id="10" dur="500"/>
                                        <p:tgtEl>
                                          <p:spTgt spid="1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51">
                                            <p:txEl>
                                              <p:pRg st="1" end="1"/>
                                            </p:txEl>
                                          </p:spTgt>
                                        </p:tgtEl>
                                        <p:attrNameLst>
                                          <p:attrName>style.visibility</p:attrName>
                                        </p:attrNameLst>
                                      </p:cBhvr>
                                      <p:to>
                                        <p:strVal val="visible"/>
                                      </p:to>
                                    </p:set>
                                    <p:animEffect filter="dissolve" transition="in">
                                      <p:cBhvr>
                                        <p:cTn id="15" dur="500"/>
                                        <p:tgtEl>
                                          <p:spTgt spid="1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51">
                                            <p:txEl>
                                              <p:pRg st="2" end="2"/>
                                            </p:txEl>
                                          </p:spTgt>
                                        </p:tgtEl>
                                        <p:attrNameLst>
                                          <p:attrName>style.visibility</p:attrName>
                                        </p:attrNameLst>
                                      </p:cBhvr>
                                      <p:to>
                                        <p:strVal val="visible"/>
                                      </p:to>
                                    </p:set>
                                    <p:animEffect filter="dissolve" transition="in">
                                      <p:cBhvr>
                                        <p:cTn id="20" dur="500"/>
                                        <p:tgtEl>
                                          <p:spTgt spid="1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51">
                                            <p:txEl>
                                              <p:pRg st="3" end="3"/>
                                            </p:txEl>
                                          </p:spTgt>
                                        </p:tgtEl>
                                        <p:attrNameLst>
                                          <p:attrName>style.visibility</p:attrName>
                                        </p:attrNameLst>
                                      </p:cBhvr>
                                      <p:to>
                                        <p:strVal val="visible"/>
                                      </p:to>
                                    </p:set>
                                    <p:animEffect filter="dissolve" transition="in">
                                      <p:cBhvr>
                                        <p:cTn id="25" dur="500"/>
                                        <p:tgtEl>
                                          <p:spTgt spid="1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51">
                                            <p:txEl>
                                              <p:pRg st="4" end="4"/>
                                            </p:txEl>
                                          </p:spTgt>
                                        </p:tgtEl>
                                        <p:attrNameLst>
                                          <p:attrName>style.visibility</p:attrName>
                                        </p:attrNameLst>
                                      </p:cBhvr>
                                      <p:to>
                                        <p:strVal val="visible"/>
                                      </p:to>
                                    </p:set>
                                    <p:animEffect filter="dissolve" transition="in">
                                      <p:cBhvr>
                                        <p:cTn id="30" dur="500"/>
                                        <p:tgtEl>
                                          <p:spTgt spid="15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841247" y="3429000"/>
            <a:ext cx="9601201" cy="1838519"/>
          </a:xfrm>
          <a:prstGeom prst="rect">
            <a:avLst/>
          </a:prstGeom>
        </p:spPr>
        <p:txBody>
          <a:bodyPr/>
          <a:lstStyle/>
          <a:p>
            <a:pPr/>
            <a:r>
              <a:t>HISTORICAL CONTEXT</a:t>
            </a:r>
          </a:p>
        </p:txBody>
      </p:sp>
      <p:sp>
        <p:nvSpPr>
          <p:cNvPr id="154"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838200" y="365125"/>
            <a:ext cx="10515600" cy="1145225"/>
          </a:xfrm>
          <a:prstGeom prst="rect">
            <a:avLst/>
          </a:prstGeom>
        </p:spPr>
        <p:txBody>
          <a:bodyPr/>
          <a:lstStyle/>
          <a:p>
            <a:pPr/>
            <a:r>
              <a:t>HISTORICAL CONTEXT</a:t>
            </a:r>
          </a:p>
        </p:txBody>
      </p:sp>
      <p:sp>
        <p:nvSpPr>
          <p:cNvPr id="157" name="Content Placeholder 2"/>
          <p:cNvSpPr txBox="1"/>
          <p:nvPr>
            <p:ph type="body" idx="1"/>
          </p:nvPr>
        </p:nvSpPr>
        <p:spPr>
          <a:xfrm>
            <a:off x="838200" y="1825625"/>
            <a:ext cx="10515600" cy="4351338"/>
          </a:xfrm>
          <a:prstGeom prst="rect">
            <a:avLst/>
          </a:prstGeom>
        </p:spPr>
        <p:txBody>
          <a:bodyPr/>
          <a:lstStyle/>
          <a:p>
            <a:pPr>
              <a:defRPr sz="2800"/>
            </a:pPr>
            <a:r>
              <a:t>The historical context of the gospels deals with:</a:t>
            </a:r>
          </a:p>
          <a:p>
            <a:pPr lvl="1" marL="457200" indent="-228600">
              <a:spcBef>
                <a:spcPts val="1000"/>
              </a:spcBef>
              <a:defRPr sz="2600"/>
            </a:pPr>
            <a:r>
              <a:t>Understanding </a:t>
            </a:r>
            <a:r>
              <a:rPr u="sng"/>
              <a:t>Israel</a:t>
            </a:r>
            <a:r>
              <a:t> in the time of Christ</a:t>
            </a:r>
            <a:endParaRPr sz="1800"/>
          </a:p>
          <a:p>
            <a:pPr lvl="1" marL="457200" indent="-228600">
              <a:spcBef>
                <a:spcPts val="1000"/>
              </a:spcBef>
              <a:defRPr sz="2600"/>
            </a:pPr>
            <a:r>
              <a:t>Understanding the </a:t>
            </a:r>
            <a:r>
              <a:rPr u="sng"/>
              <a:t>individual writers</a:t>
            </a:r>
            <a:r>
              <a:t> and their </a:t>
            </a:r>
            <a:r>
              <a:rPr u="sng"/>
              <a:t>reasons</a:t>
            </a:r>
            <a:r>
              <a:t> for writing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animEffect filter="dissolve" transition="in">
                                      <p:cBhvr>
                                        <p:cTn id="7" dur="500"/>
                                        <p:tgtEl>
                                          <p:spTgt spid="15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7">
                                            <p:txEl>
                                              <p:pRg st="0" end="0"/>
                                            </p:txEl>
                                          </p:spTgt>
                                        </p:tgtEl>
                                        <p:attrNameLst>
                                          <p:attrName>style.visibility</p:attrName>
                                        </p:attrNameLst>
                                      </p:cBhvr>
                                      <p:to>
                                        <p:strVal val="visible"/>
                                      </p:to>
                                    </p:set>
                                    <p:animEffect filter="dissolve" transition="in">
                                      <p:cBhvr>
                                        <p:cTn id="10" dur="500"/>
                                        <p:tgtEl>
                                          <p:spTgt spid="157">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57">
                                            <p:txEl>
                                              <p:pRg st="1" end="1"/>
                                            </p:txEl>
                                          </p:spTgt>
                                        </p:tgtEl>
                                        <p:attrNameLst>
                                          <p:attrName>style.visibility</p:attrName>
                                        </p:attrNameLst>
                                      </p:cBhvr>
                                      <p:to>
                                        <p:strVal val="visible"/>
                                      </p:to>
                                    </p:set>
                                    <p:animEffect filter="dissolve" transition="in">
                                      <p:cBhvr>
                                        <p:cTn id="13" dur="500"/>
                                        <p:tgtEl>
                                          <p:spTgt spid="157">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157">
                                            <p:txEl>
                                              <p:pRg st="2" end="2"/>
                                            </p:txEl>
                                          </p:spTgt>
                                        </p:tgtEl>
                                        <p:attrNameLst>
                                          <p:attrName>style.visibility</p:attrName>
                                        </p:attrNameLst>
                                      </p:cBhvr>
                                      <p:to>
                                        <p:strVal val="visible"/>
                                      </p:to>
                                    </p:set>
                                    <p:animEffect filter="dissolve" transition="in">
                                      <p:cBhvr>
                                        <p:cTn id="16" dur="500"/>
                                        <p:tgtEl>
                                          <p:spTgt spid="15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838200" y="365125"/>
            <a:ext cx="10515600" cy="1145225"/>
          </a:xfrm>
          <a:prstGeom prst="rect">
            <a:avLst/>
          </a:prstGeom>
        </p:spPr>
        <p:txBody>
          <a:bodyPr/>
          <a:lstStyle/>
          <a:p>
            <a:pPr/>
            <a:r>
              <a:t>HISTORICAL CONTEXT</a:t>
            </a:r>
          </a:p>
        </p:txBody>
      </p:sp>
      <p:sp>
        <p:nvSpPr>
          <p:cNvPr id="160" name="Content Placeholder 2"/>
          <p:cNvSpPr txBox="1"/>
          <p:nvPr>
            <p:ph type="body" idx="1"/>
          </p:nvPr>
        </p:nvSpPr>
        <p:spPr>
          <a:xfrm>
            <a:off x="838200" y="1825625"/>
            <a:ext cx="10515600" cy="4351338"/>
          </a:xfrm>
          <a:prstGeom prst="rect">
            <a:avLst/>
          </a:prstGeom>
        </p:spPr>
        <p:txBody>
          <a:bodyPr/>
          <a:lstStyle/>
          <a:p>
            <a:pPr>
              <a:defRPr sz="2800"/>
            </a:pPr>
            <a:r>
              <a:t>It is helpful to understand the </a:t>
            </a:r>
            <a:r>
              <a:rPr u="sng"/>
              <a:t>world</a:t>
            </a:r>
            <a:r>
              <a:t> in which Jesus lived.</a:t>
            </a:r>
          </a:p>
          <a:p>
            <a:pPr>
              <a:defRPr sz="2800"/>
            </a:pPr>
            <a:r>
              <a:t>For Example: Matthew 22:23-33</a:t>
            </a:r>
          </a:p>
          <a:p>
            <a:pPr lvl="1" marL="457200" indent="-228600">
              <a:spcBef>
                <a:spcPts val="1000"/>
              </a:spcBef>
              <a:defRPr sz="2600"/>
            </a:pPr>
            <a:r>
              <a:t>Who were the Sadducees and what were their beliefs? (See Matthew 22:23) </a:t>
            </a:r>
            <a:endParaRPr sz="1800"/>
          </a:p>
          <a:p>
            <a:pPr lvl="1" marL="457200" indent="-228600">
              <a:spcBef>
                <a:spcPts val="1000"/>
              </a:spcBef>
              <a:defRPr sz="2600"/>
            </a:pPr>
            <a:r>
              <a:t>Why didn’t they believe in the resurrection of the dead? </a:t>
            </a:r>
            <a:endParaRPr sz="1800"/>
          </a:p>
          <a:p>
            <a:pPr lvl="1" marL="457200" indent="-228600">
              <a:spcBef>
                <a:spcPts val="1000"/>
              </a:spcBef>
              <a:defRPr sz="2600"/>
            </a:pPr>
            <a:r>
              <a:t>How did this affect how Jesus responded to them? (See Matthew 22:29-32 and Exodus 3:6)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dissolve" transition="in">
                                      <p:cBhvr>
                                        <p:cTn id="7" dur="500"/>
                                        <p:tgtEl>
                                          <p:spTgt spid="16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dissolve" transition="in">
                                      <p:cBhvr>
                                        <p:cTn id="10" dur="500"/>
                                        <p:tgtEl>
                                          <p:spTgt spid="1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0">
                                            <p:txEl>
                                              <p:pRg st="1" end="1"/>
                                            </p:txEl>
                                          </p:spTgt>
                                        </p:tgtEl>
                                        <p:attrNameLst>
                                          <p:attrName>style.visibility</p:attrName>
                                        </p:attrNameLst>
                                      </p:cBhvr>
                                      <p:to>
                                        <p:strVal val="visible"/>
                                      </p:to>
                                    </p:set>
                                    <p:animEffect filter="dissolve" transition="in">
                                      <p:cBhvr>
                                        <p:cTn id="15" dur="500"/>
                                        <p:tgtEl>
                                          <p:spTgt spid="160">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60">
                                            <p:txEl>
                                              <p:pRg st="2" end="2"/>
                                            </p:txEl>
                                          </p:spTgt>
                                        </p:tgtEl>
                                        <p:attrNameLst>
                                          <p:attrName>style.visibility</p:attrName>
                                        </p:attrNameLst>
                                      </p:cBhvr>
                                      <p:to>
                                        <p:strVal val="visible"/>
                                      </p:to>
                                    </p:set>
                                    <p:animEffect filter="dissolve" transition="in">
                                      <p:cBhvr>
                                        <p:cTn id="18" dur="500"/>
                                        <p:tgtEl>
                                          <p:spTgt spid="160">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60">
                                            <p:txEl>
                                              <p:pRg st="3" end="3"/>
                                            </p:txEl>
                                          </p:spTgt>
                                        </p:tgtEl>
                                        <p:attrNameLst>
                                          <p:attrName>style.visibility</p:attrName>
                                        </p:attrNameLst>
                                      </p:cBhvr>
                                      <p:to>
                                        <p:strVal val="visible"/>
                                      </p:to>
                                    </p:set>
                                    <p:animEffect filter="dissolve" transition="in">
                                      <p:cBhvr>
                                        <p:cTn id="21" dur="500"/>
                                        <p:tgtEl>
                                          <p:spTgt spid="160">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60">
                                            <p:txEl>
                                              <p:pRg st="4" end="4"/>
                                            </p:txEl>
                                          </p:spTgt>
                                        </p:tgtEl>
                                        <p:attrNameLst>
                                          <p:attrName>style.visibility</p:attrName>
                                        </p:attrNameLst>
                                      </p:cBhvr>
                                      <p:to>
                                        <p:strVal val="visible"/>
                                      </p:to>
                                    </p:set>
                                    <p:animEffect filter="dissolve" transition="in">
                                      <p:cBhvr>
                                        <p:cTn id="24" dur="500"/>
                                        <p:tgtEl>
                                          <p:spTgt spid="16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838200" y="365125"/>
            <a:ext cx="10515600" cy="1145225"/>
          </a:xfrm>
          <a:prstGeom prst="rect">
            <a:avLst/>
          </a:prstGeom>
        </p:spPr>
        <p:txBody>
          <a:bodyPr/>
          <a:lstStyle/>
          <a:p>
            <a:pPr/>
            <a:r>
              <a:t>HISTORICAL CONTEXT</a:t>
            </a:r>
          </a:p>
        </p:txBody>
      </p:sp>
      <p:sp>
        <p:nvSpPr>
          <p:cNvPr id="163" name="Content Placeholder 2"/>
          <p:cNvSpPr txBox="1"/>
          <p:nvPr>
            <p:ph type="body" idx="1"/>
          </p:nvPr>
        </p:nvSpPr>
        <p:spPr>
          <a:xfrm>
            <a:off x="838200" y="1825625"/>
            <a:ext cx="10515600" cy="4351338"/>
          </a:xfrm>
          <a:prstGeom prst="rect">
            <a:avLst/>
          </a:prstGeom>
        </p:spPr>
        <p:txBody>
          <a:bodyPr/>
          <a:lstStyle/>
          <a:p>
            <a:pPr>
              <a:defRPr sz="2800"/>
            </a:pPr>
            <a:r>
              <a:t>Remember, the sayings of Jesus were passed down </a:t>
            </a:r>
            <a:r>
              <a:rPr u="sng"/>
              <a:t>orally</a:t>
            </a:r>
            <a:r>
              <a:t> for around 30 years before being </a:t>
            </a:r>
            <a:r>
              <a:rPr u="sng"/>
              <a:t>recorded</a:t>
            </a:r>
            <a:r>
              <a:t> and distributed.</a:t>
            </a:r>
          </a:p>
          <a:p>
            <a:pPr>
              <a:defRPr sz="2800"/>
            </a:pPr>
            <a:r>
              <a:t>The </a:t>
            </a:r>
            <a:r>
              <a:rPr u="sng"/>
              <a:t>narratives</a:t>
            </a:r>
            <a:r>
              <a:t> give the context for the sayings.</a:t>
            </a:r>
          </a:p>
          <a:p>
            <a:pPr>
              <a:defRPr sz="2800"/>
            </a:pPr>
            <a:r>
              <a:t>Sometimes, we find sayings of Jesus in different </a:t>
            </a:r>
            <a:r>
              <a:rPr u="sng"/>
              <a:t>contexts</a:t>
            </a:r>
            <a:r>
              <a:t> in different gospels. There are two possible reasons:</a:t>
            </a:r>
          </a:p>
          <a:p>
            <a:pPr>
              <a:defRPr sz="2800"/>
            </a:pPr>
            <a:r>
              <a:t>1) Jesus said the same thing </a:t>
            </a:r>
            <a:r>
              <a:rPr u="sng"/>
              <a:t>more than once</a:t>
            </a:r>
            <a:endParaRPr u="sng"/>
          </a:p>
          <a:p>
            <a:pPr>
              <a:defRPr sz="2800"/>
            </a:pPr>
            <a:r>
              <a:t>2) The writer’s inspired purposes affected how they </a:t>
            </a:r>
            <a:r>
              <a:rPr u="sng"/>
              <a:t>arranged</a:t>
            </a:r>
            <a:r>
              <a:t> Jesus’ sayings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animEffect filter="dissolve" transition="in">
                                      <p:cBhvr>
                                        <p:cTn id="7" dur="500"/>
                                        <p:tgtEl>
                                          <p:spTgt spid="16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3">
                                            <p:txEl>
                                              <p:pRg st="0" end="0"/>
                                            </p:txEl>
                                          </p:spTgt>
                                        </p:tgtEl>
                                        <p:attrNameLst>
                                          <p:attrName>style.visibility</p:attrName>
                                        </p:attrNameLst>
                                      </p:cBhvr>
                                      <p:to>
                                        <p:strVal val="visible"/>
                                      </p:to>
                                    </p:set>
                                    <p:animEffect filter="dissolve" transition="in">
                                      <p:cBhvr>
                                        <p:cTn id="10" dur="500"/>
                                        <p:tgtEl>
                                          <p:spTgt spid="1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3">
                                            <p:txEl>
                                              <p:pRg st="1" end="1"/>
                                            </p:txEl>
                                          </p:spTgt>
                                        </p:tgtEl>
                                        <p:attrNameLst>
                                          <p:attrName>style.visibility</p:attrName>
                                        </p:attrNameLst>
                                      </p:cBhvr>
                                      <p:to>
                                        <p:strVal val="visible"/>
                                      </p:to>
                                    </p:set>
                                    <p:animEffect filter="dissolve" transition="in">
                                      <p:cBhvr>
                                        <p:cTn id="15" dur="500"/>
                                        <p:tgtEl>
                                          <p:spTgt spid="1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3">
                                            <p:txEl>
                                              <p:pRg st="2" end="2"/>
                                            </p:txEl>
                                          </p:spTgt>
                                        </p:tgtEl>
                                        <p:attrNameLst>
                                          <p:attrName>style.visibility</p:attrName>
                                        </p:attrNameLst>
                                      </p:cBhvr>
                                      <p:to>
                                        <p:strVal val="visible"/>
                                      </p:to>
                                    </p:set>
                                    <p:animEffect filter="dissolve" transition="in">
                                      <p:cBhvr>
                                        <p:cTn id="20" dur="500"/>
                                        <p:tgtEl>
                                          <p:spTgt spid="1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63">
                                            <p:txEl>
                                              <p:pRg st="3" end="3"/>
                                            </p:txEl>
                                          </p:spTgt>
                                        </p:tgtEl>
                                        <p:attrNameLst>
                                          <p:attrName>style.visibility</p:attrName>
                                        </p:attrNameLst>
                                      </p:cBhvr>
                                      <p:to>
                                        <p:strVal val="visible"/>
                                      </p:to>
                                    </p:set>
                                    <p:animEffect filter="dissolve" transition="in">
                                      <p:cBhvr>
                                        <p:cTn id="25" dur="500"/>
                                        <p:tgtEl>
                                          <p:spTgt spid="16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63">
                                            <p:txEl>
                                              <p:pRg st="4" end="4"/>
                                            </p:txEl>
                                          </p:spTgt>
                                        </p:tgtEl>
                                        <p:attrNameLst>
                                          <p:attrName>style.visibility</p:attrName>
                                        </p:attrNameLst>
                                      </p:cBhvr>
                                      <p:to>
                                        <p:strVal val="visible"/>
                                      </p:to>
                                    </p:set>
                                    <p:animEffect filter="dissolve" transition="in">
                                      <p:cBhvr>
                                        <p:cTn id="30" dur="500"/>
                                        <p:tgtEl>
                                          <p:spTgt spid="16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3"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838200" y="365125"/>
            <a:ext cx="10515600" cy="1145225"/>
          </a:xfrm>
          <a:prstGeom prst="rect">
            <a:avLst/>
          </a:prstGeom>
        </p:spPr>
        <p:txBody>
          <a:bodyPr/>
          <a:lstStyle/>
          <a:p>
            <a:pPr/>
            <a:r>
              <a:t>HISTORICAL CONTEXT</a:t>
            </a:r>
          </a:p>
        </p:txBody>
      </p:sp>
      <p:sp>
        <p:nvSpPr>
          <p:cNvPr id="166" name="Content Placeholder 2"/>
          <p:cNvSpPr txBox="1"/>
          <p:nvPr>
            <p:ph type="body" idx="1"/>
          </p:nvPr>
        </p:nvSpPr>
        <p:spPr>
          <a:xfrm>
            <a:off x="838200" y="1825625"/>
            <a:ext cx="10515600" cy="4351338"/>
          </a:xfrm>
          <a:prstGeom prst="rect">
            <a:avLst/>
          </a:prstGeom>
        </p:spPr>
        <p:txBody>
          <a:bodyPr/>
          <a:lstStyle/>
          <a:p>
            <a:pPr>
              <a:lnSpc>
                <a:spcPct val="81000"/>
              </a:lnSpc>
              <a:defRPr sz="2500"/>
            </a:pPr>
            <a:r>
              <a:t>For example, Matthew tends to  combine teachings on the same subject matter into one dialogue, while Luke sometimes puts them into a different (perhaps chronological) order.</a:t>
            </a:r>
            <a:endParaRPr sz="1800"/>
          </a:p>
          <a:p>
            <a:pPr lvl="1" marL="457200" indent="-228600">
              <a:lnSpc>
                <a:spcPct val="81000"/>
              </a:lnSpc>
              <a:spcBef>
                <a:spcPts val="1000"/>
              </a:spcBef>
              <a:defRPr sz="2400"/>
            </a:pPr>
            <a:r>
              <a:t>See Matthew 10:5-20 vs. Luke 9:2-5, 10:3, 21:12-15</a:t>
            </a:r>
            <a:endParaRPr sz="1600"/>
          </a:p>
          <a:p>
            <a:pPr>
              <a:lnSpc>
                <a:spcPct val="81000"/>
              </a:lnSpc>
              <a:defRPr sz="2500"/>
            </a:pPr>
            <a:r>
              <a:t> The latter part of the passage from Matthew refers to what the apostles would experience in the future after the ascension of Christ, not during their initial ministry.  </a:t>
            </a:r>
            <a:endParaRPr sz="1800"/>
          </a:p>
          <a:p>
            <a:pPr lvl="1" marL="457200" indent="-228600">
              <a:lnSpc>
                <a:spcPct val="81000"/>
              </a:lnSpc>
              <a:spcBef>
                <a:spcPts val="1000"/>
              </a:spcBef>
              <a:defRPr sz="2400"/>
            </a:pPr>
            <a:r>
              <a:t>Did Jesus give this to them all at once or did Matthew just group all of these teachings to ministers of the kingdom together? </a:t>
            </a:r>
            <a:endParaRPr sz="1600"/>
          </a:p>
          <a:p>
            <a:pPr lvl="1" marL="457200" indent="-228600">
              <a:lnSpc>
                <a:spcPct val="81000"/>
              </a:lnSpc>
              <a:spcBef>
                <a:spcPts val="1000"/>
              </a:spcBef>
              <a:defRPr sz="2400"/>
            </a:pPr>
            <a:r>
              <a:t> It may not be possible to know for sure, but neither answer makes these words any less </a:t>
            </a:r>
            <a:r>
              <a:rPr u="sng"/>
              <a:t>inspired</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Effect filter="dissolve" transition="in">
                                      <p:cBhvr>
                                        <p:cTn id="7" dur="500"/>
                                        <p:tgtEl>
                                          <p:spTgt spid="16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6">
                                            <p:txEl>
                                              <p:pRg st="0" end="0"/>
                                            </p:txEl>
                                          </p:spTgt>
                                        </p:tgtEl>
                                        <p:attrNameLst>
                                          <p:attrName>style.visibility</p:attrName>
                                        </p:attrNameLst>
                                      </p:cBhvr>
                                      <p:to>
                                        <p:strVal val="visible"/>
                                      </p:to>
                                    </p:set>
                                    <p:animEffect filter="dissolve" transition="in">
                                      <p:cBhvr>
                                        <p:cTn id="10" dur="500"/>
                                        <p:tgtEl>
                                          <p:spTgt spid="166">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animEffect filter="dissolve" transition="in">
                                      <p:cBhvr>
                                        <p:cTn id="13" dur="500"/>
                                        <p:tgtEl>
                                          <p:spTgt spid="1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166">
                                            <p:txEl>
                                              <p:pRg st="2" end="2"/>
                                            </p:txEl>
                                          </p:spTgt>
                                        </p:tgtEl>
                                        <p:attrNameLst>
                                          <p:attrName>style.visibility</p:attrName>
                                        </p:attrNameLst>
                                      </p:cBhvr>
                                      <p:to>
                                        <p:strVal val="visible"/>
                                      </p:to>
                                    </p:set>
                                    <p:animEffect filter="dissolve" transition="in">
                                      <p:cBhvr>
                                        <p:cTn id="18" dur="500"/>
                                        <p:tgtEl>
                                          <p:spTgt spid="166">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66">
                                            <p:txEl>
                                              <p:pRg st="3" end="3"/>
                                            </p:txEl>
                                          </p:spTgt>
                                        </p:tgtEl>
                                        <p:attrNameLst>
                                          <p:attrName>style.visibility</p:attrName>
                                        </p:attrNameLst>
                                      </p:cBhvr>
                                      <p:to>
                                        <p:strVal val="visible"/>
                                      </p:to>
                                    </p:set>
                                    <p:animEffect filter="dissolve" transition="in">
                                      <p:cBhvr>
                                        <p:cTn id="21" dur="500"/>
                                        <p:tgtEl>
                                          <p:spTgt spid="166">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66">
                                            <p:txEl>
                                              <p:pRg st="4" end="4"/>
                                            </p:txEl>
                                          </p:spTgt>
                                        </p:tgtEl>
                                        <p:attrNameLst>
                                          <p:attrName>style.visibility</p:attrName>
                                        </p:attrNameLst>
                                      </p:cBhvr>
                                      <p:to>
                                        <p:strVal val="visible"/>
                                      </p:to>
                                    </p:set>
                                    <p:animEffect filter="dissolve" transition="in">
                                      <p:cBhvr>
                                        <p:cTn id="24" dur="500"/>
                                        <p:tgtEl>
                                          <p:spTgt spid="16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6"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838200" y="365125"/>
            <a:ext cx="10515600" cy="1145225"/>
          </a:xfrm>
          <a:prstGeom prst="rect">
            <a:avLst/>
          </a:prstGeom>
        </p:spPr>
        <p:txBody>
          <a:bodyPr/>
          <a:lstStyle/>
          <a:p>
            <a:pPr/>
            <a:r>
              <a:t>HISTORICAL CONTEXT</a:t>
            </a:r>
          </a:p>
        </p:txBody>
      </p:sp>
      <p:sp>
        <p:nvSpPr>
          <p:cNvPr id="169" name="Content Placeholder 2"/>
          <p:cNvSpPr txBox="1"/>
          <p:nvPr>
            <p:ph type="body" idx="1"/>
          </p:nvPr>
        </p:nvSpPr>
        <p:spPr>
          <a:xfrm>
            <a:off x="838200" y="1825625"/>
            <a:ext cx="10515600" cy="4351338"/>
          </a:xfrm>
          <a:prstGeom prst="rect">
            <a:avLst/>
          </a:prstGeom>
        </p:spPr>
        <p:txBody>
          <a:bodyPr/>
          <a:lstStyle/>
          <a:p>
            <a:pPr>
              <a:defRPr sz="2800"/>
            </a:pPr>
            <a:r>
              <a:t>What we take away from this is that it is useful to </a:t>
            </a:r>
            <a:r>
              <a:rPr u="sng"/>
              <a:t>compare</a:t>
            </a:r>
            <a:r>
              <a:t> accounts from different gospels to broaden our perspective on the </a:t>
            </a:r>
            <a:r>
              <a:rPr u="sng"/>
              <a:t>context</a:t>
            </a:r>
            <a:r>
              <a:t> of a particular saying. </a:t>
            </a:r>
          </a:p>
          <a:p>
            <a:pPr>
              <a:defRPr sz="2800"/>
            </a:pPr>
            <a:r>
              <a:t>We find from repeated </a:t>
            </a:r>
            <a:r>
              <a:rPr u="sng"/>
              <a:t>patterns</a:t>
            </a:r>
            <a:r>
              <a:t> within each gospel that there were certain points they were led to drive home. </a:t>
            </a:r>
          </a:p>
          <a:p>
            <a:pPr lvl="1" marL="457200" indent="-228600">
              <a:spcBef>
                <a:spcPts val="1000"/>
              </a:spcBef>
              <a:defRPr sz="2600"/>
            </a:pPr>
            <a:r>
              <a:t>Let’s look at the Gospel of Mark…</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animEffect filter="dissolve" transition="in">
                                      <p:cBhvr>
                                        <p:cTn id="7" dur="500"/>
                                        <p:tgtEl>
                                          <p:spTgt spid="16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9">
                                            <p:txEl>
                                              <p:pRg st="0" end="0"/>
                                            </p:txEl>
                                          </p:spTgt>
                                        </p:tgtEl>
                                        <p:attrNameLst>
                                          <p:attrName>style.visibility</p:attrName>
                                        </p:attrNameLst>
                                      </p:cBhvr>
                                      <p:to>
                                        <p:strVal val="visible"/>
                                      </p:to>
                                    </p:set>
                                    <p:animEffect filter="dissolve" transition="in">
                                      <p:cBhvr>
                                        <p:cTn id="10" dur="500"/>
                                        <p:tgtEl>
                                          <p:spTgt spid="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9">
                                            <p:txEl>
                                              <p:pRg st="1" end="1"/>
                                            </p:txEl>
                                          </p:spTgt>
                                        </p:tgtEl>
                                        <p:attrNameLst>
                                          <p:attrName>style.visibility</p:attrName>
                                        </p:attrNameLst>
                                      </p:cBhvr>
                                      <p:to>
                                        <p:strVal val="visible"/>
                                      </p:to>
                                    </p:set>
                                    <p:animEffect filter="dissolve" transition="in">
                                      <p:cBhvr>
                                        <p:cTn id="15" dur="500"/>
                                        <p:tgtEl>
                                          <p:spTgt spid="169">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69">
                                            <p:txEl>
                                              <p:pRg st="2" end="2"/>
                                            </p:txEl>
                                          </p:spTgt>
                                        </p:tgtEl>
                                        <p:attrNameLst>
                                          <p:attrName>style.visibility</p:attrName>
                                        </p:attrNameLst>
                                      </p:cBhvr>
                                      <p:to>
                                        <p:strVal val="visible"/>
                                      </p:to>
                                    </p:set>
                                    <p:animEffect filter="dissolve" transition="in">
                                      <p:cBhvr>
                                        <p:cTn id="18" dur="500"/>
                                        <p:tgtEl>
                                          <p:spTgt spid="16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841247" y="3429000"/>
            <a:ext cx="9601201" cy="1838519"/>
          </a:xfrm>
          <a:prstGeom prst="rect">
            <a:avLst/>
          </a:prstGeom>
        </p:spPr>
        <p:txBody>
          <a:bodyPr/>
          <a:lstStyle/>
          <a:p>
            <a:pPr/>
            <a:r>
              <a:t>GENERAL PRINCIPLES</a:t>
            </a:r>
          </a:p>
        </p:txBody>
      </p:sp>
      <p:sp>
        <p:nvSpPr>
          <p:cNvPr id="119"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xfrm>
            <a:off x="838200" y="365125"/>
            <a:ext cx="10515600" cy="1145225"/>
          </a:xfrm>
          <a:prstGeom prst="rect">
            <a:avLst/>
          </a:prstGeom>
        </p:spPr>
        <p:txBody>
          <a:bodyPr/>
          <a:lstStyle/>
          <a:p>
            <a:pPr/>
            <a:r>
              <a:t>HISTORICAL CONTEXT</a:t>
            </a:r>
          </a:p>
        </p:txBody>
      </p:sp>
      <p:sp>
        <p:nvSpPr>
          <p:cNvPr id="172" name="Content Placeholder 2"/>
          <p:cNvSpPr txBox="1"/>
          <p:nvPr>
            <p:ph type="body" idx="1"/>
          </p:nvPr>
        </p:nvSpPr>
        <p:spPr>
          <a:xfrm>
            <a:off x="838200" y="1825625"/>
            <a:ext cx="10515600" cy="4351338"/>
          </a:xfrm>
          <a:prstGeom prst="rect">
            <a:avLst/>
          </a:prstGeom>
        </p:spPr>
        <p:txBody>
          <a:bodyPr/>
          <a:lstStyle/>
          <a:p>
            <a:pPr>
              <a:defRPr sz="2800"/>
            </a:pPr>
            <a:r>
              <a:t>In Mark 1:1 Jesus is recognized as the </a:t>
            </a:r>
            <a:r>
              <a:rPr u="sng"/>
              <a:t>Christ</a:t>
            </a:r>
            <a:r>
              <a:t> (the Anointed, the Messiah).</a:t>
            </a:r>
          </a:p>
          <a:p>
            <a:pPr>
              <a:defRPr sz="2800"/>
            </a:pPr>
            <a:r>
              <a:t>Does Jesus promote his identity? (Mark 1:23-25, 34, 42-44; 3:11-12; and 5:42-43)</a:t>
            </a:r>
          </a:p>
          <a:p>
            <a:pPr>
              <a:defRPr sz="2800" u="sng"/>
            </a:pPr>
            <a:r>
              <a:t>No</a:t>
            </a:r>
            <a:r>
              <a:rPr u="none"/>
              <a:t>. But why? There were practical reasons, but we find another later in Mark…</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Effect filter="dissolve" transition="in">
                                      <p:cBhvr>
                                        <p:cTn id="7" dur="500"/>
                                        <p:tgtEl>
                                          <p:spTgt spid="17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2">
                                            <p:txEl>
                                              <p:pRg st="0" end="0"/>
                                            </p:txEl>
                                          </p:spTgt>
                                        </p:tgtEl>
                                        <p:attrNameLst>
                                          <p:attrName>style.visibility</p:attrName>
                                        </p:attrNameLst>
                                      </p:cBhvr>
                                      <p:to>
                                        <p:strVal val="visible"/>
                                      </p:to>
                                    </p:set>
                                    <p:animEffect filter="dissolve" transition="in">
                                      <p:cBhvr>
                                        <p:cTn id="10" dur="500"/>
                                        <p:tgtEl>
                                          <p:spTgt spid="1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2">
                                            <p:txEl>
                                              <p:pRg st="1" end="1"/>
                                            </p:txEl>
                                          </p:spTgt>
                                        </p:tgtEl>
                                        <p:attrNameLst>
                                          <p:attrName>style.visibility</p:attrName>
                                        </p:attrNameLst>
                                      </p:cBhvr>
                                      <p:to>
                                        <p:strVal val="visible"/>
                                      </p:to>
                                    </p:set>
                                    <p:animEffect filter="dissolve" transition="in">
                                      <p:cBhvr>
                                        <p:cTn id="15" dur="500"/>
                                        <p:tgtEl>
                                          <p:spTgt spid="1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2">
                                            <p:txEl>
                                              <p:pRg st="2" end="2"/>
                                            </p:txEl>
                                          </p:spTgt>
                                        </p:tgtEl>
                                        <p:attrNameLst>
                                          <p:attrName>style.visibility</p:attrName>
                                        </p:attrNameLst>
                                      </p:cBhvr>
                                      <p:to>
                                        <p:strVal val="visible"/>
                                      </p:to>
                                    </p:set>
                                    <p:animEffect filter="dissolve" transition="in">
                                      <p:cBhvr>
                                        <p:cTn id="20" dur="500"/>
                                        <p:tgtEl>
                                          <p:spTgt spid="17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838200" y="365125"/>
            <a:ext cx="10515600" cy="1145225"/>
          </a:xfrm>
          <a:prstGeom prst="rect">
            <a:avLst/>
          </a:prstGeom>
        </p:spPr>
        <p:txBody>
          <a:bodyPr/>
          <a:lstStyle/>
          <a:p>
            <a:pPr/>
            <a:r>
              <a:t>HISTORICAL CONTEXT</a:t>
            </a:r>
          </a:p>
        </p:txBody>
      </p:sp>
      <p:sp>
        <p:nvSpPr>
          <p:cNvPr id="175" name="Content Placeholder 2"/>
          <p:cNvSpPr txBox="1"/>
          <p:nvPr>
            <p:ph type="body" idx="1"/>
          </p:nvPr>
        </p:nvSpPr>
        <p:spPr>
          <a:xfrm>
            <a:off x="838200" y="1825625"/>
            <a:ext cx="10515600" cy="4351338"/>
          </a:xfrm>
          <a:prstGeom prst="rect">
            <a:avLst/>
          </a:prstGeom>
        </p:spPr>
        <p:txBody>
          <a:bodyPr/>
          <a:lstStyle/>
          <a:p>
            <a:pPr>
              <a:defRPr sz="2800"/>
            </a:pPr>
            <a:r>
              <a:t>In Mark 8:22-26, we see the miracle of the twice-touched blind man (a miracle recorded only in Mark).</a:t>
            </a:r>
          </a:p>
          <a:p>
            <a:pPr>
              <a:defRPr sz="2800"/>
            </a:pPr>
            <a:r>
              <a:t>Right after, we come to the crux of the gospel: </a:t>
            </a:r>
            <a:r>
              <a:rPr u="sng"/>
              <a:t>who is Jesus</a:t>
            </a:r>
            <a:r>
              <a:t>? (Mark 8:27-30)</a:t>
            </a:r>
          </a:p>
          <a:p>
            <a:pPr>
              <a:defRPr sz="2800"/>
            </a:pPr>
            <a:r>
              <a:t>Following, we see a pivot in the teaching of Jesus: he begins to reveal his impending suffering, crucifixion, and resurrection as Messiah. (Mark 8:31-34, 9:30-32, 10:32-45)</a:t>
            </a:r>
          </a:p>
          <a:p>
            <a:pPr lvl="1" marL="457200" indent="-228600">
              <a:spcBef>
                <a:spcPts val="1000"/>
              </a:spcBef>
              <a:defRPr sz="2600"/>
            </a:pPr>
            <a:r>
              <a:t>The disciples, like the twice-touched blind man, took repetitive teaching before they really understood who Jesus was!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animEffect filter="dissolve" transition="in">
                                      <p:cBhvr>
                                        <p:cTn id="7" dur="500"/>
                                        <p:tgtEl>
                                          <p:spTgt spid="17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5">
                                            <p:txEl>
                                              <p:pRg st="0" end="0"/>
                                            </p:txEl>
                                          </p:spTgt>
                                        </p:tgtEl>
                                        <p:attrNameLst>
                                          <p:attrName>style.visibility</p:attrName>
                                        </p:attrNameLst>
                                      </p:cBhvr>
                                      <p:to>
                                        <p:strVal val="visible"/>
                                      </p:to>
                                    </p:set>
                                    <p:animEffect filter="dissolve" transition="in">
                                      <p:cBhvr>
                                        <p:cTn id="10" dur="500"/>
                                        <p:tgtEl>
                                          <p:spTgt spid="1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5">
                                            <p:txEl>
                                              <p:pRg st="1" end="1"/>
                                            </p:txEl>
                                          </p:spTgt>
                                        </p:tgtEl>
                                        <p:attrNameLst>
                                          <p:attrName>style.visibility</p:attrName>
                                        </p:attrNameLst>
                                      </p:cBhvr>
                                      <p:to>
                                        <p:strVal val="visible"/>
                                      </p:to>
                                    </p:set>
                                    <p:animEffect filter="dissolve" transition="in">
                                      <p:cBhvr>
                                        <p:cTn id="15" dur="500"/>
                                        <p:tgtEl>
                                          <p:spTgt spid="1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5">
                                            <p:txEl>
                                              <p:pRg st="2" end="2"/>
                                            </p:txEl>
                                          </p:spTgt>
                                        </p:tgtEl>
                                        <p:attrNameLst>
                                          <p:attrName>style.visibility</p:attrName>
                                        </p:attrNameLst>
                                      </p:cBhvr>
                                      <p:to>
                                        <p:strVal val="visible"/>
                                      </p:to>
                                    </p:set>
                                    <p:animEffect filter="dissolve" transition="in">
                                      <p:cBhvr>
                                        <p:cTn id="20" dur="500"/>
                                        <p:tgtEl>
                                          <p:spTgt spid="175">
                                            <p:txEl>
                                              <p:pRg st="2" end="2"/>
                                            </p:txEl>
                                          </p:spTgt>
                                        </p:tgtEl>
                                      </p:cBhvr>
                                    </p:animEffect>
                                  </p:childTnLst>
                                </p:cTn>
                              </p:par>
                              <p:par>
                                <p:cTn id="21" presetClass="entr" nodeType="withEffect" presetSubtype="0" presetID="9" grpId="1" fill="hold">
                                  <p:stCondLst>
                                    <p:cond delay="0"/>
                                  </p:stCondLst>
                                  <p:iterate type="el" backwards="0">
                                    <p:tmAbs val="0"/>
                                  </p:iterate>
                                  <p:childTnLst>
                                    <p:set>
                                      <p:cBhvr>
                                        <p:cTn id="22" fill="hold"/>
                                        <p:tgtEl>
                                          <p:spTgt spid="175">
                                            <p:txEl>
                                              <p:pRg st="3" end="3"/>
                                            </p:txEl>
                                          </p:spTgt>
                                        </p:tgtEl>
                                        <p:attrNameLst>
                                          <p:attrName>style.visibility</p:attrName>
                                        </p:attrNameLst>
                                      </p:cBhvr>
                                      <p:to>
                                        <p:strVal val="visible"/>
                                      </p:to>
                                    </p:set>
                                    <p:animEffect filter="dissolve" transition="in">
                                      <p:cBhvr>
                                        <p:cTn id="23" dur="500"/>
                                        <p:tgtEl>
                                          <p:spTgt spid="17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5"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838200" y="365125"/>
            <a:ext cx="10515600" cy="1145225"/>
          </a:xfrm>
          <a:prstGeom prst="rect">
            <a:avLst/>
          </a:prstGeom>
        </p:spPr>
        <p:txBody>
          <a:bodyPr/>
          <a:lstStyle/>
          <a:p>
            <a:pPr/>
            <a:r>
              <a:t>HISTORICAL CONTEXT</a:t>
            </a:r>
          </a:p>
        </p:txBody>
      </p:sp>
      <p:sp>
        <p:nvSpPr>
          <p:cNvPr id="178" name="Content Placeholder 2"/>
          <p:cNvSpPr txBox="1"/>
          <p:nvPr>
            <p:ph type="body" idx="1"/>
          </p:nvPr>
        </p:nvSpPr>
        <p:spPr>
          <a:xfrm>
            <a:off x="838200" y="1825625"/>
            <a:ext cx="10515600" cy="4351338"/>
          </a:xfrm>
          <a:prstGeom prst="rect">
            <a:avLst/>
          </a:prstGeom>
        </p:spPr>
        <p:txBody>
          <a:bodyPr/>
          <a:lstStyle/>
          <a:p>
            <a:pPr>
              <a:defRPr sz="2500"/>
            </a:pPr>
            <a:r>
              <a:t>What does history tell us about the occasion of Mark’s writing?</a:t>
            </a:r>
            <a:endParaRPr sz="1800"/>
          </a:p>
          <a:p>
            <a:pPr lvl="1" marL="457200" indent="-228600">
              <a:spcBef>
                <a:spcPts val="1000"/>
              </a:spcBef>
              <a:defRPr sz="2400"/>
            </a:pPr>
            <a:r>
              <a:t>He was likely writing Peter’s memoirs (1 Peter 5:13) at a time when Roman Christians were enduring great persecution for their faith (Mark 15:21 and Romans 16:13).</a:t>
            </a:r>
            <a:endParaRPr sz="1600"/>
          </a:p>
          <a:p>
            <a:pPr>
              <a:defRPr sz="2500"/>
            </a:pPr>
            <a:r>
              <a:t>How does this relate to what we have studied in Mark?</a:t>
            </a:r>
            <a:endParaRPr sz="1800"/>
          </a:p>
          <a:p>
            <a:pPr lvl="1" marL="457200" indent="-228600">
              <a:spcBef>
                <a:spcPts val="1000"/>
              </a:spcBef>
              <a:defRPr sz="2400"/>
            </a:pPr>
            <a:r>
              <a:t>By addressing the subject of suffering for Christ through Christ’s own teachings, He allowed the Lord to strengthen the faith of those suffering saints (1 Peter 4:12-13). </a:t>
            </a:r>
            <a:endParaRPr sz="1600"/>
          </a:p>
          <a:p>
            <a:pPr>
              <a:defRPr sz="2500"/>
            </a:pPr>
            <a:r>
              <a:t>The </a:t>
            </a:r>
            <a:r>
              <a:rPr u="sng"/>
              <a:t>historical context</a:t>
            </a:r>
            <a:r>
              <a:t> of when and to whom Mark wrote help us more fully </a:t>
            </a:r>
            <a:r>
              <a:rPr u="sng"/>
              <a:t>understand</a:t>
            </a:r>
            <a:r>
              <a:t> this.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dissolve" transition="in">
                                      <p:cBhvr>
                                        <p:cTn id="7" dur="500"/>
                                        <p:tgtEl>
                                          <p:spTgt spid="17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dissolve" transition="in">
                                      <p:cBhvr>
                                        <p:cTn id="10" dur="500"/>
                                        <p:tgtEl>
                                          <p:spTgt spid="178">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animEffect filter="dissolve" transition="in">
                                      <p:cBhvr>
                                        <p:cTn id="13" dur="500"/>
                                        <p:tgtEl>
                                          <p:spTgt spid="17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178">
                                            <p:txEl>
                                              <p:pRg st="2" end="2"/>
                                            </p:txEl>
                                          </p:spTgt>
                                        </p:tgtEl>
                                        <p:attrNameLst>
                                          <p:attrName>style.visibility</p:attrName>
                                        </p:attrNameLst>
                                      </p:cBhvr>
                                      <p:to>
                                        <p:strVal val="visible"/>
                                      </p:to>
                                    </p:set>
                                    <p:animEffect filter="dissolve" transition="in">
                                      <p:cBhvr>
                                        <p:cTn id="18" dur="500"/>
                                        <p:tgtEl>
                                          <p:spTgt spid="178">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animEffect filter="dissolve" transition="in">
                                      <p:cBhvr>
                                        <p:cTn id="21" dur="500"/>
                                        <p:tgtEl>
                                          <p:spTgt spid="17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1" fill="hold">
                                  <p:stCondLst>
                                    <p:cond delay="0"/>
                                  </p:stCondLst>
                                  <p:iterate type="el" backwards="0">
                                    <p:tmAbs val="0"/>
                                  </p:iterate>
                                  <p:childTnLst>
                                    <p:set>
                                      <p:cBhvr>
                                        <p:cTn id="25" fill="hold"/>
                                        <p:tgtEl>
                                          <p:spTgt spid="178">
                                            <p:txEl>
                                              <p:pRg st="4" end="4"/>
                                            </p:txEl>
                                          </p:spTgt>
                                        </p:tgtEl>
                                        <p:attrNameLst>
                                          <p:attrName>style.visibility</p:attrName>
                                        </p:attrNameLst>
                                      </p:cBhvr>
                                      <p:to>
                                        <p:strVal val="visible"/>
                                      </p:to>
                                    </p:set>
                                    <p:animEffect filter="dissolve" transition="in">
                                      <p:cBhvr>
                                        <p:cTn id="26" dur="500"/>
                                        <p:tgtEl>
                                          <p:spTgt spid="17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8"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xfrm>
            <a:off x="841247" y="3429000"/>
            <a:ext cx="9601201" cy="1838519"/>
          </a:xfrm>
          <a:prstGeom prst="rect">
            <a:avLst/>
          </a:prstGeom>
        </p:spPr>
        <p:txBody>
          <a:bodyPr/>
          <a:lstStyle/>
          <a:p>
            <a:pPr/>
            <a:r>
              <a:t>LITERARY CONTEXT</a:t>
            </a:r>
          </a:p>
        </p:txBody>
      </p:sp>
      <p:sp>
        <p:nvSpPr>
          <p:cNvPr id="181"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838200" y="365125"/>
            <a:ext cx="10515600" cy="1145225"/>
          </a:xfrm>
          <a:prstGeom prst="rect">
            <a:avLst/>
          </a:prstGeom>
        </p:spPr>
        <p:txBody>
          <a:bodyPr/>
          <a:lstStyle/>
          <a:p>
            <a:pPr/>
            <a:r>
              <a:t>LITERARY CONTEXT</a:t>
            </a:r>
          </a:p>
        </p:txBody>
      </p:sp>
      <p:sp>
        <p:nvSpPr>
          <p:cNvPr id="184" name="Content Placeholder 2"/>
          <p:cNvSpPr txBox="1"/>
          <p:nvPr>
            <p:ph type="body" idx="1"/>
          </p:nvPr>
        </p:nvSpPr>
        <p:spPr>
          <a:xfrm>
            <a:off x="838200" y="1825625"/>
            <a:ext cx="10515600" cy="4351338"/>
          </a:xfrm>
          <a:prstGeom prst="rect">
            <a:avLst/>
          </a:prstGeom>
        </p:spPr>
        <p:txBody>
          <a:bodyPr/>
          <a:lstStyle/>
          <a:p>
            <a:pPr>
              <a:defRPr sz="2800"/>
            </a:pPr>
            <a:r>
              <a:t>Often, the narrative and teaching parts are woven together into what Bible scholars call a </a:t>
            </a:r>
            <a:r>
              <a:rPr u="sng"/>
              <a:t>“pericope.”  </a:t>
            </a:r>
            <a:endParaRPr u="sng"/>
          </a:p>
          <a:p>
            <a:pPr>
              <a:defRPr sz="2800"/>
            </a:pPr>
            <a:r>
              <a:t>A pericope is a passage from the Gospel that describes: </a:t>
            </a:r>
          </a:p>
          <a:p>
            <a:pPr lvl="2" marL="685800" indent="-182880">
              <a:spcBef>
                <a:spcPts val="800"/>
              </a:spcBef>
              <a:defRPr sz="2400"/>
            </a:pPr>
            <a:r>
              <a:t>1) what was </a:t>
            </a:r>
            <a:r>
              <a:rPr u="sng"/>
              <a:t>going on</a:t>
            </a:r>
            <a:r>
              <a:t>; and </a:t>
            </a:r>
            <a:endParaRPr sz="1600"/>
          </a:p>
          <a:p>
            <a:pPr lvl="2" marL="685800" indent="-182880">
              <a:spcBef>
                <a:spcPts val="800"/>
              </a:spcBef>
              <a:defRPr sz="2400"/>
            </a:pPr>
            <a:r>
              <a:t>2) what was </a:t>
            </a:r>
            <a:r>
              <a:rPr u="sng"/>
              <a:t>said</a:t>
            </a:r>
            <a:r>
              <a:t> at that time.</a:t>
            </a:r>
            <a:endParaRPr sz="1600"/>
          </a:p>
          <a:p>
            <a:pPr>
              <a:defRPr sz="2800"/>
            </a:pPr>
            <a:r>
              <a:t>For example:</a:t>
            </a:r>
          </a:p>
          <a:p>
            <a:pPr lvl="2" marL="685800" indent="-182880">
              <a:spcBef>
                <a:spcPts val="800"/>
              </a:spcBef>
              <a:defRPr sz="2400"/>
            </a:pPr>
            <a:r>
              <a:t>When studying the temptation of Christ, we would read Matthew 4:1-11. </a:t>
            </a:r>
            <a:endParaRPr sz="1600"/>
          </a:p>
          <a:p>
            <a:pPr lvl="2" marL="685800" indent="-182880">
              <a:spcBef>
                <a:spcPts val="800"/>
              </a:spcBef>
              <a:defRPr sz="2400"/>
            </a:pPr>
            <a:r>
              <a:t>The Sermon on the Mount spans Matthew 5:1 through 7:29.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animEffect filter="dissolve" transition="in">
                                      <p:cBhvr>
                                        <p:cTn id="7" dur="500"/>
                                        <p:tgtEl>
                                          <p:spTgt spid="18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4">
                                            <p:txEl>
                                              <p:pRg st="0" end="0"/>
                                            </p:txEl>
                                          </p:spTgt>
                                        </p:tgtEl>
                                        <p:attrNameLst>
                                          <p:attrName>style.visibility</p:attrName>
                                        </p:attrNameLst>
                                      </p:cBhvr>
                                      <p:to>
                                        <p:strVal val="visible"/>
                                      </p:to>
                                    </p:set>
                                    <p:animEffect filter="dissolve" transition="in">
                                      <p:cBhvr>
                                        <p:cTn id="10" dur="500"/>
                                        <p:tgtEl>
                                          <p:spTgt spid="18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4">
                                            <p:txEl>
                                              <p:pRg st="1" end="1"/>
                                            </p:txEl>
                                          </p:spTgt>
                                        </p:tgtEl>
                                        <p:attrNameLst>
                                          <p:attrName>style.visibility</p:attrName>
                                        </p:attrNameLst>
                                      </p:cBhvr>
                                      <p:to>
                                        <p:strVal val="visible"/>
                                      </p:to>
                                    </p:set>
                                    <p:animEffect filter="dissolve" transition="in">
                                      <p:cBhvr>
                                        <p:cTn id="15" dur="500"/>
                                        <p:tgtEl>
                                          <p:spTgt spid="184">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84">
                                            <p:txEl>
                                              <p:pRg st="2" end="2"/>
                                            </p:txEl>
                                          </p:spTgt>
                                        </p:tgtEl>
                                        <p:attrNameLst>
                                          <p:attrName>style.visibility</p:attrName>
                                        </p:attrNameLst>
                                      </p:cBhvr>
                                      <p:to>
                                        <p:strVal val="visible"/>
                                      </p:to>
                                    </p:set>
                                    <p:animEffect filter="dissolve" transition="in">
                                      <p:cBhvr>
                                        <p:cTn id="18" dur="500"/>
                                        <p:tgtEl>
                                          <p:spTgt spid="184">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84">
                                            <p:txEl>
                                              <p:pRg st="3" end="3"/>
                                            </p:txEl>
                                          </p:spTgt>
                                        </p:tgtEl>
                                        <p:attrNameLst>
                                          <p:attrName>style.visibility</p:attrName>
                                        </p:attrNameLst>
                                      </p:cBhvr>
                                      <p:to>
                                        <p:strVal val="visible"/>
                                      </p:to>
                                    </p:set>
                                    <p:animEffect filter="dissolve" transition="in">
                                      <p:cBhvr>
                                        <p:cTn id="21" dur="500"/>
                                        <p:tgtEl>
                                          <p:spTgt spid="18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1" fill="hold">
                                  <p:stCondLst>
                                    <p:cond delay="0"/>
                                  </p:stCondLst>
                                  <p:iterate type="el" backwards="0">
                                    <p:tmAbs val="0"/>
                                  </p:iterate>
                                  <p:childTnLst>
                                    <p:set>
                                      <p:cBhvr>
                                        <p:cTn id="25" fill="hold"/>
                                        <p:tgtEl>
                                          <p:spTgt spid="184">
                                            <p:txEl>
                                              <p:pRg st="4" end="4"/>
                                            </p:txEl>
                                          </p:spTgt>
                                        </p:tgtEl>
                                        <p:attrNameLst>
                                          <p:attrName>style.visibility</p:attrName>
                                        </p:attrNameLst>
                                      </p:cBhvr>
                                      <p:to>
                                        <p:strVal val="visible"/>
                                      </p:to>
                                    </p:set>
                                    <p:animEffect filter="dissolve" transition="in">
                                      <p:cBhvr>
                                        <p:cTn id="26" dur="500"/>
                                        <p:tgtEl>
                                          <p:spTgt spid="184">
                                            <p:txEl>
                                              <p:pRg st="4" end="4"/>
                                            </p:txEl>
                                          </p:spTgt>
                                        </p:tgtEl>
                                      </p:cBhvr>
                                    </p:animEffect>
                                  </p:childTnLst>
                                </p:cTn>
                              </p:par>
                              <p:par>
                                <p:cTn id="27" presetClass="entr" nodeType="withEffect" presetSubtype="0" presetID="9" grpId="1" fill="hold">
                                  <p:stCondLst>
                                    <p:cond delay="0"/>
                                  </p:stCondLst>
                                  <p:iterate type="el" backwards="0">
                                    <p:tmAbs val="0"/>
                                  </p:iterate>
                                  <p:childTnLst>
                                    <p:set>
                                      <p:cBhvr>
                                        <p:cTn id="28" fill="hold"/>
                                        <p:tgtEl>
                                          <p:spTgt spid="184">
                                            <p:txEl>
                                              <p:pRg st="5" end="5"/>
                                            </p:txEl>
                                          </p:spTgt>
                                        </p:tgtEl>
                                        <p:attrNameLst>
                                          <p:attrName>style.visibility</p:attrName>
                                        </p:attrNameLst>
                                      </p:cBhvr>
                                      <p:to>
                                        <p:strVal val="visible"/>
                                      </p:to>
                                    </p:set>
                                    <p:animEffect filter="dissolve" transition="in">
                                      <p:cBhvr>
                                        <p:cTn id="29" dur="500"/>
                                        <p:tgtEl>
                                          <p:spTgt spid="184">
                                            <p:txEl>
                                              <p:pRg st="5" end="5"/>
                                            </p:txEl>
                                          </p:spTgt>
                                        </p:tgtEl>
                                      </p:cBhvr>
                                    </p:animEffect>
                                  </p:childTnLst>
                                </p:cTn>
                              </p:par>
                              <p:par>
                                <p:cTn id="30" presetClass="entr" nodeType="withEffect" presetSubtype="0" presetID="9" grpId="1" fill="hold">
                                  <p:stCondLst>
                                    <p:cond delay="0"/>
                                  </p:stCondLst>
                                  <p:iterate type="el" backwards="0">
                                    <p:tmAbs val="0"/>
                                  </p:iterate>
                                  <p:childTnLst>
                                    <p:set>
                                      <p:cBhvr>
                                        <p:cTn id="31" fill="hold"/>
                                        <p:tgtEl>
                                          <p:spTgt spid="184">
                                            <p:txEl>
                                              <p:pRg st="6" end="6"/>
                                            </p:txEl>
                                          </p:spTgt>
                                        </p:tgtEl>
                                        <p:attrNameLst>
                                          <p:attrName>style.visibility</p:attrName>
                                        </p:attrNameLst>
                                      </p:cBhvr>
                                      <p:to>
                                        <p:strVal val="visible"/>
                                      </p:to>
                                    </p:set>
                                    <p:animEffect filter="dissolve" transition="in">
                                      <p:cBhvr>
                                        <p:cTn id="32" dur="500"/>
                                        <p:tgtEl>
                                          <p:spTgt spid="18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4"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838200" y="365125"/>
            <a:ext cx="10515600" cy="1145225"/>
          </a:xfrm>
          <a:prstGeom prst="rect">
            <a:avLst/>
          </a:prstGeom>
        </p:spPr>
        <p:txBody>
          <a:bodyPr/>
          <a:lstStyle/>
          <a:p>
            <a:pPr/>
            <a:r>
              <a:t>LITERARY CONTEXT</a:t>
            </a:r>
          </a:p>
        </p:txBody>
      </p:sp>
      <p:sp>
        <p:nvSpPr>
          <p:cNvPr id="187" name="Content Placeholder 2"/>
          <p:cNvSpPr txBox="1"/>
          <p:nvPr>
            <p:ph type="body" idx="1"/>
          </p:nvPr>
        </p:nvSpPr>
        <p:spPr>
          <a:xfrm>
            <a:off x="838200" y="1825625"/>
            <a:ext cx="10515600" cy="4351338"/>
          </a:xfrm>
          <a:prstGeom prst="rect">
            <a:avLst/>
          </a:prstGeom>
        </p:spPr>
        <p:txBody>
          <a:bodyPr/>
          <a:lstStyle/>
          <a:p>
            <a:pPr>
              <a:defRPr sz="2800"/>
            </a:pPr>
            <a:r>
              <a:t>As we study the gospels, it helps to think in terms of these entire </a:t>
            </a:r>
            <a:r>
              <a:rPr u="sng"/>
              <a:t>blocks</a:t>
            </a:r>
            <a:r>
              <a:t> of material.  </a:t>
            </a:r>
          </a:p>
          <a:p>
            <a:pPr>
              <a:defRPr sz="2800"/>
            </a:pPr>
            <a:r>
              <a:t>The placement of </a:t>
            </a:r>
            <a:r>
              <a:rPr u="sng"/>
              <a:t>chapters</a:t>
            </a:r>
            <a:r>
              <a:t> and </a:t>
            </a:r>
            <a:r>
              <a:rPr u="sng"/>
              <a:t>verses</a:t>
            </a:r>
            <a:r>
              <a:t> was not divinely inspired and sometimes breaks up things that are better understood </a:t>
            </a:r>
            <a:r>
              <a:rPr u="sng"/>
              <a:t>together</a:t>
            </a:r>
            <a:r>
              <a:t>.</a:t>
            </a:r>
          </a:p>
          <a:p>
            <a:pPr>
              <a:defRPr sz="2800"/>
            </a:pPr>
            <a:r>
              <a:t>For example: Matthew 16:24 through 17:13</a:t>
            </a:r>
          </a:p>
          <a:p>
            <a:pPr lvl="2" marL="685800" indent="-182880">
              <a:spcBef>
                <a:spcPts val="800"/>
              </a:spcBef>
              <a:defRPr sz="2400"/>
            </a:pPr>
            <a:r>
              <a:t>“Some standing here” seeing the Son of man coming in His kingdom was fulfilled by the next event recorded on the Mount of Transfiguration.  These passages are meant to be read together.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animEffect filter="dissolve" transition="in">
                                      <p:cBhvr>
                                        <p:cTn id="7" dur="500"/>
                                        <p:tgtEl>
                                          <p:spTgt spid="18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7">
                                            <p:txEl>
                                              <p:pRg st="0" end="0"/>
                                            </p:txEl>
                                          </p:spTgt>
                                        </p:tgtEl>
                                        <p:attrNameLst>
                                          <p:attrName>style.visibility</p:attrName>
                                        </p:attrNameLst>
                                      </p:cBhvr>
                                      <p:to>
                                        <p:strVal val="visible"/>
                                      </p:to>
                                    </p:set>
                                    <p:animEffect filter="dissolve" transition="in">
                                      <p:cBhvr>
                                        <p:cTn id="10" dur="5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7">
                                            <p:txEl>
                                              <p:pRg st="1" end="1"/>
                                            </p:txEl>
                                          </p:spTgt>
                                        </p:tgtEl>
                                        <p:attrNameLst>
                                          <p:attrName>style.visibility</p:attrName>
                                        </p:attrNameLst>
                                      </p:cBhvr>
                                      <p:to>
                                        <p:strVal val="visible"/>
                                      </p:to>
                                    </p:set>
                                    <p:animEffect filter="dissolve" transition="in">
                                      <p:cBhvr>
                                        <p:cTn id="15" dur="5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animEffect filter="dissolve" transition="in">
                                      <p:cBhvr>
                                        <p:cTn id="20" dur="500"/>
                                        <p:tgtEl>
                                          <p:spTgt spid="187">
                                            <p:txEl>
                                              <p:pRg st="2" end="2"/>
                                            </p:txEl>
                                          </p:spTgt>
                                        </p:tgtEl>
                                      </p:cBhvr>
                                    </p:animEffect>
                                  </p:childTnLst>
                                </p:cTn>
                              </p:par>
                              <p:par>
                                <p:cTn id="21" presetClass="entr" nodeType="withEffect" presetSubtype="0" presetID="9" grpId="1" fill="hold">
                                  <p:stCondLst>
                                    <p:cond delay="0"/>
                                  </p:stCondLst>
                                  <p:iterate type="el" backwards="0">
                                    <p:tmAbs val="0"/>
                                  </p:iterate>
                                  <p:childTnLst>
                                    <p:set>
                                      <p:cBhvr>
                                        <p:cTn id="22" fill="hold"/>
                                        <p:tgtEl>
                                          <p:spTgt spid="187">
                                            <p:txEl>
                                              <p:pRg st="3" end="3"/>
                                            </p:txEl>
                                          </p:spTgt>
                                        </p:tgtEl>
                                        <p:attrNameLst>
                                          <p:attrName>style.visibility</p:attrName>
                                        </p:attrNameLst>
                                      </p:cBhvr>
                                      <p:to>
                                        <p:strVal val="visible"/>
                                      </p:to>
                                    </p:set>
                                    <p:animEffect filter="dissolve" transition="in">
                                      <p:cBhvr>
                                        <p:cTn id="23" dur="500"/>
                                        <p:tgtEl>
                                          <p:spTgt spid="18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xfrm>
            <a:off x="838200" y="365125"/>
            <a:ext cx="10515600" cy="1145225"/>
          </a:xfrm>
          <a:prstGeom prst="rect">
            <a:avLst/>
          </a:prstGeom>
        </p:spPr>
        <p:txBody>
          <a:bodyPr/>
          <a:lstStyle/>
          <a:p>
            <a:pPr/>
            <a:r>
              <a:t>LITERARY CONTEXT</a:t>
            </a:r>
          </a:p>
        </p:txBody>
      </p:sp>
      <p:sp>
        <p:nvSpPr>
          <p:cNvPr id="190" name="Content Placeholder 2"/>
          <p:cNvSpPr txBox="1"/>
          <p:nvPr>
            <p:ph type="body" idx="1"/>
          </p:nvPr>
        </p:nvSpPr>
        <p:spPr>
          <a:xfrm>
            <a:off x="838200" y="1825625"/>
            <a:ext cx="10515600" cy="4351338"/>
          </a:xfrm>
          <a:prstGeom prst="rect">
            <a:avLst/>
          </a:prstGeom>
        </p:spPr>
        <p:txBody>
          <a:bodyPr/>
          <a:lstStyle/>
          <a:p>
            <a:pPr>
              <a:defRPr sz="2800"/>
            </a:pPr>
            <a:r>
              <a:t>What do we learn from this?  </a:t>
            </a:r>
          </a:p>
          <a:p>
            <a:pPr>
              <a:defRPr sz="2800"/>
            </a:pPr>
            <a:r>
              <a:t>1) Don’t let chapters and verses </a:t>
            </a:r>
            <a:r>
              <a:rPr u="sng"/>
              <a:t>trap</a:t>
            </a:r>
            <a:r>
              <a:t> you.  </a:t>
            </a:r>
          </a:p>
          <a:p>
            <a:pPr>
              <a:defRPr sz="2800"/>
            </a:pPr>
            <a:r>
              <a:t>2) Read through all the material </a:t>
            </a:r>
            <a:r>
              <a:rPr u="sng"/>
              <a:t>surrounding</a:t>
            </a:r>
            <a:r>
              <a:t> a verse so you can determine the </a:t>
            </a:r>
            <a:r>
              <a:rPr u="sng"/>
              <a:t>boundaries</a:t>
            </a:r>
            <a:r>
              <a:t> of the pericope.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animEffect filter="dissolve" transition="in">
                                      <p:cBhvr>
                                        <p:cTn id="7" dur="500"/>
                                        <p:tgtEl>
                                          <p:spTgt spid="19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0">
                                            <p:txEl>
                                              <p:pRg st="0" end="0"/>
                                            </p:txEl>
                                          </p:spTgt>
                                        </p:tgtEl>
                                        <p:attrNameLst>
                                          <p:attrName>style.visibility</p:attrName>
                                        </p:attrNameLst>
                                      </p:cBhvr>
                                      <p:to>
                                        <p:strVal val="visible"/>
                                      </p:to>
                                    </p:set>
                                    <p:animEffect filter="dissolve" transition="in">
                                      <p:cBhvr>
                                        <p:cTn id="10" dur="5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90">
                                            <p:txEl>
                                              <p:pRg st="1" end="1"/>
                                            </p:txEl>
                                          </p:spTgt>
                                        </p:tgtEl>
                                        <p:attrNameLst>
                                          <p:attrName>style.visibility</p:attrName>
                                        </p:attrNameLst>
                                      </p:cBhvr>
                                      <p:to>
                                        <p:strVal val="visible"/>
                                      </p:to>
                                    </p:set>
                                    <p:animEffect filter="dissolve" transition="in">
                                      <p:cBhvr>
                                        <p:cTn id="15" dur="5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90">
                                            <p:txEl>
                                              <p:pRg st="2" end="2"/>
                                            </p:txEl>
                                          </p:spTgt>
                                        </p:tgtEl>
                                        <p:attrNameLst>
                                          <p:attrName>style.visibility</p:attrName>
                                        </p:attrNameLst>
                                      </p:cBhvr>
                                      <p:to>
                                        <p:strVal val="visible"/>
                                      </p:to>
                                    </p:set>
                                    <p:animEffect filter="dissolve" transition="in">
                                      <p:cBhvr>
                                        <p:cTn id="20" dur="500"/>
                                        <p:tgtEl>
                                          <p:spTgt spid="19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838200" y="365125"/>
            <a:ext cx="10515600" cy="1145225"/>
          </a:xfrm>
          <a:prstGeom prst="rect">
            <a:avLst/>
          </a:prstGeom>
        </p:spPr>
        <p:txBody>
          <a:bodyPr/>
          <a:lstStyle/>
          <a:p>
            <a:pPr/>
            <a:r>
              <a:t>LITERARY CONTEXT</a:t>
            </a:r>
          </a:p>
        </p:txBody>
      </p:sp>
      <p:sp>
        <p:nvSpPr>
          <p:cNvPr id="193" name="Content Placeholder 2"/>
          <p:cNvSpPr txBox="1"/>
          <p:nvPr>
            <p:ph type="body" idx="1"/>
          </p:nvPr>
        </p:nvSpPr>
        <p:spPr>
          <a:xfrm>
            <a:off x="838200" y="1825625"/>
            <a:ext cx="10515600" cy="4351338"/>
          </a:xfrm>
          <a:prstGeom prst="rect">
            <a:avLst/>
          </a:prstGeom>
        </p:spPr>
        <p:txBody>
          <a:bodyPr/>
          <a:lstStyle/>
          <a:p>
            <a:pPr>
              <a:lnSpc>
                <a:spcPct val="81000"/>
              </a:lnSpc>
              <a:defRPr sz="2800"/>
            </a:pPr>
            <a:r>
              <a:t>As you identify the distinct blocks of material in the gospels, you can compare them with </a:t>
            </a:r>
            <a:r>
              <a:rPr u="sng"/>
              <a:t>retelling</a:t>
            </a:r>
            <a:r>
              <a:t> of the same event in other gospels.</a:t>
            </a:r>
          </a:p>
          <a:p>
            <a:pPr>
              <a:lnSpc>
                <a:spcPct val="81000"/>
              </a:lnSpc>
              <a:defRPr sz="2800"/>
            </a:pPr>
            <a:r>
              <a:t>There are two good reasons to do this: </a:t>
            </a:r>
          </a:p>
          <a:p>
            <a:pPr>
              <a:lnSpc>
                <a:spcPct val="81000"/>
              </a:lnSpc>
              <a:defRPr sz="2800"/>
            </a:pPr>
            <a:r>
              <a:t>1) The parallel passage may help us appreciate what is </a:t>
            </a:r>
            <a:r>
              <a:rPr u="sng"/>
              <a:t>unique</a:t>
            </a:r>
            <a:r>
              <a:t> about each Gospel account (remember that each gospel is a stand-alone book)</a:t>
            </a:r>
          </a:p>
          <a:p>
            <a:pPr>
              <a:lnSpc>
                <a:spcPct val="81000"/>
              </a:lnSpc>
              <a:defRPr sz="2800"/>
            </a:pPr>
            <a:r>
              <a:t>2) The parallel passage will help us gain insight into the fuller </a:t>
            </a:r>
            <a:r>
              <a:rPr u="sng"/>
              <a:t>context</a:t>
            </a:r>
            <a:r>
              <a:t> of what Jesus is trying to say to us within the gospel we are studying.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Effect filter="dissolve" transition="in">
                                      <p:cBhvr>
                                        <p:cTn id="7" dur="500"/>
                                        <p:tgtEl>
                                          <p:spTgt spid="19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3">
                                            <p:txEl>
                                              <p:pRg st="0" end="0"/>
                                            </p:txEl>
                                          </p:spTgt>
                                        </p:tgtEl>
                                        <p:attrNameLst>
                                          <p:attrName>style.visibility</p:attrName>
                                        </p:attrNameLst>
                                      </p:cBhvr>
                                      <p:to>
                                        <p:strVal val="visible"/>
                                      </p:to>
                                    </p:set>
                                    <p:animEffect filter="dissolve" transition="in">
                                      <p:cBhvr>
                                        <p:cTn id="10" dur="5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93">
                                            <p:txEl>
                                              <p:pRg st="1" end="1"/>
                                            </p:txEl>
                                          </p:spTgt>
                                        </p:tgtEl>
                                        <p:attrNameLst>
                                          <p:attrName>style.visibility</p:attrName>
                                        </p:attrNameLst>
                                      </p:cBhvr>
                                      <p:to>
                                        <p:strVal val="visible"/>
                                      </p:to>
                                    </p:set>
                                    <p:animEffect filter="dissolve" transition="in">
                                      <p:cBhvr>
                                        <p:cTn id="15" dur="5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93">
                                            <p:txEl>
                                              <p:pRg st="2" end="2"/>
                                            </p:txEl>
                                          </p:spTgt>
                                        </p:tgtEl>
                                        <p:attrNameLst>
                                          <p:attrName>style.visibility</p:attrName>
                                        </p:attrNameLst>
                                      </p:cBhvr>
                                      <p:to>
                                        <p:strVal val="visible"/>
                                      </p:to>
                                    </p:set>
                                    <p:animEffect filter="dissolve" transition="in">
                                      <p:cBhvr>
                                        <p:cTn id="20" dur="500"/>
                                        <p:tgtEl>
                                          <p:spTgt spid="19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93">
                                            <p:txEl>
                                              <p:pRg st="3" end="3"/>
                                            </p:txEl>
                                          </p:spTgt>
                                        </p:tgtEl>
                                        <p:attrNameLst>
                                          <p:attrName>style.visibility</p:attrName>
                                        </p:attrNameLst>
                                      </p:cBhvr>
                                      <p:to>
                                        <p:strVal val="visible"/>
                                      </p:to>
                                    </p:set>
                                    <p:animEffect filter="dissolve" transition="in">
                                      <p:cBhvr>
                                        <p:cTn id="25" dur="500"/>
                                        <p:tgtEl>
                                          <p:spTgt spid="19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838200" y="365125"/>
            <a:ext cx="10515600" cy="1145225"/>
          </a:xfrm>
          <a:prstGeom prst="rect">
            <a:avLst/>
          </a:prstGeom>
        </p:spPr>
        <p:txBody>
          <a:bodyPr/>
          <a:lstStyle/>
          <a:p>
            <a:pPr/>
            <a:r>
              <a:t>LITERARY CONTEXT</a:t>
            </a:r>
          </a:p>
        </p:txBody>
      </p:sp>
      <p:sp>
        <p:nvSpPr>
          <p:cNvPr id="196" name="Content Placeholder 2"/>
          <p:cNvSpPr txBox="1"/>
          <p:nvPr>
            <p:ph type="body" idx="1"/>
          </p:nvPr>
        </p:nvSpPr>
        <p:spPr>
          <a:xfrm>
            <a:off x="838200" y="1825625"/>
            <a:ext cx="10515600" cy="4351338"/>
          </a:xfrm>
          <a:prstGeom prst="rect">
            <a:avLst/>
          </a:prstGeom>
        </p:spPr>
        <p:txBody>
          <a:bodyPr/>
          <a:lstStyle/>
          <a:p>
            <a:pPr marL="226313" indent="-226313" defTabSz="905255">
              <a:spcBef>
                <a:spcPts val="1700"/>
              </a:spcBef>
              <a:defRPr sz="2772"/>
            </a:pPr>
            <a:r>
              <a:t>We should also interpret the gospels as </a:t>
            </a:r>
            <a:r>
              <a:rPr u="sng"/>
              <a:t>wholes</a:t>
            </a:r>
            <a:r>
              <a:t>.</a:t>
            </a:r>
          </a:p>
          <a:p>
            <a:pPr marL="226313" indent="-226313" defTabSz="905255">
              <a:spcBef>
                <a:spcPts val="1700"/>
              </a:spcBef>
              <a:defRPr sz="2772"/>
            </a:pPr>
            <a:r>
              <a:t>For example, consider John 1:1-18 in comparison with the beginning of the other gospels.</a:t>
            </a:r>
          </a:p>
          <a:p>
            <a:pPr lvl="1" marL="452627" indent="-226313" defTabSz="905255">
              <a:spcBef>
                <a:spcPts val="900"/>
              </a:spcBef>
              <a:defRPr sz="2574"/>
            </a:pPr>
            <a:r>
              <a:t>He had an intent for people to understand that Jesus is </a:t>
            </a:r>
            <a:r>
              <a:rPr u="sng"/>
              <a:t>the eternal God in the flesh</a:t>
            </a:r>
            <a:r>
              <a:t>.</a:t>
            </a:r>
            <a:endParaRPr sz="1782"/>
          </a:p>
          <a:p>
            <a:pPr marL="226313" indent="-226313" defTabSz="905255">
              <a:spcBef>
                <a:spcPts val="1700"/>
              </a:spcBef>
              <a:defRPr sz="2772"/>
            </a:pPr>
            <a:r>
              <a:t>We also saw earlier that Mark seemed intent on giving </a:t>
            </a:r>
            <a:r>
              <a:rPr u="sng"/>
              <a:t>hope</a:t>
            </a:r>
            <a:r>
              <a:t> and </a:t>
            </a:r>
            <a:r>
              <a:rPr u="sng"/>
              <a:t>comfort</a:t>
            </a:r>
            <a:r>
              <a:t> to the suffering church in Rome.</a:t>
            </a:r>
          </a:p>
          <a:p>
            <a:pPr marL="226313" indent="-226313" defTabSz="905255">
              <a:spcBef>
                <a:spcPts val="1700"/>
              </a:spcBef>
              <a:defRPr sz="2772"/>
            </a:pPr>
            <a:r>
              <a:t>Each gospel has unique </a:t>
            </a:r>
            <a:r>
              <a:rPr u="sng"/>
              <a:t>themes</a:t>
            </a:r>
            <a:r>
              <a:t> and </a:t>
            </a:r>
            <a:r>
              <a:rPr u="sng"/>
              <a:t>purposes</a:t>
            </a:r>
            <a:r>
              <a:t> that help us read them as wholes. Good study Bibles can help find these.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animEffect filter="dissolve" transition="in">
                                      <p:cBhvr>
                                        <p:cTn id="7" dur="500"/>
                                        <p:tgtEl>
                                          <p:spTgt spid="19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6">
                                            <p:txEl>
                                              <p:pRg st="0" end="0"/>
                                            </p:txEl>
                                          </p:spTgt>
                                        </p:tgtEl>
                                        <p:attrNameLst>
                                          <p:attrName>style.visibility</p:attrName>
                                        </p:attrNameLst>
                                      </p:cBhvr>
                                      <p:to>
                                        <p:strVal val="visible"/>
                                      </p:to>
                                    </p:set>
                                    <p:animEffect filter="dissolve" transition="in">
                                      <p:cBhvr>
                                        <p:cTn id="10" dur="500"/>
                                        <p:tgtEl>
                                          <p:spTgt spid="1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96">
                                            <p:txEl>
                                              <p:pRg st="1" end="1"/>
                                            </p:txEl>
                                          </p:spTgt>
                                        </p:tgtEl>
                                        <p:attrNameLst>
                                          <p:attrName>style.visibility</p:attrName>
                                        </p:attrNameLst>
                                      </p:cBhvr>
                                      <p:to>
                                        <p:strVal val="visible"/>
                                      </p:to>
                                    </p:set>
                                    <p:animEffect filter="dissolve" transition="in">
                                      <p:cBhvr>
                                        <p:cTn id="15" dur="500"/>
                                        <p:tgtEl>
                                          <p:spTgt spid="196">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96">
                                            <p:txEl>
                                              <p:pRg st="2" end="2"/>
                                            </p:txEl>
                                          </p:spTgt>
                                        </p:tgtEl>
                                        <p:attrNameLst>
                                          <p:attrName>style.visibility</p:attrName>
                                        </p:attrNameLst>
                                      </p:cBhvr>
                                      <p:to>
                                        <p:strVal val="visible"/>
                                      </p:to>
                                    </p:set>
                                    <p:animEffect filter="dissolve" transition="in">
                                      <p:cBhvr>
                                        <p:cTn id="18" dur="500"/>
                                        <p:tgtEl>
                                          <p:spTgt spid="19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1" fill="hold">
                                  <p:stCondLst>
                                    <p:cond delay="0"/>
                                  </p:stCondLst>
                                  <p:iterate type="el" backwards="0">
                                    <p:tmAbs val="0"/>
                                  </p:iterate>
                                  <p:childTnLst>
                                    <p:set>
                                      <p:cBhvr>
                                        <p:cTn id="22" fill="hold"/>
                                        <p:tgtEl>
                                          <p:spTgt spid="196">
                                            <p:txEl>
                                              <p:pRg st="3" end="3"/>
                                            </p:txEl>
                                          </p:spTgt>
                                        </p:tgtEl>
                                        <p:attrNameLst>
                                          <p:attrName>style.visibility</p:attrName>
                                        </p:attrNameLst>
                                      </p:cBhvr>
                                      <p:to>
                                        <p:strVal val="visible"/>
                                      </p:to>
                                    </p:set>
                                    <p:animEffect filter="dissolve" transition="in">
                                      <p:cBhvr>
                                        <p:cTn id="23" dur="500"/>
                                        <p:tgtEl>
                                          <p:spTgt spid="19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1" fill="hold">
                                  <p:stCondLst>
                                    <p:cond delay="0"/>
                                  </p:stCondLst>
                                  <p:iterate type="el" backwards="0">
                                    <p:tmAbs val="0"/>
                                  </p:iterate>
                                  <p:childTnLst>
                                    <p:set>
                                      <p:cBhvr>
                                        <p:cTn id="27" fill="hold"/>
                                        <p:tgtEl>
                                          <p:spTgt spid="196">
                                            <p:txEl>
                                              <p:pRg st="4" end="4"/>
                                            </p:txEl>
                                          </p:spTgt>
                                        </p:tgtEl>
                                        <p:attrNameLst>
                                          <p:attrName>style.visibility</p:attrName>
                                        </p:attrNameLst>
                                      </p:cBhvr>
                                      <p:to>
                                        <p:strVal val="visible"/>
                                      </p:to>
                                    </p:set>
                                    <p:animEffect filter="dissolve" transition="in">
                                      <p:cBhvr>
                                        <p:cTn id="28" dur="500"/>
                                        <p:tgtEl>
                                          <p:spTgt spid="1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6"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838200" y="365125"/>
            <a:ext cx="10515600" cy="1145225"/>
          </a:xfrm>
          <a:prstGeom prst="rect">
            <a:avLst/>
          </a:prstGeom>
        </p:spPr>
        <p:txBody>
          <a:bodyPr/>
          <a:lstStyle/>
          <a:p>
            <a:pPr/>
            <a:r>
              <a:t>LITERARY CONTEXT</a:t>
            </a:r>
          </a:p>
        </p:txBody>
      </p:sp>
      <p:sp>
        <p:nvSpPr>
          <p:cNvPr id="199" name="Content Placeholder 2"/>
          <p:cNvSpPr txBox="1"/>
          <p:nvPr>
            <p:ph type="body" idx="1"/>
          </p:nvPr>
        </p:nvSpPr>
        <p:spPr>
          <a:xfrm>
            <a:off x="838200" y="1825625"/>
            <a:ext cx="10515600" cy="4351338"/>
          </a:xfrm>
          <a:prstGeom prst="rect">
            <a:avLst/>
          </a:prstGeom>
        </p:spPr>
        <p:txBody>
          <a:bodyPr/>
          <a:lstStyle/>
          <a:p>
            <a:pPr>
              <a:defRPr sz="2800"/>
            </a:pPr>
            <a:r>
              <a:t>There are many literary forms that Jesus used:</a:t>
            </a:r>
          </a:p>
          <a:p>
            <a:pPr>
              <a:defRPr sz="2800" u="sng"/>
            </a:pPr>
            <a:r>
              <a:t>Hyperbole</a:t>
            </a:r>
            <a:r>
              <a:rPr u="none"/>
              <a:t> (purposeful overstatement) – Matthew 5:29-30 </a:t>
            </a:r>
            <a:endParaRPr u="none"/>
          </a:p>
          <a:p>
            <a:pPr>
              <a:defRPr sz="2800" u="sng"/>
            </a:pPr>
            <a:r>
              <a:t>Proverbs</a:t>
            </a:r>
            <a:r>
              <a:rPr u="none"/>
              <a:t> – Matthew 6:21 </a:t>
            </a:r>
            <a:endParaRPr u="none"/>
          </a:p>
          <a:p>
            <a:pPr>
              <a:defRPr sz="2800" u="sng"/>
            </a:pPr>
            <a:r>
              <a:t>Similes</a:t>
            </a:r>
            <a:r>
              <a:rPr u="none"/>
              <a:t> and </a:t>
            </a:r>
            <a:r>
              <a:t>Metaphors</a:t>
            </a:r>
            <a:r>
              <a:rPr u="none"/>
              <a:t> – Matthew 10:16; 5:13 </a:t>
            </a:r>
            <a:endParaRPr u="none"/>
          </a:p>
          <a:p>
            <a:pPr>
              <a:defRPr sz="2800" u="sng"/>
            </a:pPr>
            <a:r>
              <a:t>Hebrew Poetry </a:t>
            </a:r>
            <a:r>
              <a:rPr u="none"/>
              <a:t>– Matthew 7:6-8 </a:t>
            </a:r>
            <a:endParaRPr u="none"/>
          </a:p>
          <a:p>
            <a:pPr>
              <a:defRPr sz="2800" u="sng"/>
            </a:pPr>
            <a:r>
              <a:t>Questions</a:t>
            </a:r>
            <a:r>
              <a:rPr u="none"/>
              <a:t> – Matthew 17:25 </a:t>
            </a:r>
            <a:endParaRPr u="none"/>
          </a:p>
          <a:p>
            <a:pPr>
              <a:defRPr sz="2800" u="sng"/>
            </a:pPr>
            <a:r>
              <a:t>Irony</a:t>
            </a:r>
            <a:r>
              <a:rPr u="none"/>
              <a:t> – Matthew 16:2-3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Effect filter="dissolve" transition="in">
                                      <p:cBhvr>
                                        <p:cTn id="7" dur="500"/>
                                        <p:tgtEl>
                                          <p:spTgt spid="19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9">
                                            <p:txEl>
                                              <p:pRg st="0" end="0"/>
                                            </p:txEl>
                                          </p:spTgt>
                                        </p:tgtEl>
                                        <p:attrNameLst>
                                          <p:attrName>style.visibility</p:attrName>
                                        </p:attrNameLst>
                                      </p:cBhvr>
                                      <p:to>
                                        <p:strVal val="visible"/>
                                      </p:to>
                                    </p:set>
                                    <p:animEffect filter="dissolve" transition="in">
                                      <p:cBhvr>
                                        <p:cTn id="10" dur="500"/>
                                        <p:tgtEl>
                                          <p:spTgt spid="1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99">
                                            <p:txEl>
                                              <p:pRg st="1" end="1"/>
                                            </p:txEl>
                                          </p:spTgt>
                                        </p:tgtEl>
                                        <p:attrNameLst>
                                          <p:attrName>style.visibility</p:attrName>
                                        </p:attrNameLst>
                                      </p:cBhvr>
                                      <p:to>
                                        <p:strVal val="visible"/>
                                      </p:to>
                                    </p:set>
                                    <p:animEffect filter="dissolve" transition="in">
                                      <p:cBhvr>
                                        <p:cTn id="15" dur="500"/>
                                        <p:tgtEl>
                                          <p:spTgt spid="1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99">
                                            <p:txEl>
                                              <p:pRg st="2" end="2"/>
                                            </p:txEl>
                                          </p:spTgt>
                                        </p:tgtEl>
                                        <p:attrNameLst>
                                          <p:attrName>style.visibility</p:attrName>
                                        </p:attrNameLst>
                                      </p:cBhvr>
                                      <p:to>
                                        <p:strVal val="visible"/>
                                      </p:to>
                                    </p:set>
                                    <p:animEffect filter="dissolve" transition="in">
                                      <p:cBhvr>
                                        <p:cTn id="20" dur="500"/>
                                        <p:tgtEl>
                                          <p:spTgt spid="1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99">
                                            <p:txEl>
                                              <p:pRg st="3" end="3"/>
                                            </p:txEl>
                                          </p:spTgt>
                                        </p:tgtEl>
                                        <p:attrNameLst>
                                          <p:attrName>style.visibility</p:attrName>
                                        </p:attrNameLst>
                                      </p:cBhvr>
                                      <p:to>
                                        <p:strVal val="visible"/>
                                      </p:to>
                                    </p:set>
                                    <p:animEffect filter="dissolve" transition="in">
                                      <p:cBhvr>
                                        <p:cTn id="25" dur="500"/>
                                        <p:tgtEl>
                                          <p:spTgt spid="1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99">
                                            <p:txEl>
                                              <p:pRg st="4" end="4"/>
                                            </p:txEl>
                                          </p:spTgt>
                                        </p:tgtEl>
                                        <p:attrNameLst>
                                          <p:attrName>style.visibility</p:attrName>
                                        </p:attrNameLst>
                                      </p:cBhvr>
                                      <p:to>
                                        <p:strVal val="visible"/>
                                      </p:to>
                                    </p:set>
                                    <p:animEffect filter="dissolve" transition="in">
                                      <p:cBhvr>
                                        <p:cTn id="30" dur="500"/>
                                        <p:tgtEl>
                                          <p:spTgt spid="1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99">
                                            <p:txEl>
                                              <p:pRg st="5" end="5"/>
                                            </p:txEl>
                                          </p:spTgt>
                                        </p:tgtEl>
                                        <p:attrNameLst>
                                          <p:attrName>style.visibility</p:attrName>
                                        </p:attrNameLst>
                                      </p:cBhvr>
                                      <p:to>
                                        <p:strVal val="visible"/>
                                      </p:to>
                                    </p:set>
                                    <p:animEffect filter="dissolve" transition="in">
                                      <p:cBhvr>
                                        <p:cTn id="35" dur="500"/>
                                        <p:tgtEl>
                                          <p:spTgt spid="1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199">
                                            <p:txEl>
                                              <p:pRg st="6" end="6"/>
                                            </p:txEl>
                                          </p:spTgt>
                                        </p:tgtEl>
                                        <p:attrNameLst>
                                          <p:attrName>style.visibility</p:attrName>
                                        </p:attrNameLst>
                                      </p:cBhvr>
                                      <p:to>
                                        <p:strVal val="visible"/>
                                      </p:to>
                                    </p:set>
                                    <p:animEffect filter="dissolve" transition="in">
                                      <p:cBhvr>
                                        <p:cTn id="40" dur="500"/>
                                        <p:tgtEl>
                                          <p:spTgt spid="199">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838200" y="365125"/>
            <a:ext cx="10515600" cy="1145225"/>
          </a:xfrm>
          <a:prstGeom prst="rect">
            <a:avLst/>
          </a:prstGeom>
        </p:spPr>
        <p:txBody>
          <a:bodyPr/>
          <a:lstStyle/>
          <a:p>
            <a:pPr/>
            <a:r>
              <a:t>GENERAL PRINCIPLES</a:t>
            </a:r>
          </a:p>
        </p:txBody>
      </p:sp>
      <p:sp>
        <p:nvSpPr>
          <p:cNvPr id="122" name="Content Placeholder 2"/>
          <p:cNvSpPr txBox="1"/>
          <p:nvPr>
            <p:ph type="body" idx="1"/>
          </p:nvPr>
        </p:nvSpPr>
        <p:spPr>
          <a:xfrm>
            <a:off x="838200" y="1825625"/>
            <a:ext cx="10515600" cy="4351338"/>
          </a:xfrm>
          <a:prstGeom prst="rect">
            <a:avLst/>
          </a:prstGeom>
        </p:spPr>
        <p:txBody>
          <a:bodyPr/>
          <a:lstStyle/>
          <a:p>
            <a:pPr>
              <a:defRPr sz="2800"/>
            </a:pPr>
            <a:r>
              <a:t>The challenge with any Scripture is always translating first-century thought into </a:t>
            </a:r>
            <a:r>
              <a:rPr u="sng"/>
              <a:t>our context</a:t>
            </a:r>
            <a:r>
              <a:t>.</a:t>
            </a:r>
          </a:p>
          <a:p>
            <a:pPr>
              <a:defRPr sz="2800"/>
            </a:pPr>
            <a:r>
              <a:t>We must practice </a:t>
            </a:r>
            <a:r>
              <a:rPr i="1" u="sng"/>
              <a:t>exegesis</a:t>
            </a:r>
            <a:r>
              <a:rPr i="1"/>
              <a:t> </a:t>
            </a:r>
            <a:r>
              <a:t>and </a:t>
            </a:r>
            <a:r>
              <a:rPr i="1" u="sng"/>
              <a:t>hermeneutics</a:t>
            </a:r>
            <a:r>
              <a:rPr i="1"/>
              <a:t>.</a:t>
            </a:r>
            <a:endParaRPr i="1"/>
          </a:p>
          <a:p>
            <a:pPr>
              <a:defRPr sz="2800"/>
            </a:pPr>
            <a:r>
              <a:t>Exegesis: carefully studying the Bible to determine its intended meaning to the </a:t>
            </a:r>
            <a:r>
              <a:rPr u="sng"/>
              <a:t>original audience</a:t>
            </a:r>
            <a:endParaRPr u="sng"/>
          </a:p>
          <a:p>
            <a:pPr>
              <a:defRPr sz="2800"/>
            </a:pPr>
            <a:r>
              <a:t>Hermeneutics: taking the intended message for the original audience and translating it into </a:t>
            </a:r>
            <a:r>
              <a:rPr u="sng"/>
              <a:t>today’s audience</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Effect filter="dissolve" transition="in">
                                      <p:cBhvr>
                                        <p:cTn id="7" dur="500"/>
                                        <p:tgtEl>
                                          <p:spTgt spid="12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22">
                                            <p:txEl>
                                              <p:pRg st="0" end="0"/>
                                            </p:txEl>
                                          </p:spTgt>
                                        </p:tgtEl>
                                        <p:attrNameLst>
                                          <p:attrName>style.visibility</p:attrName>
                                        </p:attrNameLst>
                                      </p:cBhvr>
                                      <p:to>
                                        <p:strVal val="visible"/>
                                      </p:to>
                                    </p:set>
                                    <p:animEffect filter="dissolve" transition="in">
                                      <p:cBhvr>
                                        <p:cTn id="10" dur="5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22">
                                            <p:txEl>
                                              <p:pRg st="1" end="1"/>
                                            </p:txEl>
                                          </p:spTgt>
                                        </p:tgtEl>
                                        <p:attrNameLst>
                                          <p:attrName>style.visibility</p:attrName>
                                        </p:attrNameLst>
                                      </p:cBhvr>
                                      <p:to>
                                        <p:strVal val="visible"/>
                                      </p:to>
                                    </p:set>
                                    <p:animEffect filter="dissolve" transition="in">
                                      <p:cBhvr>
                                        <p:cTn id="15" dur="500"/>
                                        <p:tgtEl>
                                          <p:spTgt spid="1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22">
                                            <p:txEl>
                                              <p:pRg st="2" end="2"/>
                                            </p:txEl>
                                          </p:spTgt>
                                        </p:tgtEl>
                                        <p:attrNameLst>
                                          <p:attrName>style.visibility</p:attrName>
                                        </p:attrNameLst>
                                      </p:cBhvr>
                                      <p:to>
                                        <p:strVal val="visible"/>
                                      </p:to>
                                    </p:set>
                                    <p:animEffect filter="dissolve" transition="in">
                                      <p:cBhvr>
                                        <p:cTn id="20" dur="500"/>
                                        <p:tgtEl>
                                          <p:spTgt spid="1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22">
                                            <p:txEl>
                                              <p:pRg st="3" end="3"/>
                                            </p:txEl>
                                          </p:spTgt>
                                        </p:tgtEl>
                                        <p:attrNameLst>
                                          <p:attrName>style.visibility</p:attrName>
                                        </p:attrNameLst>
                                      </p:cBhvr>
                                      <p:to>
                                        <p:strVal val="visible"/>
                                      </p:to>
                                    </p:set>
                                    <p:animEffect filter="dissolve" transition="in">
                                      <p:cBhvr>
                                        <p:cTn id="25" dur="500"/>
                                        <p:tgtEl>
                                          <p:spTgt spid="12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2"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841247" y="3429000"/>
            <a:ext cx="9601201" cy="1838519"/>
          </a:xfrm>
          <a:prstGeom prst="rect">
            <a:avLst/>
          </a:prstGeom>
        </p:spPr>
        <p:txBody>
          <a:bodyPr/>
          <a:lstStyle/>
          <a:p>
            <a:pPr/>
            <a:r>
              <a:t>OTHER OBSERVATIONS</a:t>
            </a:r>
          </a:p>
        </p:txBody>
      </p:sp>
      <p:sp>
        <p:nvSpPr>
          <p:cNvPr id="202"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838200" y="365125"/>
            <a:ext cx="10515600" cy="1145225"/>
          </a:xfrm>
          <a:prstGeom prst="rect">
            <a:avLst/>
          </a:prstGeom>
        </p:spPr>
        <p:txBody>
          <a:bodyPr/>
          <a:lstStyle/>
          <a:p>
            <a:pPr/>
            <a:r>
              <a:t>OTHER OBSERVATIONS</a:t>
            </a:r>
          </a:p>
        </p:txBody>
      </p:sp>
      <p:sp>
        <p:nvSpPr>
          <p:cNvPr id="205" name="Content Placeholder 2"/>
          <p:cNvSpPr txBox="1"/>
          <p:nvPr>
            <p:ph type="body" idx="1"/>
          </p:nvPr>
        </p:nvSpPr>
        <p:spPr>
          <a:xfrm>
            <a:off x="838200" y="1825625"/>
            <a:ext cx="10515600" cy="4351338"/>
          </a:xfrm>
          <a:prstGeom prst="rect">
            <a:avLst/>
          </a:prstGeom>
        </p:spPr>
        <p:txBody>
          <a:bodyPr/>
          <a:lstStyle/>
          <a:p>
            <a:pPr>
              <a:defRPr sz="2800"/>
            </a:pPr>
            <a:r>
              <a:t>The </a:t>
            </a:r>
            <a:r>
              <a:rPr u="sng"/>
              <a:t>commands</a:t>
            </a:r>
            <a:r>
              <a:t> of Jesus can be overwhelming.</a:t>
            </a:r>
          </a:p>
          <a:p>
            <a:pPr>
              <a:defRPr sz="2800"/>
            </a:pPr>
            <a:r>
              <a:t>Remember the context of these commands:</a:t>
            </a:r>
          </a:p>
          <a:p>
            <a:pPr lvl="1" marL="457200" indent="-228600">
              <a:spcBef>
                <a:spcPts val="1000"/>
              </a:spcBef>
              <a:defRPr sz="2600"/>
            </a:pPr>
            <a:r>
              <a:t>They are given within the context of </a:t>
            </a:r>
            <a:r>
              <a:rPr u="sng"/>
              <a:t>“the kingdom of God is here.”</a:t>
            </a:r>
            <a:endParaRPr sz="1800"/>
          </a:p>
          <a:p>
            <a:pPr lvl="1" marL="457200" indent="-228600">
              <a:spcBef>
                <a:spcPts val="1000"/>
              </a:spcBef>
              <a:defRPr sz="2600"/>
            </a:pPr>
            <a:r>
              <a:t>These commands do not </a:t>
            </a:r>
            <a:r>
              <a:rPr u="sng"/>
              <a:t>save</a:t>
            </a:r>
            <a:r>
              <a:t> us, but they show what it looks like to </a:t>
            </a:r>
            <a:r>
              <a:rPr u="sng"/>
              <a:t>bring</a:t>
            </a:r>
            <a:r>
              <a:t> God’s kingdom to earth.</a:t>
            </a:r>
            <a:endParaRPr sz="1800"/>
          </a:p>
          <a:p>
            <a:pPr>
              <a:defRPr sz="2800"/>
            </a:pPr>
            <a:r>
              <a:t>Jesus also promised that it would be our </a:t>
            </a:r>
            <a:r>
              <a:rPr u="sng"/>
              <a:t>benefit</a:t>
            </a:r>
            <a:r>
              <a:t> for him to go because the </a:t>
            </a:r>
            <a:r>
              <a:rPr u="sng"/>
              <a:t>Spirit</a:t>
            </a:r>
            <a:r>
              <a:t> would come to </a:t>
            </a:r>
            <a:r>
              <a:rPr u="sng"/>
              <a:t>empower</a:t>
            </a:r>
            <a:r>
              <a:t> us to live the Christian life.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animEffect filter="dissolve" transition="in">
                                      <p:cBhvr>
                                        <p:cTn id="7" dur="500"/>
                                        <p:tgtEl>
                                          <p:spTgt spid="20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05">
                                            <p:txEl>
                                              <p:pRg st="0" end="0"/>
                                            </p:txEl>
                                          </p:spTgt>
                                        </p:tgtEl>
                                        <p:attrNameLst>
                                          <p:attrName>style.visibility</p:attrName>
                                        </p:attrNameLst>
                                      </p:cBhvr>
                                      <p:to>
                                        <p:strVal val="visible"/>
                                      </p:to>
                                    </p:set>
                                    <p:animEffect filter="dissolve" transition="in">
                                      <p:cBhvr>
                                        <p:cTn id="10" dur="50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05">
                                            <p:txEl>
                                              <p:pRg st="1" end="1"/>
                                            </p:txEl>
                                          </p:spTgt>
                                        </p:tgtEl>
                                        <p:attrNameLst>
                                          <p:attrName>style.visibility</p:attrName>
                                        </p:attrNameLst>
                                      </p:cBhvr>
                                      <p:to>
                                        <p:strVal val="visible"/>
                                      </p:to>
                                    </p:set>
                                    <p:animEffect filter="dissolve" transition="in">
                                      <p:cBhvr>
                                        <p:cTn id="15" dur="500"/>
                                        <p:tgtEl>
                                          <p:spTgt spid="205">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205">
                                            <p:txEl>
                                              <p:pRg st="2" end="2"/>
                                            </p:txEl>
                                          </p:spTgt>
                                        </p:tgtEl>
                                        <p:attrNameLst>
                                          <p:attrName>style.visibility</p:attrName>
                                        </p:attrNameLst>
                                      </p:cBhvr>
                                      <p:to>
                                        <p:strVal val="visible"/>
                                      </p:to>
                                    </p:set>
                                    <p:animEffect filter="dissolve" transition="in">
                                      <p:cBhvr>
                                        <p:cTn id="18" dur="500"/>
                                        <p:tgtEl>
                                          <p:spTgt spid="205">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205">
                                            <p:txEl>
                                              <p:pRg st="3" end="3"/>
                                            </p:txEl>
                                          </p:spTgt>
                                        </p:tgtEl>
                                        <p:attrNameLst>
                                          <p:attrName>style.visibility</p:attrName>
                                        </p:attrNameLst>
                                      </p:cBhvr>
                                      <p:to>
                                        <p:strVal val="visible"/>
                                      </p:to>
                                    </p:set>
                                    <p:animEffect filter="dissolve" transition="in">
                                      <p:cBhvr>
                                        <p:cTn id="21" dur="500"/>
                                        <p:tgtEl>
                                          <p:spTgt spid="20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1" fill="hold">
                                  <p:stCondLst>
                                    <p:cond delay="0"/>
                                  </p:stCondLst>
                                  <p:iterate type="el" backwards="0">
                                    <p:tmAbs val="0"/>
                                  </p:iterate>
                                  <p:childTnLst>
                                    <p:set>
                                      <p:cBhvr>
                                        <p:cTn id="25" fill="hold"/>
                                        <p:tgtEl>
                                          <p:spTgt spid="205">
                                            <p:txEl>
                                              <p:pRg st="4" end="4"/>
                                            </p:txEl>
                                          </p:spTgt>
                                        </p:tgtEl>
                                        <p:attrNameLst>
                                          <p:attrName>style.visibility</p:attrName>
                                        </p:attrNameLst>
                                      </p:cBhvr>
                                      <p:to>
                                        <p:strVal val="visible"/>
                                      </p:to>
                                    </p:set>
                                    <p:animEffect filter="dissolve" transition="in">
                                      <p:cBhvr>
                                        <p:cTn id="26" dur="500"/>
                                        <p:tgtEl>
                                          <p:spTgt spid="20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838200" y="365125"/>
            <a:ext cx="10515600" cy="1145225"/>
          </a:xfrm>
          <a:prstGeom prst="rect">
            <a:avLst/>
          </a:prstGeom>
        </p:spPr>
        <p:txBody>
          <a:bodyPr/>
          <a:lstStyle/>
          <a:p>
            <a:pPr/>
            <a:r>
              <a:t>OTHER OBSERVATIONS</a:t>
            </a:r>
          </a:p>
        </p:txBody>
      </p:sp>
      <p:sp>
        <p:nvSpPr>
          <p:cNvPr id="208" name="Content Placeholder 2"/>
          <p:cNvSpPr txBox="1"/>
          <p:nvPr>
            <p:ph type="body" idx="1"/>
          </p:nvPr>
        </p:nvSpPr>
        <p:spPr>
          <a:xfrm>
            <a:off x="838200" y="1825625"/>
            <a:ext cx="10515600" cy="4351338"/>
          </a:xfrm>
          <a:prstGeom prst="rect">
            <a:avLst/>
          </a:prstGeom>
        </p:spPr>
        <p:txBody>
          <a:bodyPr/>
          <a:lstStyle/>
          <a:p>
            <a:pPr>
              <a:lnSpc>
                <a:spcPct val="72000"/>
              </a:lnSpc>
              <a:defRPr sz="2500"/>
            </a:pPr>
            <a:r>
              <a:t>Remember also that the </a:t>
            </a:r>
            <a:r>
              <a:rPr u="sng"/>
              <a:t>narratives</a:t>
            </a:r>
            <a:r>
              <a:t> (telling us what is going around Jesus) provide us with a context to Jesus’ </a:t>
            </a:r>
            <a:r>
              <a:rPr u="sng"/>
              <a:t>teaching</a:t>
            </a:r>
            <a:r>
              <a:t>, examples of His </a:t>
            </a:r>
            <a:r>
              <a:rPr u="sng"/>
              <a:t>obedience</a:t>
            </a:r>
            <a:r>
              <a:t>, and </a:t>
            </a:r>
            <a:r>
              <a:rPr u="sng"/>
              <a:t>illustrations</a:t>
            </a:r>
            <a:r>
              <a:t> of what He is teaching.  </a:t>
            </a:r>
            <a:endParaRPr sz="1800"/>
          </a:p>
          <a:p>
            <a:pPr lvl="1" marL="457200" indent="-228600">
              <a:lnSpc>
                <a:spcPct val="72000"/>
              </a:lnSpc>
              <a:spcBef>
                <a:spcPts val="1000"/>
              </a:spcBef>
              <a:defRPr sz="2400"/>
            </a:pPr>
            <a:r>
              <a:t>We need to understand and use them in the right way so that we don’t </a:t>
            </a:r>
            <a:r>
              <a:rPr u="sng"/>
              <a:t>abuse</a:t>
            </a:r>
            <a:r>
              <a:t> them.</a:t>
            </a:r>
            <a:endParaRPr sz="1600"/>
          </a:p>
          <a:p>
            <a:pPr>
              <a:lnSpc>
                <a:spcPct val="72000"/>
              </a:lnSpc>
              <a:defRPr sz="2500"/>
            </a:pPr>
            <a:r>
              <a:t>Finally, remember that the coming of the </a:t>
            </a:r>
            <a:r>
              <a:rPr u="sng"/>
              <a:t>Messiah</a:t>
            </a:r>
            <a:r>
              <a:t> was loaded with Jewish </a:t>
            </a:r>
            <a:r>
              <a:rPr u="sng"/>
              <a:t>expectation</a:t>
            </a:r>
            <a:r>
              <a:t>.</a:t>
            </a:r>
            <a:endParaRPr sz="1800"/>
          </a:p>
          <a:p>
            <a:pPr lvl="1" marL="457200" indent="-228600">
              <a:lnSpc>
                <a:spcPct val="72000"/>
              </a:lnSpc>
              <a:spcBef>
                <a:spcPts val="1000"/>
              </a:spcBef>
              <a:defRPr sz="2400"/>
            </a:pPr>
            <a:r>
              <a:t>The New Testament view was a stark </a:t>
            </a:r>
            <a:r>
              <a:rPr u="sng"/>
              <a:t>contrast</a:t>
            </a:r>
            <a:r>
              <a:t> to their expectations.  </a:t>
            </a:r>
            <a:endParaRPr sz="1600"/>
          </a:p>
          <a:p>
            <a:pPr lvl="1" marL="457200" indent="-228600">
              <a:lnSpc>
                <a:spcPct val="72000"/>
              </a:lnSpc>
              <a:spcBef>
                <a:spcPts val="1000"/>
              </a:spcBef>
              <a:defRPr sz="2400"/>
            </a:pPr>
            <a:r>
              <a:t>Remembering this </a:t>
            </a:r>
            <a:r>
              <a:rPr u="sng"/>
              <a:t>tension</a:t>
            </a:r>
            <a:r>
              <a:t> will help you to understand what was going on in the minds of Jesus’ disciples and the questions and confusion they often carried.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dissolve" transition="in">
                                      <p:cBhvr>
                                        <p:cTn id="7" dur="500"/>
                                        <p:tgtEl>
                                          <p:spTgt spid="20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dissolve" transition="in">
                                      <p:cBhvr>
                                        <p:cTn id="10" dur="500"/>
                                        <p:tgtEl>
                                          <p:spTgt spid="208">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208">
                                            <p:txEl>
                                              <p:pRg st="1" end="1"/>
                                            </p:txEl>
                                          </p:spTgt>
                                        </p:tgtEl>
                                        <p:attrNameLst>
                                          <p:attrName>style.visibility</p:attrName>
                                        </p:attrNameLst>
                                      </p:cBhvr>
                                      <p:to>
                                        <p:strVal val="visible"/>
                                      </p:to>
                                    </p:set>
                                    <p:animEffect filter="dissolve" transition="in">
                                      <p:cBhvr>
                                        <p:cTn id="13" dur="500"/>
                                        <p:tgtEl>
                                          <p:spTgt spid="20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208">
                                            <p:txEl>
                                              <p:pRg st="2" end="2"/>
                                            </p:txEl>
                                          </p:spTgt>
                                        </p:tgtEl>
                                        <p:attrNameLst>
                                          <p:attrName>style.visibility</p:attrName>
                                        </p:attrNameLst>
                                      </p:cBhvr>
                                      <p:to>
                                        <p:strVal val="visible"/>
                                      </p:to>
                                    </p:set>
                                    <p:animEffect filter="dissolve" transition="in">
                                      <p:cBhvr>
                                        <p:cTn id="18" dur="500"/>
                                        <p:tgtEl>
                                          <p:spTgt spid="208">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208">
                                            <p:txEl>
                                              <p:pRg st="3" end="3"/>
                                            </p:txEl>
                                          </p:spTgt>
                                        </p:tgtEl>
                                        <p:attrNameLst>
                                          <p:attrName>style.visibility</p:attrName>
                                        </p:attrNameLst>
                                      </p:cBhvr>
                                      <p:to>
                                        <p:strVal val="visible"/>
                                      </p:to>
                                    </p:set>
                                    <p:animEffect filter="dissolve" transition="in">
                                      <p:cBhvr>
                                        <p:cTn id="21" dur="500"/>
                                        <p:tgtEl>
                                          <p:spTgt spid="208">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208">
                                            <p:txEl>
                                              <p:pRg st="4" end="4"/>
                                            </p:txEl>
                                          </p:spTgt>
                                        </p:tgtEl>
                                        <p:attrNameLst>
                                          <p:attrName>style.visibility</p:attrName>
                                        </p:attrNameLst>
                                      </p:cBhvr>
                                      <p:to>
                                        <p:strVal val="visible"/>
                                      </p:to>
                                    </p:set>
                                    <p:animEffect filter="dissolve" transition="in">
                                      <p:cBhvr>
                                        <p:cTn id="24" dur="500"/>
                                        <p:tgtEl>
                                          <p:spTgt spid="20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8"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841247" y="3429000"/>
            <a:ext cx="9601201" cy="1838519"/>
          </a:xfrm>
          <a:prstGeom prst="rect">
            <a:avLst/>
          </a:prstGeom>
        </p:spPr>
        <p:txBody>
          <a:bodyPr/>
          <a:lstStyle/>
          <a:p>
            <a:pPr/>
            <a:r>
              <a:t>INTRODUCTION TO PARABLES</a:t>
            </a:r>
          </a:p>
        </p:txBody>
      </p:sp>
      <p:sp>
        <p:nvSpPr>
          <p:cNvPr id="211"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xfrm>
            <a:off x="838200" y="365125"/>
            <a:ext cx="10515600" cy="1145225"/>
          </a:xfrm>
          <a:prstGeom prst="rect">
            <a:avLst/>
          </a:prstGeom>
        </p:spPr>
        <p:txBody>
          <a:bodyPr/>
          <a:lstStyle/>
          <a:p>
            <a:pPr/>
            <a:r>
              <a:t>INTRODUCTION TO PARABLES</a:t>
            </a:r>
          </a:p>
        </p:txBody>
      </p:sp>
      <p:sp>
        <p:nvSpPr>
          <p:cNvPr id="214" name="Content Placeholder 2"/>
          <p:cNvSpPr txBox="1"/>
          <p:nvPr>
            <p:ph type="body" idx="1"/>
          </p:nvPr>
        </p:nvSpPr>
        <p:spPr>
          <a:xfrm>
            <a:off x="838200" y="1825625"/>
            <a:ext cx="10515600" cy="4351338"/>
          </a:xfrm>
          <a:prstGeom prst="rect">
            <a:avLst/>
          </a:prstGeom>
        </p:spPr>
        <p:txBody>
          <a:bodyPr/>
          <a:lstStyle/>
          <a:p>
            <a:pPr>
              <a:defRPr sz="2800"/>
            </a:pPr>
            <a:r>
              <a:t>The word “parable” literally means to </a:t>
            </a:r>
            <a:r>
              <a:rPr u="sng"/>
              <a:t>throw alongside</a:t>
            </a:r>
            <a:r>
              <a:t>.  </a:t>
            </a:r>
          </a:p>
          <a:p>
            <a:pPr lvl="1" marL="457200" indent="-228600">
              <a:spcBef>
                <a:spcPts val="1000"/>
              </a:spcBef>
              <a:defRPr sz="2600"/>
            </a:pPr>
            <a:r>
              <a:t>Jesus would throw parables alongside His teaching to bring a point home to the audience, or use them in response to questions.</a:t>
            </a:r>
            <a:endParaRPr sz="1800"/>
          </a:p>
          <a:p>
            <a:pPr>
              <a:defRPr sz="2800"/>
            </a:pPr>
            <a:r>
              <a:t>A parable is a saying that is sometimes meant to illustrate an elaborate </a:t>
            </a:r>
            <a:r>
              <a:rPr u="sng"/>
              <a:t>process</a:t>
            </a:r>
            <a:r>
              <a:t> and sometimes meant to teach a specific </a:t>
            </a:r>
            <a:r>
              <a:rPr u="sng"/>
              <a:t>point</a:t>
            </a:r>
            <a:r>
              <a:t>, but </a:t>
            </a:r>
            <a:r>
              <a:rPr i="1" u="sng"/>
              <a:t>always</a:t>
            </a:r>
            <a:r>
              <a:t> meant to provoke a </a:t>
            </a:r>
            <a:r>
              <a:rPr u="sng"/>
              <a:t>response</a:t>
            </a:r>
            <a:r>
              <a:t>.</a:t>
            </a:r>
          </a:p>
          <a:p>
            <a:pPr>
              <a:defRPr sz="2800"/>
            </a:pPr>
            <a:r>
              <a:t>It is therefore our aim to properly </a:t>
            </a:r>
            <a:r>
              <a:rPr u="sng"/>
              <a:t>understand</a:t>
            </a:r>
            <a:r>
              <a:t> and </a:t>
            </a:r>
            <a:r>
              <a:rPr u="sng"/>
              <a:t>apply</a:t>
            </a:r>
            <a:r>
              <a:t> the parables of Jesus Christ.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xfrm>
            <a:off x="838200" y="365125"/>
            <a:ext cx="10515600" cy="1145225"/>
          </a:xfrm>
          <a:prstGeom prst="rect">
            <a:avLst/>
          </a:prstGeom>
        </p:spPr>
        <p:txBody>
          <a:bodyPr/>
          <a:lstStyle/>
          <a:p>
            <a:pPr/>
            <a:r>
              <a:t>INTRODUCTION TO PARABLES</a:t>
            </a:r>
          </a:p>
        </p:txBody>
      </p:sp>
      <p:sp>
        <p:nvSpPr>
          <p:cNvPr id="217" name="Content Placeholder 2"/>
          <p:cNvSpPr txBox="1"/>
          <p:nvPr>
            <p:ph type="body" idx="1"/>
          </p:nvPr>
        </p:nvSpPr>
        <p:spPr>
          <a:xfrm>
            <a:off x="838200" y="1825625"/>
            <a:ext cx="10515600" cy="4351338"/>
          </a:xfrm>
          <a:prstGeom prst="rect">
            <a:avLst/>
          </a:prstGeom>
        </p:spPr>
        <p:txBody>
          <a:bodyPr/>
          <a:lstStyle/>
          <a:p>
            <a:pPr marL="221742" indent="-221742" defTabSz="886968">
              <a:lnSpc>
                <a:spcPct val="81000"/>
              </a:lnSpc>
              <a:spcBef>
                <a:spcPts val="1700"/>
              </a:spcBef>
              <a:defRPr sz="2716"/>
            </a:pPr>
            <a:r>
              <a:t>In Matthew 13:18-23 and 36-43, Jesus explains the points of reference for the parable of the sower and the parable of the tares.  </a:t>
            </a:r>
          </a:p>
          <a:p>
            <a:pPr lvl="1" marL="443484" indent="-221742" defTabSz="886968">
              <a:lnSpc>
                <a:spcPct val="81000"/>
              </a:lnSpc>
              <a:spcBef>
                <a:spcPts val="900"/>
              </a:spcBef>
              <a:defRPr sz="2522"/>
            </a:pPr>
            <a:r>
              <a:t>Jesus gave us these points of reference explicitly, showing that in this case the parable functioned as an </a:t>
            </a:r>
            <a:r>
              <a:rPr u="sng"/>
              <a:t>allegory</a:t>
            </a:r>
            <a:r>
              <a:t> (a story that can be interpreted to reveal a hidden meaning).  </a:t>
            </a:r>
            <a:endParaRPr sz="1746"/>
          </a:p>
          <a:p>
            <a:pPr lvl="1" marL="443484" indent="-221742" defTabSz="886968">
              <a:lnSpc>
                <a:spcPct val="81000"/>
              </a:lnSpc>
              <a:spcBef>
                <a:spcPts val="900"/>
              </a:spcBef>
              <a:defRPr sz="2522"/>
            </a:pPr>
            <a:r>
              <a:t>Not all parables are the </a:t>
            </a:r>
            <a:r>
              <a:rPr u="sng"/>
              <a:t>same</a:t>
            </a:r>
            <a:r>
              <a:t> though.</a:t>
            </a:r>
            <a:endParaRPr sz="1746"/>
          </a:p>
          <a:p>
            <a:pPr lvl="1" marL="443484" indent="-221742" defTabSz="886968">
              <a:lnSpc>
                <a:spcPct val="81000"/>
              </a:lnSpc>
              <a:spcBef>
                <a:spcPts val="900"/>
              </a:spcBef>
              <a:defRPr sz="2522"/>
            </a:pPr>
            <a:r>
              <a:t>Ex.: Interpretation of the Parable of the Good Samaritan by Augustine </a:t>
            </a:r>
            <a:endParaRPr sz="1746"/>
          </a:p>
          <a:p>
            <a:pPr marL="221742" indent="-221742" defTabSz="886968">
              <a:lnSpc>
                <a:spcPct val="81000"/>
              </a:lnSpc>
              <a:spcBef>
                <a:spcPts val="1700"/>
              </a:spcBef>
              <a:defRPr sz="2716"/>
            </a:pPr>
            <a:r>
              <a:t>Don’t try to make a parable do </a:t>
            </a:r>
            <a:r>
              <a:rPr u="sng"/>
              <a:t>more</a:t>
            </a:r>
            <a:r>
              <a:t> than Jesus </a:t>
            </a:r>
            <a:r>
              <a:rPr u="sng"/>
              <a:t>intended</a:t>
            </a:r>
            <a:r>
              <a:t> for it to do!</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841247" y="3429000"/>
            <a:ext cx="9601201" cy="1838519"/>
          </a:xfrm>
          <a:prstGeom prst="rect">
            <a:avLst/>
          </a:prstGeom>
        </p:spPr>
        <p:txBody>
          <a:bodyPr/>
          <a:lstStyle/>
          <a:p>
            <a:pPr/>
            <a:r>
              <a:t>THE NATURE OF THE PARABLES</a:t>
            </a:r>
          </a:p>
        </p:txBody>
      </p:sp>
      <p:sp>
        <p:nvSpPr>
          <p:cNvPr id="220"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838200" y="365125"/>
            <a:ext cx="10515600" cy="1145225"/>
          </a:xfrm>
          <a:prstGeom prst="rect">
            <a:avLst/>
          </a:prstGeom>
        </p:spPr>
        <p:txBody>
          <a:bodyPr/>
          <a:lstStyle/>
          <a:p>
            <a:pPr/>
            <a:r>
              <a:t>THE NATURE OF THE PARABLES</a:t>
            </a:r>
          </a:p>
        </p:txBody>
      </p:sp>
      <p:sp>
        <p:nvSpPr>
          <p:cNvPr id="223" name="Content Placeholder 2"/>
          <p:cNvSpPr txBox="1"/>
          <p:nvPr>
            <p:ph type="body" idx="1"/>
          </p:nvPr>
        </p:nvSpPr>
        <p:spPr>
          <a:xfrm>
            <a:off x="838200" y="1825625"/>
            <a:ext cx="10515600" cy="4351338"/>
          </a:xfrm>
          <a:prstGeom prst="rect">
            <a:avLst/>
          </a:prstGeom>
        </p:spPr>
        <p:txBody>
          <a:bodyPr/>
          <a:lstStyle/>
          <a:p>
            <a:pPr>
              <a:defRPr sz="2800"/>
            </a:pPr>
            <a:r>
              <a:t>Not all parables are created </a:t>
            </a:r>
            <a:r>
              <a:rPr u="sng"/>
              <a:t>equally</a:t>
            </a:r>
            <a:r>
              <a:t>, and because the parables are not all of one kind, one cannot necessarily lay down </a:t>
            </a:r>
            <a:r>
              <a:rPr u="sng"/>
              <a:t>rules</a:t>
            </a:r>
            <a:r>
              <a:t> that will cover them all.</a:t>
            </a:r>
          </a:p>
          <a:p>
            <a:pPr>
              <a:defRPr sz="2800"/>
            </a:pPr>
            <a:r>
              <a:t>Kinds of parables:</a:t>
            </a:r>
          </a:p>
          <a:p>
            <a:pPr>
              <a:defRPr sz="2800"/>
            </a:pPr>
            <a:r>
              <a:t>A </a:t>
            </a:r>
            <a:r>
              <a:rPr u="sng"/>
              <a:t>True</a:t>
            </a:r>
            <a:r>
              <a:t> Parable – a story with a distinct beginning and ending. </a:t>
            </a:r>
          </a:p>
          <a:p>
            <a:pPr lvl="1" marL="457200" indent="-228600">
              <a:spcBef>
                <a:spcPts val="1000"/>
              </a:spcBef>
              <a:defRPr sz="2600"/>
            </a:pPr>
            <a:r>
              <a:t>Examples include: the Good Samaritan, the Lost Sheep (both instances), the Prodigal Son, the Great Supper, the Laborers in the Vineyard, the Rich Man and Lazarus, and the Ten Virgins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animEffect filter="dissolve" transition="in">
                                      <p:cBhvr>
                                        <p:cTn id="7" dur="500"/>
                                        <p:tgtEl>
                                          <p:spTgt spid="22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23">
                                            <p:txEl>
                                              <p:pRg st="0" end="0"/>
                                            </p:txEl>
                                          </p:spTgt>
                                        </p:tgtEl>
                                        <p:attrNameLst>
                                          <p:attrName>style.visibility</p:attrName>
                                        </p:attrNameLst>
                                      </p:cBhvr>
                                      <p:to>
                                        <p:strVal val="visible"/>
                                      </p:to>
                                    </p:set>
                                    <p:animEffect filter="dissolve" transition="in">
                                      <p:cBhvr>
                                        <p:cTn id="10" dur="500"/>
                                        <p:tgtEl>
                                          <p:spTgt spid="2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23">
                                            <p:txEl>
                                              <p:pRg st="1" end="1"/>
                                            </p:txEl>
                                          </p:spTgt>
                                        </p:tgtEl>
                                        <p:attrNameLst>
                                          <p:attrName>style.visibility</p:attrName>
                                        </p:attrNameLst>
                                      </p:cBhvr>
                                      <p:to>
                                        <p:strVal val="visible"/>
                                      </p:to>
                                    </p:set>
                                    <p:animEffect filter="dissolve" transition="in">
                                      <p:cBhvr>
                                        <p:cTn id="15" dur="500"/>
                                        <p:tgtEl>
                                          <p:spTgt spid="2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23">
                                            <p:txEl>
                                              <p:pRg st="2" end="2"/>
                                            </p:txEl>
                                          </p:spTgt>
                                        </p:tgtEl>
                                        <p:attrNameLst>
                                          <p:attrName>style.visibility</p:attrName>
                                        </p:attrNameLst>
                                      </p:cBhvr>
                                      <p:to>
                                        <p:strVal val="visible"/>
                                      </p:to>
                                    </p:set>
                                    <p:animEffect filter="dissolve" transition="in">
                                      <p:cBhvr>
                                        <p:cTn id="20" dur="500"/>
                                        <p:tgtEl>
                                          <p:spTgt spid="223">
                                            <p:txEl>
                                              <p:pRg st="2" end="2"/>
                                            </p:txEl>
                                          </p:spTgt>
                                        </p:tgtEl>
                                      </p:cBhvr>
                                    </p:animEffect>
                                  </p:childTnLst>
                                </p:cTn>
                              </p:par>
                              <p:par>
                                <p:cTn id="21" presetClass="entr" nodeType="withEffect" presetSubtype="0" presetID="9" grpId="1" fill="hold">
                                  <p:stCondLst>
                                    <p:cond delay="0"/>
                                  </p:stCondLst>
                                  <p:iterate type="el" backwards="0">
                                    <p:tmAbs val="0"/>
                                  </p:iterate>
                                  <p:childTnLst>
                                    <p:set>
                                      <p:cBhvr>
                                        <p:cTn id="22" fill="hold"/>
                                        <p:tgtEl>
                                          <p:spTgt spid="223">
                                            <p:txEl>
                                              <p:pRg st="3" end="3"/>
                                            </p:txEl>
                                          </p:spTgt>
                                        </p:tgtEl>
                                        <p:attrNameLst>
                                          <p:attrName>style.visibility</p:attrName>
                                        </p:attrNameLst>
                                      </p:cBhvr>
                                      <p:to>
                                        <p:strVal val="visible"/>
                                      </p:to>
                                    </p:set>
                                    <p:animEffect filter="dissolve" transition="in">
                                      <p:cBhvr>
                                        <p:cTn id="23" dur="500"/>
                                        <p:tgtEl>
                                          <p:spTgt spid="22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3"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Title 1"/>
          <p:cNvSpPr txBox="1"/>
          <p:nvPr>
            <p:ph type="title"/>
          </p:nvPr>
        </p:nvSpPr>
        <p:spPr>
          <a:xfrm>
            <a:off x="838200" y="365125"/>
            <a:ext cx="10515600" cy="1145225"/>
          </a:xfrm>
          <a:prstGeom prst="rect">
            <a:avLst/>
          </a:prstGeom>
        </p:spPr>
        <p:txBody>
          <a:bodyPr/>
          <a:lstStyle/>
          <a:p>
            <a:pPr/>
            <a:r>
              <a:t>THE NATURE OF THE PARABLES</a:t>
            </a:r>
          </a:p>
        </p:txBody>
      </p:sp>
      <p:sp>
        <p:nvSpPr>
          <p:cNvPr id="226" name="Content Placeholder 2"/>
          <p:cNvSpPr txBox="1"/>
          <p:nvPr>
            <p:ph type="body" idx="1"/>
          </p:nvPr>
        </p:nvSpPr>
        <p:spPr>
          <a:xfrm>
            <a:off x="838200" y="1825625"/>
            <a:ext cx="10515600" cy="4351338"/>
          </a:xfrm>
          <a:prstGeom prst="rect">
            <a:avLst/>
          </a:prstGeom>
        </p:spPr>
        <p:txBody>
          <a:bodyPr/>
          <a:lstStyle/>
          <a:p>
            <a:pPr>
              <a:lnSpc>
                <a:spcPct val="81000"/>
              </a:lnSpc>
              <a:defRPr sz="2500"/>
            </a:pPr>
            <a:r>
              <a:t>A </a:t>
            </a:r>
            <a:r>
              <a:rPr u="sng"/>
              <a:t>Similitude</a:t>
            </a:r>
            <a:r>
              <a:t> – illustrations taken from everyday life</a:t>
            </a:r>
            <a:endParaRPr sz="1800"/>
          </a:p>
          <a:p>
            <a:pPr lvl="1" marL="457200" indent="-228600">
              <a:lnSpc>
                <a:spcPct val="81000"/>
              </a:lnSpc>
              <a:spcBef>
                <a:spcPts val="1000"/>
              </a:spcBef>
              <a:defRPr sz="2400"/>
            </a:pPr>
            <a:r>
              <a:t>Examples include: the leaven, the sower, and the mustard seed. </a:t>
            </a:r>
            <a:endParaRPr sz="1600"/>
          </a:p>
          <a:p>
            <a:pPr>
              <a:lnSpc>
                <a:spcPct val="81000"/>
              </a:lnSpc>
              <a:defRPr sz="2500" u="sng"/>
            </a:pPr>
            <a:r>
              <a:t>Metaphors</a:t>
            </a:r>
            <a:r>
              <a:rPr u="none"/>
              <a:t> and </a:t>
            </a:r>
            <a:r>
              <a:t>Similes</a:t>
            </a:r>
            <a:r>
              <a:rPr u="none"/>
              <a:t> – a comparison of two things</a:t>
            </a:r>
            <a:endParaRPr sz="1800"/>
          </a:p>
          <a:p>
            <a:pPr lvl="1" marL="457200" indent="-228600">
              <a:lnSpc>
                <a:spcPct val="81000"/>
              </a:lnSpc>
              <a:spcBef>
                <a:spcPts val="1000"/>
              </a:spcBef>
              <a:defRPr sz="2400"/>
            </a:pPr>
            <a:r>
              <a:t>Examples of metaphors include: You are the salt of the earth (Matt 5:13)</a:t>
            </a:r>
            <a:endParaRPr sz="1600"/>
          </a:p>
          <a:p>
            <a:pPr lvl="1" marL="457200" indent="-228600">
              <a:lnSpc>
                <a:spcPct val="81000"/>
              </a:lnSpc>
              <a:spcBef>
                <a:spcPts val="1000"/>
              </a:spcBef>
              <a:defRPr sz="2400"/>
            </a:pPr>
            <a:r>
              <a:t>Examples of similes include: Every teacher of the law is like the owner of a house (Matt 13:52) </a:t>
            </a:r>
            <a:endParaRPr sz="1600"/>
          </a:p>
          <a:p>
            <a:pPr>
              <a:lnSpc>
                <a:spcPct val="81000"/>
              </a:lnSpc>
              <a:defRPr sz="2500"/>
            </a:pPr>
            <a:r>
              <a:t>An </a:t>
            </a:r>
            <a:r>
              <a:rPr u="sng"/>
              <a:t>Epigram</a:t>
            </a:r>
            <a:r>
              <a:t> – a concise, clever, or paradoxical statement</a:t>
            </a:r>
            <a:endParaRPr sz="1800"/>
          </a:p>
          <a:p>
            <a:pPr lvl="1" marL="457200" indent="-228600">
              <a:lnSpc>
                <a:spcPct val="81000"/>
              </a:lnSpc>
              <a:spcBef>
                <a:spcPts val="1000"/>
              </a:spcBef>
              <a:defRPr sz="2400"/>
            </a:pPr>
            <a:r>
              <a:t>Examples include: Do men gather grapes of thorns, or figs of thistles? (Matt. 7:16)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838200" y="365125"/>
            <a:ext cx="10515600" cy="1145225"/>
          </a:xfrm>
          <a:prstGeom prst="rect">
            <a:avLst/>
          </a:prstGeom>
        </p:spPr>
        <p:txBody>
          <a:bodyPr/>
          <a:lstStyle/>
          <a:p>
            <a:pPr/>
            <a:r>
              <a:t>THE NATURE OF THE PARABLES</a:t>
            </a:r>
          </a:p>
        </p:txBody>
      </p:sp>
      <p:sp>
        <p:nvSpPr>
          <p:cNvPr id="229" name="Content Placeholder 2"/>
          <p:cNvSpPr txBox="1"/>
          <p:nvPr>
            <p:ph type="body" idx="1"/>
          </p:nvPr>
        </p:nvSpPr>
        <p:spPr>
          <a:xfrm>
            <a:off x="838200" y="1825625"/>
            <a:ext cx="10515600" cy="4351338"/>
          </a:xfrm>
          <a:prstGeom prst="rect">
            <a:avLst/>
          </a:prstGeom>
        </p:spPr>
        <p:txBody>
          <a:bodyPr/>
          <a:lstStyle/>
          <a:p>
            <a:pPr>
              <a:defRPr sz="2800"/>
            </a:pPr>
            <a:r>
              <a:t>Understanding the </a:t>
            </a:r>
            <a:r>
              <a:rPr u="sng"/>
              <a:t>points of reference</a:t>
            </a:r>
            <a:r>
              <a:t> in a parable will provoke a response from you and that is precisely what Jesus meant to do.  </a:t>
            </a:r>
          </a:p>
          <a:p>
            <a:pPr>
              <a:defRPr sz="2800"/>
            </a:pPr>
            <a:r>
              <a:t>He wanted His audience to </a:t>
            </a:r>
            <a:r>
              <a:rPr u="sng"/>
              <a:t>respond</a:t>
            </a:r>
            <a:r>
              <a:t>.  </a:t>
            </a:r>
          </a:p>
          <a:p>
            <a:pPr lvl="1" marL="457200" indent="-228600">
              <a:spcBef>
                <a:spcPts val="1000"/>
              </a:spcBef>
              <a:defRPr sz="2600"/>
            </a:pPr>
            <a:r>
              <a:t>Perhaps it was a response of self-examination, humility, repentance, joy, decision, or something else.</a:t>
            </a:r>
            <a:endParaRPr sz="1800"/>
          </a:p>
          <a:p>
            <a:pPr>
              <a:defRPr sz="2800"/>
            </a:pPr>
            <a:r>
              <a:t>Our goal in studying the parables is the catch the full force of that initial rendering of the parable and </a:t>
            </a:r>
            <a:r>
              <a:rPr u="sng"/>
              <a:t>translate</a:t>
            </a:r>
            <a:r>
              <a:t> that truth to our life and to those we minister to.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animEffect filter="dissolve" transition="in">
                                      <p:cBhvr>
                                        <p:cTn id="7" dur="500"/>
                                        <p:tgtEl>
                                          <p:spTgt spid="22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29">
                                            <p:txEl>
                                              <p:pRg st="0" end="0"/>
                                            </p:txEl>
                                          </p:spTgt>
                                        </p:tgtEl>
                                        <p:attrNameLst>
                                          <p:attrName>style.visibility</p:attrName>
                                        </p:attrNameLst>
                                      </p:cBhvr>
                                      <p:to>
                                        <p:strVal val="visible"/>
                                      </p:to>
                                    </p:set>
                                    <p:animEffect filter="dissolve" transition="in">
                                      <p:cBhvr>
                                        <p:cTn id="10" dur="5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29">
                                            <p:txEl>
                                              <p:pRg st="1" end="1"/>
                                            </p:txEl>
                                          </p:spTgt>
                                        </p:tgtEl>
                                        <p:attrNameLst>
                                          <p:attrName>style.visibility</p:attrName>
                                        </p:attrNameLst>
                                      </p:cBhvr>
                                      <p:to>
                                        <p:strVal val="visible"/>
                                      </p:to>
                                    </p:set>
                                    <p:animEffect filter="dissolve" transition="in">
                                      <p:cBhvr>
                                        <p:cTn id="15" dur="500"/>
                                        <p:tgtEl>
                                          <p:spTgt spid="229">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229">
                                            <p:txEl>
                                              <p:pRg st="2" end="2"/>
                                            </p:txEl>
                                          </p:spTgt>
                                        </p:tgtEl>
                                        <p:attrNameLst>
                                          <p:attrName>style.visibility</p:attrName>
                                        </p:attrNameLst>
                                      </p:cBhvr>
                                      <p:to>
                                        <p:strVal val="visible"/>
                                      </p:to>
                                    </p:set>
                                    <p:animEffect filter="dissolve" transition="in">
                                      <p:cBhvr>
                                        <p:cTn id="18" dur="500"/>
                                        <p:tgtEl>
                                          <p:spTgt spid="22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1" fill="hold">
                                  <p:stCondLst>
                                    <p:cond delay="0"/>
                                  </p:stCondLst>
                                  <p:iterate type="el" backwards="0">
                                    <p:tmAbs val="0"/>
                                  </p:iterate>
                                  <p:childTnLst>
                                    <p:set>
                                      <p:cBhvr>
                                        <p:cTn id="22" fill="hold"/>
                                        <p:tgtEl>
                                          <p:spTgt spid="229">
                                            <p:txEl>
                                              <p:pRg st="3" end="3"/>
                                            </p:txEl>
                                          </p:spTgt>
                                        </p:tgtEl>
                                        <p:attrNameLst>
                                          <p:attrName>style.visibility</p:attrName>
                                        </p:attrNameLst>
                                      </p:cBhvr>
                                      <p:to>
                                        <p:strVal val="visible"/>
                                      </p:to>
                                    </p:set>
                                    <p:animEffect filter="dissolve" transition="in">
                                      <p:cBhvr>
                                        <p:cTn id="23" dur="500"/>
                                        <p:tgtEl>
                                          <p:spTgt spid="22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xfrm>
            <a:off x="838200" y="365125"/>
            <a:ext cx="10515600" cy="1145225"/>
          </a:xfrm>
          <a:prstGeom prst="rect">
            <a:avLst/>
          </a:prstGeom>
        </p:spPr>
        <p:txBody>
          <a:bodyPr/>
          <a:lstStyle/>
          <a:p>
            <a:pPr/>
            <a:r>
              <a:t>GENERAL PRINCIPLES</a:t>
            </a:r>
          </a:p>
        </p:txBody>
      </p:sp>
      <p:pic>
        <p:nvPicPr>
          <p:cNvPr id="125" name="Content Placeholder 4" descr="Content Placeholder 4"/>
          <p:cNvPicPr>
            <a:picLocks noChangeAspect="1"/>
          </p:cNvPicPr>
          <p:nvPr/>
        </p:nvPicPr>
        <p:blipFill>
          <a:blip r:embed="rId2">
            <a:extLst/>
          </a:blip>
          <a:stretch>
            <a:fillRect/>
          </a:stretch>
        </p:blipFill>
        <p:spPr>
          <a:xfrm>
            <a:off x="710384" y="2895600"/>
            <a:ext cx="10771232" cy="215820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Title 1"/>
          <p:cNvSpPr txBox="1"/>
          <p:nvPr>
            <p:ph type="title"/>
          </p:nvPr>
        </p:nvSpPr>
        <p:spPr>
          <a:xfrm>
            <a:off x="841247" y="3429000"/>
            <a:ext cx="9601201" cy="1838519"/>
          </a:xfrm>
          <a:prstGeom prst="rect">
            <a:avLst/>
          </a:prstGeom>
        </p:spPr>
        <p:txBody>
          <a:bodyPr/>
          <a:lstStyle/>
          <a:p>
            <a:pPr/>
            <a:r>
              <a:t>EXEGESIS OF THE PARABLES</a:t>
            </a:r>
          </a:p>
        </p:txBody>
      </p:sp>
      <p:sp>
        <p:nvSpPr>
          <p:cNvPr id="232"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xfrm>
            <a:off x="838200" y="365125"/>
            <a:ext cx="10515600" cy="1145225"/>
          </a:xfrm>
          <a:prstGeom prst="rect">
            <a:avLst/>
          </a:prstGeom>
        </p:spPr>
        <p:txBody>
          <a:bodyPr/>
          <a:lstStyle/>
          <a:p>
            <a:pPr/>
            <a:r>
              <a:t>EXEGESIS OF THE PARABLES</a:t>
            </a:r>
          </a:p>
        </p:txBody>
      </p:sp>
      <p:sp>
        <p:nvSpPr>
          <p:cNvPr id="235" name="Content Placeholder 2"/>
          <p:cNvSpPr txBox="1"/>
          <p:nvPr>
            <p:ph type="body" idx="1"/>
          </p:nvPr>
        </p:nvSpPr>
        <p:spPr>
          <a:xfrm>
            <a:off x="838200" y="1825625"/>
            <a:ext cx="10515600" cy="4351338"/>
          </a:xfrm>
          <a:prstGeom prst="rect">
            <a:avLst/>
          </a:prstGeom>
        </p:spPr>
        <p:txBody>
          <a:bodyPr/>
          <a:lstStyle/>
          <a:p>
            <a:pPr marL="221742" indent="-221742" defTabSz="886968">
              <a:lnSpc>
                <a:spcPct val="81000"/>
              </a:lnSpc>
              <a:spcBef>
                <a:spcPts val="1700"/>
              </a:spcBef>
              <a:defRPr sz="2716"/>
            </a:pPr>
            <a:r>
              <a:t>One of the first things we must do with a parable is to put it into its </a:t>
            </a:r>
            <a:r>
              <a:rPr u="sng"/>
              <a:t>context</a:t>
            </a:r>
            <a:r>
              <a:t> (if possible). </a:t>
            </a:r>
          </a:p>
          <a:p>
            <a:pPr marL="221742" indent="-221742" defTabSz="886968">
              <a:lnSpc>
                <a:spcPct val="81000"/>
              </a:lnSpc>
              <a:spcBef>
                <a:spcPts val="1700"/>
              </a:spcBef>
              <a:defRPr sz="2716"/>
            </a:pPr>
            <a:r>
              <a:t>Example: the parable of the moneylender in Luke 7:41-42 without the context, seems to address our ability to love God based on the amount of sin forgiven, but…</a:t>
            </a:r>
          </a:p>
          <a:p>
            <a:pPr marL="221742" indent="-221742" defTabSz="886968">
              <a:lnSpc>
                <a:spcPct val="81000"/>
              </a:lnSpc>
              <a:spcBef>
                <a:spcPts val="1700"/>
              </a:spcBef>
              <a:defRPr sz="2716"/>
            </a:pPr>
            <a:r>
              <a:t>This parable was told to involve Simon in recognizing his own sin. </a:t>
            </a:r>
          </a:p>
          <a:p>
            <a:pPr lvl="1" marL="443484" indent="-221742" defTabSz="886968">
              <a:lnSpc>
                <a:spcPct val="81000"/>
              </a:lnSpc>
              <a:spcBef>
                <a:spcPts val="900"/>
              </a:spcBef>
              <a:defRPr sz="2522"/>
            </a:pPr>
            <a:r>
              <a:t>Simon would be humbled before Jesus and his other guests for his lack of sincere hospitality. Likewise, the parable would comfort the woman who humbled herself before Christ, Simon, and the other guests.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5">
                                            <p:bg/>
                                          </p:spTgt>
                                        </p:tgtEl>
                                        <p:attrNameLst>
                                          <p:attrName>style.visibility</p:attrName>
                                        </p:attrNameLst>
                                      </p:cBhvr>
                                      <p:to>
                                        <p:strVal val="visible"/>
                                      </p:to>
                                    </p:set>
                                    <p:animEffect filter="dissolve" transition="in">
                                      <p:cBhvr>
                                        <p:cTn id="7" dur="500"/>
                                        <p:tgtEl>
                                          <p:spTgt spid="23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35">
                                            <p:txEl>
                                              <p:pRg st="0" end="0"/>
                                            </p:txEl>
                                          </p:spTgt>
                                        </p:tgtEl>
                                        <p:attrNameLst>
                                          <p:attrName>style.visibility</p:attrName>
                                        </p:attrNameLst>
                                      </p:cBhvr>
                                      <p:to>
                                        <p:strVal val="visible"/>
                                      </p:to>
                                    </p:set>
                                    <p:animEffect filter="dissolve" transition="in">
                                      <p:cBhvr>
                                        <p:cTn id="10" dur="500"/>
                                        <p:tgtEl>
                                          <p:spTgt spid="2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35">
                                            <p:txEl>
                                              <p:pRg st="1" end="1"/>
                                            </p:txEl>
                                          </p:spTgt>
                                        </p:tgtEl>
                                        <p:attrNameLst>
                                          <p:attrName>style.visibility</p:attrName>
                                        </p:attrNameLst>
                                      </p:cBhvr>
                                      <p:to>
                                        <p:strVal val="visible"/>
                                      </p:to>
                                    </p:set>
                                    <p:animEffect filter="dissolve" transition="in">
                                      <p:cBhvr>
                                        <p:cTn id="15" dur="500"/>
                                        <p:tgtEl>
                                          <p:spTgt spid="2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35">
                                            <p:txEl>
                                              <p:pRg st="2" end="2"/>
                                            </p:txEl>
                                          </p:spTgt>
                                        </p:tgtEl>
                                        <p:attrNameLst>
                                          <p:attrName>style.visibility</p:attrName>
                                        </p:attrNameLst>
                                      </p:cBhvr>
                                      <p:to>
                                        <p:strVal val="visible"/>
                                      </p:to>
                                    </p:set>
                                    <p:animEffect filter="dissolve" transition="in">
                                      <p:cBhvr>
                                        <p:cTn id="20" dur="500"/>
                                        <p:tgtEl>
                                          <p:spTgt spid="235">
                                            <p:txEl>
                                              <p:pRg st="2" end="2"/>
                                            </p:txEl>
                                          </p:spTgt>
                                        </p:tgtEl>
                                      </p:cBhvr>
                                    </p:animEffect>
                                  </p:childTnLst>
                                </p:cTn>
                              </p:par>
                              <p:par>
                                <p:cTn id="21" presetClass="entr" nodeType="withEffect" presetSubtype="0" presetID="9" grpId="1" fill="hold">
                                  <p:stCondLst>
                                    <p:cond delay="0"/>
                                  </p:stCondLst>
                                  <p:iterate type="el" backwards="0">
                                    <p:tmAbs val="0"/>
                                  </p:iterate>
                                  <p:childTnLst>
                                    <p:set>
                                      <p:cBhvr>
                                        <p:cTn id="22" fill="hold"/>
                                        <p:tgtEl>
                                          <p:spTgt spid="235">
                                            <p:txEl>
                                              <p:pRg st="3" end="3"/>
                                            </p:txEl>
                                          </p:spTgt>
                                        </p:tgtEl>
                                        <p:attrNameLst>
                                          <p:attrName>style.visibility</p:attrName>
                                        </p:attrNameLst>
                                      </p:cBhvr>
                                      <p:to>
                                        <p:strVal val="visible"/>
                                      </p:to>
                                    </p:set>
                                    <p:animEffect filter="dissolve" transition="in">
                                      <p:cBhvr>
                                        <p:cTn id="23" dur="500"/>
                                        <p:tgtEl>
                                          <p:spTgt spid="23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5"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838200" y="365125"/>
            <a:ext cx="10515600" cy="1145225"/>
          </a:xfrm>
          <a:prstGeom prst="rect">
            <a:avLst/>
          </a:prstGeom>
        </p:spPr>
        <p:txBody>
          <a:bodyPr/>
          <a:lstStyle/>
          <a:p>
            <a:pPr/>
            <a:r>
              <a:t>EXEGESIS OF THE PARABLES</a:t>
            </a:r>
          </a:p>
        </p:txBody>
      </p:sp>
      <p:sp>
        <p:nvSpPr>
          <p:cNvPr id="238" name="Content Placeholder 2"/>
          <p:cNvSpPr txBox="1"/>
          <p:nvPr>
            <p:ph type="body" idx="1"/>
          </p:nvPr>
        </p:nvSpPr>
        <p:spPr>
          <a:xfrm>
            <a:off x="838200" y="1825625"/>
            <a:ext cx="10515600" cy="4351338"/>
          </a:xfrm>
          <a:prstGeom prst="rect">
            <a:avLst/>
          </a:prstGeom>
        </p:spPr>
        <p:txBody>
          <a:bodyPr/>
          <a:lstStyle/>
          <a:p>
            <a:pPr>
              <a:lnSpc>
                <a:spcPct val="72000"/>
              </a:lnSpc>
              <a:defRPr sz="2500"/>
            </a:pPr>
            <a:r>
              <a:t>Remember, when we do “exegesis” we are trying to understand what the passage meant to its </a:t>
            </a:r>
            <a:r>
              <a:rPr u="sng"/>
              <a:t>original audience</a:t>
            </a:r>
            <a:r>
              <a:t>. This is a necessary first step in </a:t>
            </a:r>
            <a:r>
              <a:rPr u="sng"/>
              <a:t>translating</a:t>
            </a:r>
            <a:r>
              <a:t> the message to us today.</a:t>
            </a:r>
            <a:endParaRPr sz="1800"/>
          </a:p>
          <a:p>
            <a:pPr>
              <a:lnSpc>
                <a:spcPct val="72000"/>
              </a:lnSpc>
              <a:defRPr sz="2500"/>
            </a:pPr>
            <a:r>
              <a:t>Three steps to follow when you know the context in which a parable was given:</a:t>
            </a:r>
            <a:endParaRPr sz="1800"/>
          </a:p>
          <a:p>
            <a:pPr>
              <a:lnSpc>
                <a:spcPct val="72000"/>
              </a:lnSpc>
              <a:defRPr sz="2500"/>
            </a:pPr>
            <a:r>
              <a:t>1) Read the parable </a:t>
            </a:r>
            <a:r>
              <a:rPr u="sng"/>
              <a:t>repeatedly</a:t>
            </a:r>
            <a:r>
              <a:t>, making yourself very familiar with it</a:t>
            </a:r>
            <a:endParaRPr sz="1800"/>
          </a:p>
          <a:p>
            <a:pPr>
              <a:lnSpc>
                <a:spcPct val="72000"/>
              </a:lnSpc>
              <a:defRPr sz="2400"/>
            </a:pPr>
            <a:r>
              <a:t>2) Identify the </a:t>
            </a:r>
            <a:r>
              <a:rPr u="sng"/>
              <a:t>points of reference</a:t>
            </a:r>
            <a:r>
              <a:t> that would be recognized by the original audience (this usually requires cultural/historical study)</a:t>
            </a:r>
            <a:endParaRPr sz="1800"/>
          </a:p>
          <a:p>
            <a:pPr>
              <a:lnSpc>
                <a:spcPct val="72000"/>
              </a:lnSpc>
              <a:defRPr sz="2500"/>
            </a:pPr>
            <a:r>
              <a:t>3) Try to determine how the original hearers would </a:t>
            </a:r>
            <a:r>
              <a:rPr u="sng"/>
              <a:t>identify</a:t>
            </a:r>
            <a:r>
              <a:t> with this story and therefore what they would have heard.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dissolve" transition="in">
                                      <p:cBhvr>
                                        <p:cTn id="7" dur="500"/>
                                        <p:tgtEl>
                                          <p:spTgt spid="23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dissolve" transition="in">
                                      <p:cBhvr>
                                        <p:cTn id="10" dur="500"/>
                                        <p:tgtEl>
                                          <p:spTgt spid="2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38">
                                            <p:txEl>
                                              <p:pRg st="1" end="1"/>
                                            </p:txEl>
                                          </p:spTgt>
                                        </p:tgtEl>
                                        <p:attrNameLst>
                                          <p:attrName>style.visibility</p:attrName>
                                        </p:attrNameLst>
                                      </p:cBhvr>
                                      <p:to>
                                        <p:strVal val="visible"/>
                                      </p:to>
                                    </p:set>
                                    <p:animEffect filter="dissolve" transition="in">
                                      <p:cBhvr>
                                        <p:cTn id="15" dur="500"/>
                                        <p:tgtEl>
                                          <p:spTgt spid="2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38">
                                            <p:txEl>
                                              <p:pRg st="2" end="2"/>
                                            </p:txEl>
                                          </p:spTgt>
                                        </p:tgtEl>
                                        <p:attrNameLst>
                                          <p:attrName>style.visibility</p:attrName>
                                        </p:attrNameLst>
                                      </p:cBhvr>
                                      <p:to>
                                        <p:strVal val="visible"/>
                                      </p:to>
                                    </p:set>
                                    <p:animEffect filter="dissolve" transition="in">
                                      <p:cBhvr>
                                        <p:cTn id="20" dur="500"/>
                                        <p:tgtEl>
                                          <p:spTgt spid="2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238">
                                            <p:txEl>
                                              <p:pRg st="3" end="3"/>
                                            </p:txEl>
                                          </p:spTgt>
                                        </p:tgtEl>
                                        <p:attrNameLst>
                                          <p:attrName>style.visibility</p:attrName>
                                        </p:attrNameLst>
                                      </p:cBhvr>
                                      <p:to>
                                        <p:strVal val="visible"/>
                                      </p:to>
                                    </p:set>
                                    <p:animEffect filter="dissolve" transition="in">
                                      <p:cBhvr>
                                        <p:cTn id="25" dur="500"/>
                                        <p:tgtEl>
                                          <p:spTgt spid="2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238">
                                            <p:txEl>
                                              <p:pRg st="4" end="4"/>
                                            </p:txEl>
                                          </p:spTgt>
                                        </p:tgtEl>
                                        <p:attrNameLst>
                                          <p:attrName>style.visibility</p:attrName>
                                        </p:attrNameLst>
                                      </p:cBhvr>
                                      <p:to>
                                        <p:strVal val="visible"/>
                                      </p:to>
                                    </p:set>
                                    <p:animEffect filter="dissolve" transition="in">
                                      <p:cBhvr>
                                        <p:cTn id="30" dur="500"/>
                                        <p:tgtEl>
                                          <p:spTgt spid="23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8"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itle 1"/>
          <p:cNvSpPr txBox="1"/>
          <p:nvPr>
            <p:ph type="title"/>
          </p:nvPr>
        </p:nvSpPr>
        <p:spPr>
          <a:xfrm>
            <a:off x="838200" y="365125"/>
            <a:ext cx="10515600" cy="1145225"/>
          </a:xfrm>
          <a:prstGeom prst="rect">
            <a:avLst/>
          </a:prstGeom>
        </p:spPr>
        <p:txBody>
          <a:bodyPr/>
          <a:lstStyle/>
          <a:p>
            <a:pPr/>
            <a:r>
              <a:t>EXEGESIS OF THE PARABLES</a:t>
            </a:r>
          </a:p>
        </p:txBody>
      </p:sp>
      <p:sp>
        <p:nvSpPr>
          <p:cNvPr id="241" name="Content Placeholder 2"/>
          <p:cNvSpPr txBox="1"/>
          <p:nvPr>
            <p:ph type="body" idx="1"/>
          </p:nvPr>
        </p:nvSpPr>
        <p:spPr>
          <a:xfrm>
            <a:off x="838200" y="1825625"/>
            <a:ext cx="10515600" cy="4351338"/>
          </a:xfrm>
          <a:prstGeom prst="rect">
            <a:avLst/>
          </a:prstGeom>
        </p:spPr>
        <p:txBody>
          <a:bodyPr/>
          <a:lstStyle/>
          <a:p>
            <a:pPr>
              <a:defRPr sz="2800"/>
            </a:pPr>
            <a:r>
              <a:t>Example: Parable of the Good Samaritan (Luke 10:25-37)</a:t>
            </a:r>
          </a:p>
          <a:p>
            <a:pPr lvl="1" marL="457200" indent="-228600">
              <a:spcBef>
                <a:spcPts val="1000"/>
              </a:spcBef>
              <a:defRPr sz="2600"/>
            </a:pPr>
            <a:r>
              <a:t>Who were the Pharisees? Who were the Samaritans? What impact would this have had on the audience?</a:t>
            </a:r>
            <a:endParaRPr sz="1800"/>
          </a:p>
          <a:p>
            <a:pPr>
              <a:defRPr sz="2800"/>
            </a:pPr>
            <a:r>
              <a:t>Jesus’ use of the parable should </a:t>
            </a:r>
            <a:r>
              <a:rPr u="sng"/>
              <a:t>guide</a:t>
            </a:r>
            <a:r>
              <a:t> our usage as well.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1">
                                            <p:bg/>
                                          </p:spTgt>
                                        </p:tgtEl>
                                        <p:attrNameLst>
                                          <p:attrName>style.visibility</p:attrName>
                                        </p:attrNameLst>
                                      </p:cBhvr>
                                      <p:to>
                                        <p:strVal val="visible"/>
                                      </p:to>
                                    </p:set>
                                    <p:animEffect filter="dissolve" transition="in">
                                      <p:cBhvr>
                                        <p:cTn id="7" dur="500"/>
                                        <p:tgtEl>
                                          <p:spTgt spid="24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41">
                                            <p:txEl>
                                              <p:pRg st="0" end="0"/>
                                            </p:txEl>
                                          </p:spTgt>
                                        </p:tgtEl>
                                        <p:attrNameLst>
                                          <p:attrName>style.visibility</p:attrName>
                                        </p:attrNameLst>
                                      </p:cBhvr>
                                      <p:to>
                                        <p:strVal val="visible"/>
                                      </p:to>
                                    </p:set>
                                    <p:animEffect filter="dissolve" transition="in">
                                      <p:cBhvr>
                                        <p:cTn id="10" dur="500"/>
                                        <p:tgtEl>
                                          <p:spTgt spid="241">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241">
                                            <p:txEl>
                                              <p:pRg st="1" end="1"/>
                                            </p:txEl>
                                          </p:spTgt>
                                        </p:tgtEl>
                                        <p:attrNameLst>
                                          <p:attrName>style.visibility</p:attrName>
                                        </p:attrNameLst>
                                      </p:cBhvr>
                                      <p:to>
                                        <p:strVal val="visible"/>
                                      </p:to>
                                    </p:set>
                                    <p:animEffect filter="dissolve" transition="in">
                                      <p:cBhvr>
                                        <p:cTn id="13" dur="500"/>
                                        <p:tgtEl>
                                          <p:spTgt spid="24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241">
                                            <p:txEl>
                                              <p:pRg st="2" end="2"/>
                                            </p:txEl>
                                          </p:spTgt>
                                        </p:tgtEl>
                                        <p:attrNameLst>
                                          <p:attrName>style.visibility</p:attrName>
                                        </p:attrNameLst>
                                      </p:cBhvr>
                                      <p:to>
                                        <p:strVal val="visible"/>
                                      </p:to>
                                    </p:set>
                                    <p:animEffect filter="dissolve" transition="in">
                                      <p:cBhvr>
                                        <p:cTn id="18" dur="500"/>
                                        <p:tgtEl>
                                          <p:spTgt spid="24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1"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xfrm>
            <a:off x="838200" y="365125"/>
            <a:ext cx="10515600" cy="1145225"/>
          </a:xfrm>
          <a:prstGeom prst="rect">
            <a:avLst/>
          </a:prstGeom>
        </p:spPr>
        <p:txBody>
          <a:bodyPr/>
          <a:lstStyle/>
          <a:p>
            <a:pPr/>
            <a:r>
              <a:t>EXEGESIS OF THE PARABLES</a:t>
            </a:r>
          </a:p>
        </p:txBody>
      </p:sp>
      <p:sp>
        <p:nvSpPr>
          <p:cNvPr id="244" name="Content Placeholder 2"/>
          <p:cNvSpPr txBox="1"/>
          <p:nvPr>
            <p:ph type="body" idx="1"/>
          </p:nvPr>
        </p:nvSpPr>
        <p:spPr>
          <a:xfrm>
            <a:off x="838200" y="1825625"/>
            <a:ext cx="10515600" cy="4351338"/>
          </a:xfrm>
          <a:prstGeom prst="rect">
            <a:avLst/>
          </a:prstGeom>
        </p:spPr>
        <p:txBody>
          <a:bodyPr/>
          <a:lstStyle/>
          <a:p>
            <a:pPr>
              <a:defRPr sz="2800"/>
            </a:pPr>
            <a:r>
              <a:t>The gospels contain many parables of the </a:t>
            </a:r>
            <a:r>
              <a:rPr u="sng"/>
              <a:t>kingdom</a:t>
            </a:r>
            <a:r>
              <a:t>.</a:t>
            </a:r>
          </a:p>
          <a:p>
            <a:pPr>
              <a:defRPr sz="2800"/>
            </a:pPr>
            <a:r>
              <a:t>There are a couple of points that are unique to Kingdom parables. </a:t>
            </a:r>
          </a:p>
          <a:p>
            <a:pPr>
              <a:defRPr sz="2800"/>
            </a:pPr>
            <a:r>
              <a:t>1) The Kingdom is often to be viewed as the </a:t>
            </a:r>
            <a:r>
              <a:rPr u="sng"/>
              <a:t>whole</a:t>
            </a:r>
            <a:r>
              <a:t> of the parable rather than a </a:t>
            </a:r>
            <a:r>
              <a:rPr u="sng"/>
              <a:t>specific</a:t>
            </a:r>
            <a:r>
              <a:t> point of reference. </a:t>
            </a:r>
          </a:p>
          <a:p>
            <a:pPr lvl="1" marL="457200" indent="-228600">
              <a:spcBef>
                <a:spcPts val="1000"/>
              </a:spcBef>
              <a:defRPr sz="2600"/>
            </a:pPr>
            <a:r>
              <a:t>Example:  the parable of the mustard seed in Matthew 13:31-32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Effect filter="dissolve" transition="in">
                                      <p:cBhvr>
                                        <p:cTn id="7" dur="500"/>
                                        <p:tgtEl>
                                          <p:spTgt spid="24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44">
                                            <p:txEl>
                                              <p:pRg st="0" end="0"/>
                                            </p:txEl>
                                          </p:spTgt>
                                        </p:tgtEl>
                                        <p:attrNameLst>
                                          <p:attrName>style.visibility</p:attrName>
                                        </p:attrNameLst>
                                      </p:cBhvr>
                                      <p:to>
                                        <p:strVal val="visible"/>
                                      </p:to>
                                    </p:set>
                                    <p:animEffect filter="dissolve" transition="in">
                                      <p:cBhvr>
                                        <p:cTn id="10" dur="5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44">
                                            <p:txEl>
                                              <p:pRg st="1" end="1"/>
                                            </p:txEl>
                                          </p:spTgt>
                                        </p:tgtEl>
                                        <p:attrNameLst>
                                          <p:attrName>style.visibility</p:attrName>
                                        </p:attrNameLst>
                                      </p:cBhvr>
                                      <p:to>
                                        <p:strVal val="visible"/>
                                      </p:to>
                                    </p:set>
                                    <p:animEffect filter="dissolve" transition="in">
                                      <p:cBhvr>
                                        <p:cTn id="15" dur="5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44">
                                            <p:txEl>
                                              <p:pRg st="2" end="2"/>
                                            </p:txEl>
                                          </p:spTgt>
                                        </p:tgtEl>
                                        <p:attrNameLst>
                                          <p:attrName>style.visibility</p:attrName>
                                        </p:attrNameLst>
                                      </p:cBhvr>
                                      <p:to>
                                        <p:strVal val="visible"/>
                                      </p:to>
                                    </p:set>
                                    <p:animEffect filter="dissolve" transition="in">
                                      <p:cBhvr>
                                        <p:cTn id="20" dur="500"/>
                                        <p:tgtEl>
                                          <p:spTgt spid="244">
                                            <p:txEl>
                                              <p:pRg st="2" end="2"/>
                                            </p:txEl>
                                          </p:spTgt>
                                        </p:tgtEl>
                                      </p:cBhvr>
                                    </p:animEffect>
                                  </p:childTnLst>
                                </p:cTn>
                              </p:par>
                              <p:par>
                                <p:cTn id="21" presetClass="entr" nodeType="withEffect" presetSubtype="0" presetID="9" grpId="1" fill="hold">
                                  <p:stCondLst>
                                    <p:cond delay="0"/>
                                  </p:stCondLst>
                                  <p:iterate type="el" backwards="0">
                                    <p:tmAbs val="0"/>
                                  </p:iterate>
                                  <p:childTnLst>
                                    <p:set>
                                      <p:cBhvr>
                                        <p:cTn id="22" fill="hold"/>
                                        <p:tgtEl>
                                          <p:spTgt spid="244">
                                            <p:txEl>
                                              <p:pRg st="3" end="3"/>
                                            </p:txEl>
                                          </p:spTgt>
                                        </p:tgtEl>
                                        <p:attrNameLst>
                                          <p:attrName>style.visibility</p:attrName>
                                        </p:attrNameLst>
                                      </p:cBhvr>
                                      <p:to>
                                        <p:strVal val="visible"/>
                                      </p:to>
                                    </p:set>
                                    <p:animEffect filter="dissolve" transition="in">
                                      <p:cBhvr>
                                        <p:cTn id="23" dur="500"/>
                                        <p:tgtEl>
                                          <p:spTgt spid="24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4"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838200" y="365125"/>
            <a:ext cx="10515600" cy="1145225"/>
          </a:xfrm>
          <a:prstGeom prst="rect">
            <a:avLst/>
          </a:prstGeom>
        </p:spPr>
        <p:txBody>
          <a:bodyPr/>
          <a:lstStyle/>
          <a:p>
            <a:pPr/>
            <a:r>
              <a:t>EXEGESIS OF THE PARABLES</a:t>
            </a:r>
          </a:p>
        </p:txBody>
      </p:sp>
      <p:sp>
        <p:nvSpPr>
          <p:cNvPr id="247" name="Content Placeholder 2"/>
          <p:cNvSpPr txBox="1"/>
          <p:nvPr>
            <p:ph type="body" idx="1"/>
          </p:nvPr>
        </p:nvSpPr>
        <p:spPr>
          <a:xfrm>
            <a:off x="838200" y="1825625"/>
            <a:ext cx="10515600" cy="4351338"/>
          </a:xfrm>
          <a:prstGeom prst="rect">
            <a:avLst/>
          </a:prstGeom>
        </p:spPr>
        <p:txBody>
          <a:bodyPr/>
          <a:lstStyle/>
          <a:p>
            <a:pPr>
              <a:defRPr sz="2800"/>
            </a:pPr>
            <a:r>
              <a:t>2) A Kingdom parable should be understood </a:t>
            </a:r>
            <a:r>
              <a:rPr u="sng"/>
              <a:t>alongside</a:t>
            </a:r>
            <a:r>
              <a:t> other Kingdom parables spoken in the same context.</a:t>
            </a:r>
          </a:p>
          <a:p>
            <a:pPr lvl="1" marL="457200" indent="-228600">
              <a:spcBef>
                <a:spcPts val="1000"/>
              </a:spcBef>
              <a:defRPr sz="2600"/>
            </a:pPr>
            <a:r>
              <a:t>Example: Other parables alongside the mustard seed (the sower &amp; seed, wheat &amp; tares, leaven, treasure, pearl of great price, dragnet, and the new &amp; old treasure)</a:t>
            </a:r>
            <a:endParaRPr sz="1800"/>
          </a:p>
          <a:p>
            <a:pPr>
              <a:defRPr sz="2800"/>
            </a:pPr>
            <a:r>
              <a:t>Look for a </a:t>
            </a:r>
            <a:r>
              <a:rPr u="sng"/>
              <a:t>progressive</a:t>
            </a:r>
            <a:r>
              <a:t> theme of revelation that Jesus gives as He strings the parables together.  </a:t>
            </a:r>
          </a:p>
          <a:p>
            <a:pPr>
              <a:defRPr sz="2800"/>
            </a:pPr>
            <a:r>
              <a:t>They are meant to work </a:t>
            </a:r>
            <a:r>
              <a:rPr u="sng"/>
              <a:t>together</a:t>
            </a:r>
            <a:r>
              <a:t> and build upon one another.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xfrm>
            <a:off x="841247" y="3429000"/>
            <a:ext cx="9601201" cy="1838519"/>
          </a:xfrm>
          <a:prstGeom prst="rect">
            <a:avLst/>
          </a:prstGeom>
        </p:spPr>
        <p:txBody>
          <a:bodyPr/>
          <a:lstStyle/>
          <a:p>
            <a:pPr/>
            <a:r>
              <a:t>THE HERMENEUTICAL QUESTION</a:t>
            </a:r>
          </a:p>
        </p:txBody>
      </p:sp>
      <p:sp>
        <p:nvSpPr>
          <p:cNvPr id="250"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xfrm>
            <a:off x="838200" y="365125"/>
            <a:ext cx="10515600" cy="1145225"/>
          </a:xfrm>
          <a:prstGeom prst="rect">
            <a:avLst/>
          </a:prstGeom>
        </p:spPr>
        <p:txBody>
          <a:bodyPr/>
          <a:lstStyle/>
          <a:p>
            <a:pPr/>
            <a:r>
              <a:t>THE HERMENEUTICAL QUESTION</a:t>
            </a:r>
          </a:p>
        </p:txBody>
      </p:sp>
      <p:sp>
        <p:nvSpPr>
          <p:cNvPr id="253" name="Content Placeholder 2"/>
          <p:cNvSpPr txBox="1"/>
          <p:nvPr>
            <p:ph type="body" idx="1"/>
          </p:nvPr>
        </p:nvSpPr>
        <p:spPr>
          <a:xfrm>
            <a:off x="838200" y="1825625"/>
            <a:ext cx="10515600" cy="4351338"/>
          </a:xfrm>
          <a:prstGeom prst="rect">
            <a:avLst/>
          </a:prstGeom>
        </p:spPr>
        <p:txBody>
          <a:bodyPr/>
          <a:lstStyle/>
          <a:p>
            <a:pPr>
              <a:defRPr sz="2800"/>
            </a:pPr>
            <a:r>
              <a:t>Once we have discovered the meaning (and feeling) of the parables in the days of Christ, we have to translate the truth into our own </a:t>
            </a:r>
            <a:r>
              <a:rPr u="sng"/>
              <a:t>culture</a:t>
            </a:r>
            <a:r>
              <a:t> and </a:t>
            </a:r>
            <a:r>
              <a:rPr u="sng"/>
              <a:t>context</a:t>
            </a:r>
            <a:r>
              <a:t>.</a:t>
            </a:r>
          </a:p>
          <a:p>
            <a:pPr>
              <a:defRPr sz="2800"/>
            </a:pPr>
            <a:r>
              <a:t>One helpful method is to </a:t>
            </a:r>
            <a:r>
              <a:rPr u="sng"/>
              <a:t>rewrite</a:t>
            </a:r>
            <a:r>
              <a:t> parables in a way that keeps the message and call to action while changing the story to be </a:t>
            </a:r>
            <a:r>
              <a:rPr u="sng"/>
              <a:t>relevant</a:t>
            </a:r>
            <a:r>
              <a:t> in our culture.</a:t>
            </a:r>
          </a:p>
          <a:p>
            <a:pPr lvl="1" marL="457200" indent="-228600">
              <a:spcBef>
                <a:spcPts val="1000"/>
              </a:spcBef>
              <a:defRPr sz="2600"/>
            </a:pPr>
            <a:r>
              <a:t>Try this with The Parable of the Good Samaritan.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dissolve" transition="in">
                                      <p:cBhvr>
                                        <p:cTn id="7" dur="500"/>
                                        <p:tgtEl>
                                          <p:spTgt spid="25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dissolve" transition="in">
                                      <p:cBhvr>
                                        <p:cTn id="10" dur="50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53">
                                            <p:txEl>
                                              <p:pRg st="1" end="1"/>
                                            </p:txEl>
                                          </p:spTgt>
                                        </p:tgtEl>
                                        <p:attrNameLst>
                                          <p:attrName>style.visibility</p:attrName>
                                        </p:attrNameLst>
                                      </p:cBhvr>
                                      <p:to>
                                        <p:strVal val="visible"/>
                                      </p:to>
                                    </p:set>
                                    <p:animEffect filter="dissolve" transition="in">
                                      <p:cBhvr>
                                        <p:cTn id="15" dur="500"/>
                                        <p:tgtEl>
                                          <p:spTgt spid="253">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253">
                                            <p:txEl>
                                              <p:pRg st="2" end="2"/>
                                            </p:txEl>
                                          </p:spTgt>
                                        </p:tgtEl>
                                        <p:attrNameLst>
                                          <p:attrName>style.visibility</p:attrName>
                                        </p:attrNameLst>
                                      </p:cBhvr>
                                      <p:to>
                                        <p:strVal val="visible"/>
                                      </p:to>
                                    </p:set>
                                    <p:animEffect filter="dissolve" transition="in">
                                      <p:cBhvr>
                                        <p:cTn id="18" dur="500"/>
                                        <p:tgtEl>
                                          <p:spTgt spid="25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3"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841247" y="3429000"/>
            <a:ext cx="9601201" cy="1838519"/>
          </a:xfrm>
          <a:prstGeom prst="rect">
            <a:avLst/>
          </a:prstGeom>
        </p:spPr>
        <p:txBody>
          <a:bodyPr/>
          <a:lstStyle/>
          <a:p>
            <a:pPr/>
            <a:r>
              <a:t>FINAL QUESTIONS?</a:t>
            </a:r>
          </a:p>
        </p:txBody>
      </p:sp>
      <p:sp>
        <p:nvSpPr>
          <p:cNvPr id="256"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838200" y="365125"/>
            <a:ext cx="10515600" cy="1145225"/>
          </a:xfrm>
          <a:prstGeom prst="rect">
            <a:avLst/>
          </a:prstGeom>
        </p:spPr>
        <p:txBody>
          <a:bodyPr/>
          <a:lstStyle/>
          <a:p>
            <a:pPr/>
            <a:r>
              <a:t>GENERAL PRINCIPLES</a:t>
            </a:r>
          </a:p>
        </p:txBody>
      </p:sp>
      <p:sp>
        <p:nvSpPr>
          <p:cNvPr id="128" name="Content Placeholder 2"/>
          <p:cNvSpPr txBox="1"/>
          <p:nvPr>
            <p:ph type="body" idx="1"/>
          </p:nvPr>
        </p:nvSpPr>
        <p:spPr>
          <a:xfrm>
            <a:off x="838200" y="1825625"/>
            <a:ext cx="10515600" cy="4351338"/>
          </a:xfrm>
          <a:prstGeom prst="rect">
            <a:avLst/>
          </a:prstGeom>
        </p:spPr>
        <p:txBody>
          <a:bodyPr/>
          <a:lstStyle/>
          <a:p>
            <a:pPr>
              <a:defRPr sz="2800"/>
            </a:pPr>
            <a:r>
              <a:t>Why is exegesis and hermeneutics so important?</a:t>
            </a:r>
          </a:p>
          <a:p>
            <a:pPr lvl="1" marL="457200" indent="-228600">
              <a:spcBef>
                <a:spcPts val="1000"/>
              </a:spcBef>
              <a:defRPr sz="2800"/>
            </a:pPr>
            <a:r>
              <a:t>We must remember that while the Bible was written </a:t>
            </a:r>
            <a:r>
              <a:rPr i="1" u="sng"/>
              <a:t>for</a:t>
            </a:r>
            <a:r>
              <a:t> us all, it was not written </a:t>
            </a:r>
            <a:r>
              <a:rPr i="1" u="sng"/>
              <a:t>to</a:t>
            </a:r>
            <a:r>
              <a:t> us all.</a:t>
            </a:r>
          </a:p>
          <a:p>
            <a:pPr lvl="1" marL="457200" indent="-228600">
              <a:spcBef>
                <a:spcPts val="1000"/>
              </a:spcBef>
              <a:defRPr sz="2800"/>
            </a:pPr>
            <a:r>
              <a:t>How many audiences are there for Ephesians? Acts 2?</a:t>
            </a:r>
            <a:endParaRPr sz="1800"/>
          </a:p>
          <a:p>
            <a:pPr>
              <a:defRPr sz="3000"/>
            </a:pPr>
            <a:r>
              <a:t>This will be a recurring theme through this entire course. So, commit these principles to memory.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Effect filter="dissolve" transition="in">
                                      <p:cBhvr>
                                        <p:cTn id="7" dur="500"/>
                                        <p:tgtEl>
                                          <p:spTgt spid="12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28">
                                            <p:txEl>
                                              <p:pRg st="0" end="0"/>
                                            </p:txEl>
                                          </p:spTgt>
                                        </p:tgtEl>
                                        <p:attrNameLst>
                                          <p:attrName>style.visibility</p:attrName>
                                        </p:attrNameLst>
                                      </p:cBhvr>
                                      <p:to>
                                        <p:strVal val="visible"/>
                                      </p:to>
                                    </p:set>
                                    <p:animEffect filter="dissolve" transition="in">
                                      <p:cBhvr>
                                        <p:cTn id="10" dur="500"/>
                                        <p:tgtEl>
                                          <p:spTgt spid="128">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animEffect filter="dissolve" transition="in">
                                      <p:cBhvr>
                                        <p:cTn id="13" dur="500"/>
                                        <p:tgtEl>
                                          <p:spTgt spid="128">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128">
                                            <p:txEl>
                                              <p:pRg st="2" end="2"/>
                                            </p:txEl>
                                          </p:spTgt>
                                        </p:tgtEl>
                                        <p:attrNameLst>
                                          <p:attrName>style.visibility</p:attrName>
                                        </p:attrNameLst>
                                      </p:cBhvr>
                                      <p:to>
                                        <p:strVal val="visible"/>
                                      </p:to>
                                    </p:set>
                                    <p:animEffect filter="dissolve" transition="in">
                                      <p:cBhvr>
                                        <p:cTn id="16" dur="500"/>
                                        <p:tgtEl>
                                          <p:spTgt spid="12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1" fill="hold">
                                  <p:stCondLst>
                                    <p:cond delay="0"/>
                                  </p:stCondLst>
                                  <p:iterate type="el" backwards="0">
                                    <p:tmAbs val="0"/>
                                  </p:iterate>
                                  <p:childTnLst>
                                    <p:set>
                                      <p:cBhvr>
                                        <p:cTn id="20" fill="hold"/>
                                        <p:tgtEl>
                                          <p:spTgt spid="128">
                                            <p:txEl>
                                              <p:pRg st="3" end="3"/>
                                            </p:txEl>
                                          </p:spTgt>
                                        </p:tgtEl>
                                        <p:attrNameLst>
                                          <p:attrName>style.visibility</p:attrName>
                                        </p:attrNameLst>
                                      </p:cBhvr>
                                      <p:to>
                                        <p:strVal val="visible"/>
                                      </p:to>
                                    </p:set>
                                    <p:animEffect filter="dissolve" transition="in">
                                      <p:cBhvr>
                                        <p:cTn id="21" dur="500"/>
                                        <p:tgtEl>
                                          <p:spTgt spid="12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841247" y="3429000"/>
            <a:ext cx="9601201" cy="1838519"/>
          </a:xfrm>
          <a:prstGeom prst="rect">
            <a:avLst/>
          </a:prstGeom>
        </p:spPr>
        <p:txBody>
          <a:bodyPr/>
          <a:lstStyle/>
          <a:p>
            <a:pPr/>
            <a:r>
              <a:t>INTRODUCTION TO THE GOSPELS</a:t>
            </a:r>
          </a:p>
        </p:txBody>
      </p:sp>
      <p:sp>
        <p:nvSpPr>
          <p:cNvPr id="131"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38200" y="365125"/>
            <a:ext cx="10515600" cy="1145225"/>
          </a:xfrm>
          <a:prstGeom prst="rect">
            <a:avLst/>
          </a:prstGeom>
        </p:spPr>
        <p:txBody>
          <a:bodyPr/>
          <a:lstStyle/>
          <a:p>
            <a:pPr/>
            <a:r>
              <a:t>INTRODUCTION TO THE GOSPELS</a:t>
            </a:r>
          </a:p>
        </p:txBody>
      </p:sp>
      <p:sp>
        <p:nvSpPr>
          <p:cNvPr id="134" name="Content Placeholder 2"/>
          <p:cNvSpPr txBox="1"/>
          <p:nvPr>
            <p:ph type="body" idx="1"/>
          </p:nvPr>
        </p:nvSpPr>
        <p:spPr>
          <a:xfrm>
            <a:off x="838200" y="1825625"/>
            <a:ext cx="10515600" cy="4351338"/>
          </a:xfrm>
          <a:prstGeom prst="rect">
            <a:avLst/>
          </a:prstGeom>
        </p:spPr>
        <p:txBody>
          <a:bodyPr/>
          <a:lstStyle/>
          <a:p>
            <a:pPr marL="201168" indent="-201168" defTabSz="804672">
              <a:spcBef>
                <a:spcPts val="1500"/>
              </a:spcBef>
              <a:defRPr sz="2464"/>
            </a:pPr>
            <a:r>
              <a:t>The word gospel means </a:t>
            </a:r>
            <a:r>
              <a:rPr u="sng"/>
              <a:t>“good news.”</a:t>
            </a:r>
            <a:endParaRPr u="sng"/>
          </a:p>
          <a:p>
            <a:pPr lvl="1" marL="402336" indent="-201168" defTabSz="804672">
              <a:spcBef>
                <a:spcPts val="800"/>
              </a:spcBef>
              <a:defRPr sz="2288"/>
            </a:pPr>
            <a:r>
              <a:t>If the gospels are all about </a:t>
            </a:r>
            <a:r>
              <a:rPr u="sng"/>
              <a:t>Jesus</a:t>
            </a:r>
            <a:r>
              <a:t>, this tells us that </a:t>
            </a:r>
            <a:r>
              <a:rPr u="sng"/>
              <a:t>Jesus</a:t>
            </a:r>
            <a:r>
              <a:t> </a:t>
            </a:r>
            <a:r>
              <a:rPr i="1"/>
              <a:t>is</a:t>
            </a:r>
            <a:r>
              <a:t> the good news!</a:t>
            </a:r>
            <a:endParaRPr sz="1584"/>
          </a:p>
          <a:p>
            <a:pPr marL="201168" indent="-201168" defTabSz="804672">
              <a:spcBef>
                <a:spcPts val="1500"/>
              </a:spcBef>
              <a:defRPr sz="2464"/>
            </a:pPr>
            <a:r>
              <a:t>Ultimately, we can boil the gospels down to…</a:t>
            </a:r>
          </a:p>
          <a:p>
            <a:pPr lvl="1" marL="402336" indent="-201168" defTabSz="804672">
              <a:spcBef>
                <a:spcPts val="800"/>
              </a:spcBef>
              <a:defRPr sz="2288" u="sng"/>
            </a:pPr>
            <a:r>
              <a:t>Sayings</a:t>
            </a:r>
            <a:r>
              <a:rPr u="none"/>
              <a:t>: the teachings of Jesus (this includes parables)</a:t>
            </a:r>
            <a:endParaRPr sz="1584"/>
          </a:p>
          <a:p>
            <a:pPr lvl="1" marL="402336" indent="-201168" defTabSz="804672">
              <a:spcBef>
                <a:spcPts val="800"/>
              </a:spcBef>
              <a:defRPr sz="2288" u="sng"/>
            </a:pPr>
            <a:r>
              <a:t>Narratives</a:t>
            </a:r>
            <a:r>
              <a:rPr u="none"/>
              <a:t>: stories about the life, ministry, death, and resurrection of Jesus</a:t>
            </a:r>
            <a:endParaRPr sz="1584"/>
          </a:p>
          <a:p>
            <a:pPr marL="201168" indent="-201168" defTabSz="804672">
              <a:spcBef>
                <a:spcPts val="1500"/>
              </a:spcBef>
              <a:defRPr sz="2464"/>
            </a:pPr>
            <a:r>
              <a:t>In the gospels, Jesus is the revelation of God not only by presenting </a:t>
            </a:r>
            <a:r>
              <a:rPr u="sng"/>
              <a:t>truths</a:t>
            </a:r>
            <a:r>
              <a:t> but by </a:t>
            </a:r>
            <a:r>
              <a:rPr u="sng"/>
              <a:t>living</a:t>
            </a:r>
            <a:r>
              <a:t> a perfectly human life.</a:t>
            </a:r>
          </a:p>
          <a:p>
            <a:pPr marL="201168" indent="-201168" defTabSz="804672">
              <a:spcBef>
                <a:spcPts val="1500"/>
              </a:spcBef>
              <a:defRPr sz="2464"/>
            </a:pPr>
            <a:r>
              <a:t>The narratives and sayings are both </a:t>
            </a:r>
            <a:r>
              <a:rPr u="sng"/>
              <a:t>essential</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animEffect filter="dissolve" transition="in">
                                      <p:cBhvr>
                                        <p:cTn id="7" dur="500"/>
                                        <p:tgtEl>
                                          <p:spTgt spid="13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34">
                                            <p:txEl>
                                              <p:pRg st="0" end="0"/>
                                            </p:txEl>
                                          </p:spTgt>
                                        </p:tgtEl>
                                        <p:attrNameLst>
                                          <p:attrName>style.visibility</p:attrName>
                                        </p:attrNameLst>
                                      </p:cBhvr>
                                      <p:to>
                                        <p:strVal val="visible"/>
                                      </p:to>
                                    </p:set>
                                    <p:animEffect filter="dissolve" transition="in">
                                      <p:cBhvr>
                                        <p:cTn id="10" dur="500"/>
                                        <p:tgtEl>
                                          <p:spTgt spid="134">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34">
                                            <p:txEl>
                                              <p:pRg st="1" end="1"/>
                                            </p:txEl>
                                          </p:spTgt>
                                        </p:tgtEl>
                                        <p:attrNameLst>
                                          <p:attrName>style.visibility</p:attrName>
                                        </p:attrNameLst>
                                      </p:cBhvr>
                                      <p:to>
                                        <p:strVal val="visible"/>
                                      </p:to>
                                    </p:set>
                                    <p:animEffect filter="dissolve" transition="in">
                                      <p:cBhvr>
                                        <p:cTn id="13" dur="500"/>
                                        <p:tgtEl>
                                          <p:spTgt spid="13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134">
                                            <p:txEl>
                                              <p:pRg st="2" end="2"/>
                                            </p:txEl>
                                          </p:spTgt>
                                        </p:tgtEl>
                                        <p:attrNameLst>
                                          <p:attrName>style.visibility</p:attrName>
                                        </p:attrNameLst>
                                      </p:cBhvr>
                                      <p:to>
                                        <p:strVal val="visible"/>
                                      </p:to>
                                    </p:set>
                                    <p:animEffect filter="dissolve" transition="in">
                                      <p:cBhvr>
                                        <p:cTn id="18" dur="500"/>
                                        <p:tgtEl>
                                          <p:spTgt spid="134">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34">
                                            <p:txEl>
                                              <p:pRg st="3" end="3"/>
                                            </p:txEl>
                                          </p:spTgt>
                                        </p:tgtEl>
                                        <p:attrNameLst>
                                          <p:attrName>style.visibility</p:attrName>
                                        </p:attrNameLst>
                                      </p:cBhvr>
                                      <p:to>
                                        <p:strVal val="visible"/>
                                      </p:to>
                                    </p:set>
                                    <p:animEffect filter="dissolve" transition="in">
                                      <p:cBhvr>
                                        <p:cTn id="21" dur="500"/>
                                        <p:tgtEl>
                                          <p:spTgt spid="134">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34">
                                            <p:txEl>
                                              <p:pRg st="4" end="4"/>
                                            </p:txEl>
                                          </p:spTgt>
                                        </p:tgtEl>
                                        <p:attrNameLst>
                                          <p:attrName>style.visibility</p:attrName>
                                        </p:attrNameLst>
                                      </p:cBhvr>
                                      <p:to>
                                        <p:strVal val="visible"/>
                                      </p:to>
                                    </p:set>
                                    <p:animEffect filter="dissolve" transition="in">
                                      <p:cBhvr>
                                        <p:cTn id="24" dur="500"/>
                                        <p:tgtEl>
                                          <p:spTgt spid="13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1" fill="hold">
                                  <p:stCondLst>
                                    <p:cond delay="0"/>
                                  </p:stCondLst>
                                  <p:iterate type="el" backwards="0">
                                    <p:tmAbs val="0"/>
                                  </p:iterate>
                                  <p:childTnLst>
                                    <p:set>
                                      <p:cBhvr>
                                        <p:cTn id="28" fill="hold"/>
                                        <p:tgtEl>
                                          <p:spTgt spid="134">
                                            <p:txEl>
                                              <p:pRg st="5" end="5"/>
                                            </p:txEl>
                                          </p:spTgt>
                                        </p:tgtEl>
                                        <p:attrNameLst>
                                          <p:attrName>style.visibility</p:attrName>
                                        </p:attrNameLst>
                                      </p:cBhvr>
                                      <p:to>
                                        <p:strVal val="visible"/>
                                      </p:to>
                                    </p:set>
                                    <p:animEffect filter="dissolve" transition="in">
                                      <p:cBhvr>
                                        <p:cTn id="29" dur="500"/>
                                        <p:tgtEl>
                                          <p:spTgt spid="13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1" fill="hold">
                                  <p:stCondLst>
                                    <p:cond delay="0"/>
                                  </p:stCondLst>
                                  <p:iterate type="el" backwards="0">
                                    <p:tmAbs val="0"/>
                                  </p:iterate>
                                  <p:childTnLst>
                                    <p:set>
                                      <p:cBhvr>
                                        <p:cTn id="33" fill="hold"/>
                                        <p:tgtEl>
                                          <p:spTgt spid="134">
                                            <p:txEl>
                                              <p:pRg st="6" end="6"/>
                                            </p:txEl>
                                          </p:spTgt>
                                        </p:tgtEl>
                                        <p:attrNameLst>
                                          <p:attrName>style.visibility</p:attrName>
                                        </p:attrNameLst>
                                      </p:cBhvr>
                                      <p:to>
                                        <p:strVal val="visible"/>
                                      </p:to>
                                    </p:set>
                                    <p:animEffect filter="dissolve" transition="in">
                                      <p:cBhvr>
                                        <p:cTn id="34" dur="500"/>
                                        <p:tgtEl>
                                          <p:spTgt spid="13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838200" y="365125"/>
            <a:ext cx="10515600" cy="1145225"/>
          </a:xfrm>
          <a:prstGeom prst="rect">
            <a:avLst/>
          </a:prstGeom>
        </p:spPr>
        <p:txBody>
          <a:bodyPr/>
          <a:lstStyle/>
          <a:p>
            <a:pPr/>
            <a:r>
              <a:t>INTRODUCTION TO THE GOSPELS</a:t>
            </a:r>
          </a:p>
        </p:txBody>
      </p:sp>
      <p:sp>
        <p:nvSpPr>
          <p:cNvPr id="137" name="Content Placeholder 2"/>
          <p:cNvSpPr txBox="1"/>
          <p:nvPr>
            <p:ph type="body" idx="1"/>
          </p:nvPr>
        </p:nvSpPr>
        <p:spPr>
          <a:xfrm>
            <a:off x="838200" y="1825625"/>
            <a:ext cx="10515600" cy="4351338"/>
          </a:xfrm>
          <a:prstGeom prst="rect">
            <a:avLst/>
          </a:prstGeom>
        </p:spPr>
        <p:txBody>
          <a:bodyPr/>
          <a:lstStyle/>
          <a:p>
            <a:pPr>
              <a:defRPr sz="2800"/>
            </a:pPr>
            <a:r>
              <a:t>The gospels are comprised of the 1</a:t>
            </a:r>
            <a:r>
              <a:rPr baseline="30000"/>
              <a:t>st</a:t>
            </a:r>
            <a:r>
              <a:t> four books of the New Testament, named for the men who penned them.</a:t>
            </a:r>
          </a:p>
          <a:p>
            <a:pPr lvl="1" marL="457200" indent="-228600">
              <a:spcBef>
                <a:spcPts val="1000"/>
              </a:spcBef>
              <a:defRPr sz="2600"/>
            </a:pPr>
            <a:r>
              <a:t>MATTHEW</a:t>
            </a:r>
            <a:endParaRPr sz="1800"/>
          </a:p>
          <a:p>
            <a:pPr lvl="1" marL="457200" indent="-228600">
              <a:spcBef>
                <a:spcPts val="1000"/>
              </a:spcBef>
              <a:defRPr sz="2600"/>
            </a:pPr>
            <a:r>
              <a:t>MARK</a:t>
            </a:r>
            <a:endParaRPr sz="1800"/>
          </a:p>
          <a:p>
            <a:pPr lvl="1" marL="457200" indent="-228600">
              <a:spcBef>
                <a:spcPts val="1000"/>
              </a:spcBef>
              <a:defRPr sz="2600"/>
            </a:pPr>
            <a:r>
              <a:t>LUKE</a:t>
            </a:r>
            <a:endParaRPr sz="1800"/>
          </a:p>
          <a:p>
            <a:pPr lvl="1" marL="457200" indent="-228600">
              <a:spcBef>
                <a:spcPts val="1000"/>
              </a:spcBef>
              <a:defRPr sz="2600"/>
            </a:pPr>
            <a:r>
              <a:t>JOHN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Effect filter="dissolve" transition="in">
                                      <p:cBhvr>
                                        <p:cTn id="7" dur="500"/>
                                        <p:tgtEl>
                                          <p:spTgt spid="13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37">
                                            <p:txEl>
                                              <p:pRg st="0" end="0"/>
                                            </p:txEl>
                                          </p:spTgt>
                                        </p:tgtEl>
                                        <p:attrNameLst>
                                          <p:attrName>style.visibility</p:attrName>
                                        </p:attrNameLst>
                                      </p:cBhvr>
                                      <p:to>
                                        <p:strVal val="visible"/>
                                      </p:to>
                                    </p:set>
                                    <p:animEffect filter="dissolve" transition="in">
                                      <p:cBhvr>
                                        <p:cTn id="10" dur="500"/>
                                        <p:tgtEl>
                                          <p:spTgt spid="137">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137">
                                            <p:txEl>
                                              <p:pRg st="1" end="1"/>
                                            </p:txEl>
                                          </p:spTgt>
                                        </p:tgtEl>
                                        <p:attrNameLst>
                                          <p:attrName>style.visibility</p:attrName>
                                        </p:attrNameLst>
                                      </p:cBhvr>
                                      <p:to>
                                        <p:strVal val="visible"/>
                                      </p:to>
                                    </p:set>
                                    <p:animEffect filter="dissolve" transition="in">
                                      <p:cBhvr>
                                        <p:cTn id="13" dur="500"/>
                                        <p:tgtEl>
                                          <p:spTgt spid="137">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137">
                                            <p:txEl>
                                              <p:pRg st="2" end="2"/>
                                            </p:txEl>
                                          </p:spTgt>
                                        </p:tgtEl>
                                        <p:attrNameLst>
                                          <p:attrName>style.visibility</p:attrName>
                                        </p:attrNameLst>
                                      </p:cBhvr>
                                      <p:to>
                                        <p:strVal val="visible"/>
                                      </p:to>
                                    </p:set>
                                    <p:animEffect filter="dissolve" transition="in">
                                      <p:cBhvr>
                                        <p:cTn id="16" dur="500"/>
                                        <p:tgtEl>
                                          <p:spTgt spid="137">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137">
                                            <p:txEl>
                                              <p:pRg st="3" end="3"/>
                                            </p:txEl>
                                          </p:spTgt>
                                        </p:tgtEl>
                                        <p:attrNameLst>
                                          <p:attrName>style.visibility</p:attrName>
                                        </p:attrNameLst>
                                      </p:cBhvr>
                                      <p:to>
                                        <p:strVal val="visible"/>
                                      </p:to>
                                    </p:set>
                                    <p:animEffect filter="dissolve" transition="in">
                                      <p:cBhvr>
                                        <p:cTn id="19" dur="500"/>
                                        <p:tgtEl>
                                          <p:spTgt spid="137">
                                            <p:txEl>
                                              <p:pRg st="3" end="3"/>
                                            </p:txEl>
                                          </p:spTgt>
                                        </p:tgtEl>
                                      </p:cBhvr>
                                    </p:animEffect>
                                  </p:childTnLst>
                                </p:cTn>
                              </p:par>
                              <p:par>
                                <p:cTn id="20" presetClass="entr" nodeType="withEffect" presetSubtype="0" presetID="9" grpId="1" fill="hold">
                                  <p:stCondLst>
                                    <p:cond delay="0"/>
                                  </p:stCondLst>
                                  <p:iterate type="el" backwards="0">
                                    <p:tmAbs val="0"/>
                                  </p:iterate>
                                  <p:childTnLst>
                                    <p:set>
                                      <p:cBhvr>
                                        <p:cTn id="21" fill="hold"/>
                                        <p:tgtEl>
                                          <p:spTgt spid="137">
                                            <p:txEl>
                                              <p:pRg st="4" end="4"/>
                                            </p:txEl>
                                          </p:spTgt>
                                        </p:tgtEl>
                                        <p:attrNameLst>
                                          <p:attrName>style.visibility</p:attrName>
                                        </p:attrNameLst>
                                      </p:cBhvr>
                                      <p:to>
                                        <p:strVal val="visible"/>
                                      </p:to>
                                    </p:set>
                                    <p:animEffect filter="dissolve" transition="in">
                                      <p:cBhvr>
                                        <p:cTn id="22" dur="500"/>
                                        <p:tgtEl>
                                          <p:spTgt spid="13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841247" y="3429000"/>
            <a:ext cx="9601201" cy="1838519"/>
          </a:xfrm>
          <a:prstGeom prst="rect">
            <a:avLst/>
          </a:prstGeom>
        </p:spPr>
        <p:txBody>
          <a:bodyPr/>
          <a:lstStyle/>
          <a:p>
            <a:pPr/>
            <a:r>
              <a:t>THE NATURE OF THE GOSPELS</a:t>
            </a:r>
          </a:p>
        </p:txBody>
      </p:sp>
      <p:sp>
        <p:nvSpPr>
          <p:cNvPr id="140"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CITY SKETCH 16X9">
  <a:themeElements>
    <a:clrScheme name="CITY SKETCH 16X9">
      <a:dk1>
        <a:srgbClr val="3D372E"/>
      </a:dk1>
      <a:lt1>
        <a:srgbClr val="3D372E"/>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Helvetica"/>
        <a:ea typeface="Helvetica"/>
        <a:cs typeface="Helvetica"/>
      </a:majorFont>
      <a:minorFont>
        <a:latin typeface="Century Schoolbook"/>
        <a:ea typeface="Century Schoolbook"/>
        <a:cs typeface="Century Schoolbook"/>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ITY SKETCH 16X9">
  <a:themeElements>
    <a:clrScheme name="CITY SKETCH 16X9">
      <a:dk1>
        <a:srgbClr val="3D372E"/>
      </a:dk1>
      <a:lt1>
        <a:srgbClr val="0F213D"/>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Helvetica"/>
        <a:ea typeface="Helvetica"/>
        <a:cs typeface="Helvetica"/>
      </a:majorFont>
      <a:minorFont>
        <a:latin typeface="Century Schoolbook"/>
        <a:ea typeface="Century Schoolbook"/>
        <a:cs typeface="Century Schoolbook"/>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n-lt"/>
            <a:ea typeface="+mn-ea"/>
            <a:cs typeface="+mn-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