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9" r:id="rId4"/>
    <p:sldId id="282" r:id="rId5"/>
    <p:sldId id="283" r:id="rId6"/>
    <p:sldId id="284" r:id="rId7"/>
    <p:sldId id="285" r:id="rId8"/>
    <p:sldId id="286" r:id="rId9"/>
    <p:sldId id="287" r:id="rId10"/>
    <p:sldId id="288" r:id="rId11"/>
    <p:sldId id="289" r:id="rId12"/>
    <p:sldId id="290" r:id="rId13"/>
    <p:sldId id="291" r:id="rId14"/>
    <p:sldId id="292" r:id="rId15"/>
    <p:sldId id="293"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69" d="100"/>
          <a:sy n="69" d="100"/>
        </p:scale>
        <p:origin x="696"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5/31/2018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5/31/2018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5/31/2018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5/31/2018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5/31/2018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5/31/2018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5/31/2018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5/31/2018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5/31/2018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5/31/2018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5/31/2018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READ THE OT:</a:t>
            </a:r>
            <a:br>
              <a:rPr lang="en-US" dirty="0"/>
            </a:br>
            <a:r>
              <a:rPr lang="en-US" dirty="0"/>
              <a:t>THE LAW</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2B39-6B2C-4205-9ADD-AEA2CFB10349}"/>
              </a:ext>
            </a:extLst>
          </p:cNvPr>
          <p:cNvSpPr>
            <a:spLocks noGrp="1"/>
          </p:cNvSpPr>
          <p:nvPr>
            <p:ph type="title"/>
          </p:nvPr>
        </p:nvSpPr>
        <p:spPr/>
        <p:txBody>
          <a:bodyPr/>
          <a:lstStyle/>
          <a:p>
            <a:r>
              <a:rPr lang="en-US" dirty="0"/>
              <a:t>THE NATURE OF NARRATIVES</a:t>
            </a:r>
          </a:p>
        </p:txBody>
      </p:sp>
      <p:sp>
        <p:nvSpPr>
          <p:cNvPr id="3" name="Content Placeholder 2">
            <a:extLst>
              <a:ext uri="{FF2B5EF4-FFF2-40B4-BE49-F238E27FC236}">
                <a16:creationId xmlns:a16="http://schemas.microsoft.com/office/drawing/2014/main" id="{8AE0D487-5C8A-4408-A78D-1DEFB274A24F}"/>
              </a:ext>
            </a:extLst>
          </p:cNvPr>
          <p:cNvSpPr>
            <a:spLocks noGrp="1"/>
          </p:cNvSpPr>
          <p:nvPr>
            <p:ph idx="1"/>
          </p:nvPr>
        </p:nvSpPr>
        <p:spPr/>
        <p:txBody>
          <a:bodyPr>
            <a:normAutofit/>
          </a:bodyPr>
          <a:lstStyle/>
          <a:p>
            <a:r>
              <a:rPr lang="en-US" sz="2800" dirty="0"/>
              <a:t>Old Testament narratives are not…</a:t>
            </a:r>
          </a:p>
          <a:p>
            <a:r>
              <a:rPr lang="en-US" sz="2800" dirty="0"/>
              <a:t>1. …allegories or stories filled with hidden meaning.</a:t>
            </a:r>
          </a:p>
          <a:p>
            <a:r>
              <a:rPr lang="en-US" sz="2800" dirty="0"/>
              <a:t>2. …intended to teach moral lessons.</a:t>
            </a:r>
          </a:p>
          <a:p>
            <a:pPr lvl="1"/>
            <a:r>
              <a:rPr lang="en-US" sz="2600" dirty="0"/>
              <a:t>Unless the narrator makes a moral point, we must ask, “On what grounds do we make a moral point?”</a:t>
            </a:r>
          </a:p>
          <a:p>
            <a:r>
              <a:rPr lang="en-US" sz="2800" dirty="0"/>
              <a:t>3. …devoid of moral </a:t>
            </a:r>
            <a:r>
              <a:rPr lang="en-US" sz="2800" i="1" dirty="0"/>
              <a:t>implications</a:t>
            </a:r>
            <a:r>
              <a:rPr lang="en-US" sz="2800" dirty="0"/>
              <a:t>.</a:t>
            </a:r>
          </a:p>
          <a:p>
            <a:pPr lvl="1"/>
            <a:r>
              <a:rPr lang="en-US" sz="2600" dirty="0"/>
              <a:t>Though narratives are often not intended for moral lessons, they often display explicit moral teachings found elsewhere in Scripture.</a:t>
            </a:r>
          </a:p>
        </p:txBody>
      </p:sp>
    </p:spTree>
    <p:extLst>
      <p:ext uri="{BB962C8B-B14F-4D97-AF65-F5344CB8AC3E}">
        <p14:creationId xmlns:p14="http://schemas.microsoft.com/office/powerpoint/2010/main" val="426725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9EFD-9F94-4AE2-8E45-A114E9F9EBE4}"/>
              </a:ext>
            </a:extLst>
          </p:cNvPr>
          <p:cNvSpPr>
            <a:spLocks noGrp="1"/>
          </p:cNvSpPr>
          <p:nvPr>
            <p:ph type="title"/>
          </p:nvPr>
        </p:nvSpPr>
        <p:spPr/>
        <p:txBody>
          <a:bodyPr/>
          <a:lstStyle/>
          <a:p>
            <a:r>
              <a:rPr lang="en-US" dirty="0"/>
              <a:t>CHARACTERISTICS OF HEBREW NARRATIVE</a:t>
            </a:r>
          </a:p>
        </p:txBody>
      </p:sp>
      <p:sp>
        <p:nvSpPr>
          <p:cNvPr id="3" name="Text Placeholder 2">
            <a:extLst>
              <a:ext uri="{FF2B5EF4-FFF2-40B4-BE49-F238E27FC236}">
                <a16:creationId xmlns:a16="http://schemas.microsoft.com/office/drawing/2014/main" id="{288B2283-1735-4007-A208-C4BB44B584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73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ABE1-86D8-4F4D-A184-DF44F3CE1EFD}"/>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A7FB37A7-AE1B-4DCB-A2ED-F5181A7E5DD0}"/>
              </a:ext>
            </a:extLst>
          </p:cNvPr>
          <p:cNvSpPr>
            <a:spLocks noGrp="1"/>
          </p:cNvSpPr>
          <p:nvPr>
            <p:ph idx="1"/>
          </p:nvPr>
        </p:nvSpPr>
        <p:spPr/>
        <p:txBody>
          <a:bodyPr>
            <a:normAutofit/>
          </a:bodyPr>
          <a:lstStyle/>
          <a:p>
            <a:r>
              <a:rPr lang="en-US" sz="2800" dirty="0"/>
              <a:t>Narrator</a:t>
            </a:r>
          </a:p>
          <a:p>
            <a:pPr lvl="1"/>
            <a:r>
              <a:rPr lang="en-US" sz="2600" dirty="0"/>
              <a:t>He knows everything about the story he tells, but doesn’t tell everything about the story. He wants you to see things for yourself.</a:t>
            </a:r>
          </a:p>
          <a:p>
            <a:pPr lvl="1"/>
            <a:r>
              <a:rPr lang="en-US" sz="2600" dirty="0"/>
              <a:t>He is responsible for the “point of view” of the story. </a:t>
            </a:r>
          </a:p>
          <a:p>
            <a:pPr lvl="2"/>
            <a:r>
              <a:rPr lang="en-US" sz="2400" dirty="0"/>
              <a:t>Be aware of who’s perspective you should be seeing the story through. This will effect your understanding</a:t>
            </a:r>
          </a:p>
          <a:p>
            <a:pPr marL="0" indent="0">
              <a:buNone/>
            </a:pPr>
            <a:endParaRPr lang="en-US" sz="2800" dirty="0"/>
          </a:p>
        </p:txBody>
      </p:sp>
    </p:spTree>
    <p:extLst>
      <p:ext uri="{BB962C8B-B14F-4D97-AF65-F5344CB8AC3E}">
        <p14:creationId xmlns:p14="http://schemas.microsoft.com/office/powerpoint/2010/main" val="3510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E4C2-30C2-4D9F-8DC5-7F119AF1A464}"/>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0BF354DA-80EA-480A-B7C4-FEB0CCBE9DFC}"/>
              </a:ext>
            </a:extLst>
          </p:cNvPr>
          <p:cNvSpPr>
            <a:spLocks noGrp="1"/>
          </p:cNvSpPr>
          <p:nvPr>
            <p:ph idx="1"/>
          </p:nvPr>
        </p:nvSpPr>
        <p:spPr/>
        <p:txBody>
          <a:bodyPr>
            <a:normAutofit/>
          </a:bodyPr>
          <a:lstStyle/>
          <a:p>
            <a:r>
              <a:rPr lang="en-US" sz="2800" dirty="0"/>
              <a:t>The Scenes</a:t>
            </a:r>
          </a:p>
          <a:p>
            <a:pPr lvl="1"/>
            <a:r>
              <a:rPr lang="en-US" sz="2600" dirty="0"/>
              <a:t>The primary mode of narration in Hebrew narrative is ‘scenic.’</a:t>
            </a:r>
          </a:p>
          <a:p>
            <a:pPr lvl="2"/>
            <a:r>
              <a:rPr lang="en-US" sz="2400" dirty="0"/>
              <a:t>This is much like how the scenes of a movie carry the story.</a:t>
            </a:r>
          </a:p>
          <a:p>
            <a:pPr lvl="1"/>
            <a:r>
              <a:rPr lang="en-US" sz="2600" dirty="0"/>
              <a:t>Keep in mind the “scene” you are reading and what purpose that scene has in the larger narrative.</a:t>
            </a:r>
          </a:p>
          <a:p>
            <a:r>
              <a:rPr lang="en-US" sz="2800" dirty="0"/>
              <a:t>The Characters</a:t>
            </a:r>
          </a:p>
          <a:p>
            <a:pPr lvl="1"/>
            <a:r>
              <a:rPr lang="en-US" sz="2600" dirty="0"/>
              <a:t>Characters often appear in contrast or in parallel.</a:t>
            </a:r>
          </a:p>
          <a:p>
            <a:pPr lvl="1"/>
            <a:r>
              <a:rPr lang="en-US" sz="2600" dirty="0"/>
              <a:t>The primary mode of characterization occurs in the characters’ words and actions, not in the narrator’s own descriptions.</a:t>
            </a:r>
          </a:p>
        </p:txBody>
      </p:sp>
    </p:spTree>
    <p:extLst>
      <p:ext uri="{BB962C8B-B14F-4D97-AF65-F5344CB8AC3E}">
        <p14:creationId xmlns:p14="http://schemas.microsoft.com/office/powerpoint/2010/main" val="10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660E-03BD-49E9-B63D-83D6A67AC8B7}"/>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07B53498-1CFA-421B-A8DB-79D179C70AD9}"/>
              </a:ext>
            </a:extLst>
          </p:cNvPr>
          <p:cNvSpPr>
            <a:spLocks noGrp="1"/>
          </p:cNvSpPr>
          <p:nvPr>
            <p:ph idx="1"/>
          </p:nvPr>
        </p:nvSpPr>
        <p:spPr/>
        <p:txBody>
          <a:bodyPr>
            <a:normAutofit/>
          </a:bodyPr>
          <a:lstStyle/>
          <a:p>
            <a:r>
              <a:rPr lang="en-US" sz="2800" dirty="0"/>
              <a:t>Dialogue</a:t>
            </a:r>
          </a:p>
          <a:p>
            <a:pPr lvl="1"/>
            <a:r>
              <a:rPr lang="en-US" sz="2600" dirty="0"/>
              <a:t>The first point of dialogue is often a significant clue to both the story plot and to the character of the speaker.</a:t>
            </a:r>
          </a:p>
          <a:p>
            <a:pPr lvl="1"/>
            <a:r>
              <a:rPr lang="en-US" sz="2600" dirty="0"/>
              <a:t>Contrastive dialogue often functions as a way of characterization as well.</a:t>
            </a:r>
          </a:p>
          <a:p>
            <a:pPr lvl="1"/>
            <a:r>
              <a:rPr lang="en-US" sz="2600" dirty="0"/>
              <a:t>Very often the narrator will emphasize the crucial parts of the narrative by having one of the characters repeat or summarize the narrative in a speech.</a:t>
            </a:r>
          </a:p>
        </p:txBody>
      </p:sp>
    </p:spTree>
    <p:extLst>
      <p:ext uri="{BB962C8B-B14F-4D97-AF65-F5344CB8AC3E}">
        <p14:creationId xmlns:p14="http://schemas.microsoft.com/office/powerpoint/2010/main" val="5445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053D-2E5D-49B8-8BDD-EDA556F0F3F0}"/>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A1606B2E-78AC-4313-A900-A83089C06CDA}"/>
              </a:ext>
            </a:extLst>
          </p:cNvPr>
          <p:cNvSpPr>
            <a:spLocks noGrp="1"/>
          </p:cNvSpPr>
          <p:nvPr>
            <p:ph idx="1"/>
          </p:nvPr>
        </p:nvSpPr>
        <p:spPr/>
        <p:txBody>
          <a:bodyPr>
            <a:normAutofit/>
          </a:bodyPr>
          <a:lstStyle/>
          <a:p>
            <a:r>
              <a:rPr lang="en-US" sz="2800"/>
              <a:t>Plot</a:t>
            </a:r>
          </a:p>
          <a:p>
            <a:pPr lvl="1"/>
            <a:endParaRPr lang="en-US" sz="2600"/>
          </a:p>
        </p:txBody>
      </p:sp>
    </p:spTree>
    <p:extLst>
      <p:ext uri="{BB962C8B-B14F-4D97-AF65-F5344CB8AC3E}">
        <p14:creationId xmlns:p14="http://schemas.microsoft.com/office/powerpoint/2010/main" val="2627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10BF-3790-4422-87B5-8FAAF1BA087D}"/>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89020F01-8DD0-42BB-9D1C-1C7F71927A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11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8655-B94E-4994-A962-AA855653127A}"/>
              </a:ext>
            </a:extLst>
          </p:cNvPr>
          <p:cNvSpPr>
            <a:spLocks noGrp="1"/>
          </p:cNvSpPr>
          <p:nvPr>
            <p:ph type="title"/>
          </p:nvPr>
        </p:nvSpPr>
        <p:spPr/>
        <p:txBody>
          <a:bodyPr/>
          <a:lstStyle/>
          <a:p>
            <a:r>
              <a:rPr lang="en-US" dirty="0"/>
              <a:t>GENERAL PRINCIPLES</a:t>
            </a:r>
          </a:p>
        </p:txBody>
      </p:sp>
      <p:sp>
        <p:nvSpPr>
          <p:cNvPr id="3" name="Text Placeholder 2">
            <a:extLst>
              <a:ext uri="{FF2B5EF4-FFF2-40B4-BE49-F238E27FC236}">
                <a16:creationId xmlns:a16="http://schemas.microsoft.com/office/drawing/2014/main" id="{E7816D41-8EA5-4230-B159-FD49245F7C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295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3F4-EDA5-420D-AA3E-B8AD810DDA0C}"/>
              </a:ext>
            </a:extLst>
          </p:cNvPr>
          <p:cNvSpPr>
            <a:spLocks noGrp="1"/>
          </p:cNvSpPr>
          <p:nvPr>
            <p:ph type="title"/>
          </p:nvPr>
        </p:nvSpPr>
        <p:spPr/>
        <p:txBody>
          <a:bodyPr/>
          <a:lstStyle/>
          <a:p>
            <a:r>
              <a:rPr lang="en-US" dirty="0"/>
              <a:t>GENERAL PRINCIPLES</a:t>
            </a:r>
          </a:p>
        </p:txBody>
      </p:sp>
      <p:pic>
        <p:nvPicPr>
          <p:cNvPr id="4" name="Content Placeholder 4" descr="Content Placeholder 4">
            <a:extLst>
              <a:ext uri="{FF2B5EF4-FFF2-40B4-BE49-F238E27FC236}">
                <a16:creationId xmlns:a16="http://schemas.microsoft.com/office/drawing/2014/main" id="{63B00181-E71B-4D91-9F8F-72CC14E75EA4}"/>
              </a:ext>
            </a:extLst>
          </p:cNvPr>
          <p:cNvPicPr>
            <a:picLocks noChangeAspect="1"/>
          </p:cNvPicPr>
          <p:nvPr/>
        </p:nvPicPr>
        <p:blipFill>
          <a:blip r:embed="rId2">
            <a:extLst/>
          </a:blip>
          <a:stretch>
            <a:fillRect/>
          </a:stretch>
        </p:blipFill>
        <p:spPr>
          <a:xfrm>
            <a:off x="710384" y="2743200"/>
            <a:ext cx="10771232" cy="2158207"/>
          </a:xfrm>
          <a:prstGeom prst="rect">
            <a:avLst/>
          </a:prstGeom>
          <a:ln w="12700">
            <a:miter lim="400000"/>
          </a:ln>
        </p:spPr>
      </p:pic>
    </p:spTree>
    <p:extLst>
      <p:ext uri="{BB962C8B-B14F-4D97-AF65-F5344CB8AC3E}">
        <p14:creationId xmlns:p14="http://schemas.microsoft.com/office/powerpoint/2010/main" val="148997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0129-B64B-4C15-90D4-D11D11344178}"/>
              </a:ext>
            </a:extLst>
          </p:cNvPr>
          <p:cNvSpPr>
            <a:spLocks noGrp="1"/>
          </p:cNvSpPr>
          <p:nvPr>
            <p:ph type="title"/>
          </p:nvPr>
        </p:nvSpPr>
        <p:spPr/>
        <p:txBody>
          <a:bodyPr/>
          <a:lstStyle/>
          <a:p>
            <a:r>
              <a:rPr lang="en-US" dirty="0"/>
              <a:t>THE NATURE OF NARRATIVES</a:t>
            </a:r>
          </a:p>
        </p:txBody>
      </p:sp>
      <p:sp>
        <p:nvSpPr>
          <p:cNvPr id="3" name="Text Placeholder 2">
            <a:extLst>
              <a:ext uri="{FF2B5EF4-FFF2-40B4-BE49-F238E27FC236}">
                <a16:creationId xmlns:a16="http://schemas.microsoft.com/office/drawing/2014/main" id="{BEBAD06F-0D00-417F-AF4A-C42C66717EA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349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5351-6180-4BB2-B4B8-9AFDEAF1F4E1}"/>
              </a:ext>
            </a:extLst>
          </p:cNvPr>
          <p:cNvSpPr>
            <a:spLocks noGrp="1"/>
          </p:cNvSpPr>
          <p:nvPr>
            <p:ph type="title"/>
          </p:nvPr>
        </p:nvSpPr>
        <p:spPr/>
        <p:txBody>
          <a:bodyPr/>
          <a:lstStyle/>
          <a:p>
            <a:r>
              <a:rPr lang="en-US" dirty="0"/>
              <a:t>THE NATURE OF NARRATIVES</a:t>
            </a:r>
          </a:p>
        </p:txBody>
      </p:sp>
      <p:sp>
        <p:nvSpPr>
          <p:cNvPr id="3" name="Content Placeholder 2">
            <a:extLst>
              <a:ext uri="{FF2B5EF4-FFF2-40B4-BE49-F238E27FC236}">
                <a16:creationId xmlns:a16="http://schemas.microsoft.com/office/drawing/2014/main" id="{A4BDE621-E148-4F94-A567-24D0B114DABB}"/>
              </a:ext>
            </a:extLst>
          </p:cNvPr>
          <p:cNvSpPr>
            <a:spLocks noGrp="1"/>
          </p:cNvSpPr>
          <p:nvPr>
            <p:ph idx="1"/>
          </p:nvPr>
        </p:nvSpPr>
        <p:spPr/>
        <p:txBody>
          <a:bodyPr>
            <a:normAutofit fontScale="92500" lnSpcReduction="20000"/>
          </a:bodyPr>
          <a:lstStyle/>
          <a:p>
            <a:r>
              <a:rPr lang="en-US" sz="2800" dirty="0"/>
              <a:t>Over 40% of the OT is narrative. These books are largely or entirely narrative:</a:t>
            </a:r>
          </a:p>
          <a:p>
            <a:pPr lvl="1"/>
            <a:r>
              <a:rPr lang="en-US" sz="2600" dirty="0"/>
              <a:t>Genesis, Joshua, Judges, Ruth, 1&amp;2 Samuel, 1&amp;2 Kings, 1&amp;2 Chronicles, Ezra, Nehemiah, Daniel, Jonah, Haggai.</a:t>
            </a:r>
          </a:p>
          <a:p>
            <a:r>
              <a:rPr lang="en-US" sz="2800" dirty="0"/>
              <a:t>These books contain a substantial amount of narrative also:</a:t>
            </a:r>
          </a:p>
          <a:p>
            <a:pPr lvl="1"/>
            <a:r>
              <a:rPr lang="en-US" sz="2600" dirty="0"/>
              <a:t>Exodus, Numbers, Jeremiah, Ezekiel, Isaiah, Job.</a:t>
            </a:r>
          </a:p>
          <a:p>
            <a:r>
              <a:rPr lang="en-US" sz="2800" dirty="0"/>
              <a:t>For Christians, the OT is </a:t>
            </a:r>
            <a:r>
              <a:rPr lang="en-US" sz="2800" i="1" dirty="0"/>
              <a:t>your</a:t>
            </a:r>
            <a:r>
              <a:rPr lang="en-US" sz="2800" dirty="0"/>
              <a:t> spiritual history, and the promises and calling of God to Israel are </a:t>
            </a:r>
            <a:r>
              <a:rPr lang="en-US" sz="2800" i="1" dirty="0"/>
              <a:t>your</a:t>
            </a:r>
            <a:r>
              <a:rPr lang="en-US" sz="2800" dirty="0"/>
              <a:t> historical promises and calling.</a:t>
            </a:r>
          </a:p>
          <a:p>
            <a:r>
              <a:rPr lang="en-US" sz="2800" dirty="0"/>
              <a:t>BUT We must be careful to read meanings out of the text, not into it.</a:t>
            </a:r>
          </a:p>
        </p:txBody>
      </p:sp>
    </p:spTree>
    <p:extLst>
      <p:ext uri="{BB962C8B-B14F-4D97-AF65-F5344CB8AC3E}">
        <p14:creationId xmlns:p14="http://schemas.microsoft.com/office/powerpoint/2010/main" val="98440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7B45-ABF2-42E8-AA22-F8BA97E45EA7}"/>
              </a:ext>
            </a:extLst>
          </p:cNvPr>
          <p:cNvSpPr>
            <a:spLocks noGrp="1"/>
          </p:cNvSpPr>
          <p:nvPr>
            <p:ph type="title"/>
          </p:nvPr>
        </p:nvSpPr>
        <p:spPr/>
        <p:txBody>
          <a:bodyPr/>
          <a:lstStyle/>
          <a:p>
            <a:r>
              <a:rPr lang="en-US" dirty="0"/>
              <a:t>THE NATURE OF NARRATIVES</a:t>
            </a:r>
          </a:p>
        </p:txBody>
      </p:sp>
      <p:sp>
        <p:nvSpPr>
          <p:cNvPr id="3" name="Content Placeholder 2">
            <a:extLst>
              <a:ext uri="{FF2B5EF4-FFF2-40B4-BE49-F238E27FC236}">
                <a16:creationId xmlns:a16="http://schemas.microsoft.com/office/drawing/2014/main" id="{BE4046EB-BDB5-441D-801E-E59D2DB184B7}"/>
              </a:ext>
            </a:extLst>
          </p:cNvPr>
          <p:cNvSpPr>
            <a:spLocks noGrp="1"/>
          </p:cNvSpPr>
          <p:nvPr>
            <p:ph idx="1"/>
          </p:nvPr>
        </p:nvSpPr>
        <p:spPr/>
        <p:txBody>
          <a:bodyPr>
            <a:normAutofit lnSpcReduction="10000"/>
          </a:bodyPr>
          <a:lstStyle/>
          <a:p>
            <a:r>
              <a:rPr lang="en-US" sz="2800" dirty="0"/>
              <a:t>Narratives are stories – purposeful stories retelling the historical events of the past that are intended to give meaning and direction for a given people in the present.</a:t>
            </a:r>
          </a:p>
          <a:p>
            <a:pPr lvl="1"/>
            <a:r>
              <a:rPr lang="en-US" sz="2600" dirty="0"/>
              <a:t>For Biblical narrative, the main purpose is to tell God’s story, not our story (though we are part of it).</a:t>
            </a:r>
          </a:p>
          <a:p>
            <a:r>
              <a:rPr lang="en-US" sz="2800" dirty="0"/>
              <a:t>All narrative have characters, plot, and plot resolution.</a:t>
            </a:r>
          </a:p>
          <a:p>
            <a:r>
              <a:rPr lang="en-US" sz="2800" dirty="0"/>
              <a:t>The Biblical story’s basic plot involves God creating image bearers to steward creation and those image bearers turning in rebellion against him. The plot resolution is the long story of redemption that runs throughout the Bible.</a:t>
            </a:r>
          </a:p>
        </p:txBody>
      </p:sp>
    </p:spTree>
    <p:extLst>
      <p:ext uri="{BB962C8B-B14F-4D97-AF65-F5344CB8AC3E}">
        <p14:creationId xmlns:p14="http://schemas.microsoft.com/office/powerpoint/2010/main" val="26610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E602-E9E2-49AE-8BE3-150B2F3D1492}"/>
              </a:ext>
            </a:extLst>
          </p:cNvPr>
          <p:cNvSpPr>
            <a:spLocks noGrp="1"/>
          </p:cNvSpPr>
          <p:nvPr>
            <p:ph type="title"/>
          </p:nvPr>
        </p:nvSpPr>
        <p:spPr/>
        <p:txBody>
          <a:bodyPr/>
          <a:lstStyle/>
          <a:p>
            <a:r>
              <a:rPr lang="en-US" dirty="0"/>
              <a:t>THE NATURE OF NARRATIVES:</a:t>
            </a:r>
            <a:br>
              <a:rPr lang="en-US" dirty="0"/>
            </a:br>
            <a:r>
              <a:rPr lang="en-US" dirty="0"/>
              <a:t>3 LEVELS OF NARRATIVE</a:t>
            </a:r>
          </a:p>
        </p:txBody>
      </p:sp>
      <p:sp>
        <p:nvSpPr>
          <p:cNvPr id="3" name="Content Placeholder 2">
            <a:extLst>
              <a:ext uri="{FF2B5EF4-FFF2-40B4-BE49-F238E27FC236}">
                <a16:creationId xmlns:a16="http://schemas.microsoft.com/office/drawing/2014/main" id="{31293620-9444-48E8-94FB-BB80E865F088}"/>
              </a:ext>
            </a:extLst>
          </p:cNvPr>
          <p:cNvSpPr>
            <a:spLocks noGrp="1"/>
          </p:cNvSpPr>
          <p:nvPr>
            <p:ph idx="1"/>
          </p:nvPr>
        </p:nvSpPr>
        <p:spPr/>
        <p:txBody>
          <a:bodyPr>
            <a:normAutofit/>
          </a:bodyPr>
          <a:lstStyle/>
          <a:p>
            <a:r>
              <a:rPr lang="en-US" sz="2800" dirty="0"/>
              <a:t>The top level is often called “metanarrative.”</a:t>
            </a:r>
          </a:p>
          <a:p>
            <a:r>
              <a:rPr lang="en-US" sz="2800" dirty="0"/>
              <a:t>This </a:t>
            </a:r>
            <a:r>
              <a:rPr lang="en-US" sz="2800" dirty="0" err="1"/>
              <a:t>hase</a:t>
            </a:r>
            <a:r>
              <a:rPr lang="en-US" sz="2800" dirty="0"/>
              <a:t> to do with the universal plan of God worked out in creation and history.</a:t>
            </a:r>
          </a:p>
          <a:p>
            <a:r>
              <a:rPr lang="en-US" sz="2800" dirty="0"/>
              <a:t>Key aspects: initial creation, the fall, the power of sin, the need for redemption, Christ’s incarnation and sacrifice.</a:t>
            </a:r>
          </a:p>
          <a:p>
            <a:r>
              <a:rPr lang="en-US" sz="2800" dirty="0"/>
              <a:t>Sometimes this top level is called the “story of redemption” or “redemptive history.”</a:t>
            </a:r>
          </a:p>
        </p:txBody>
      </p:sp>
    </p:spTree>
    <p:extLst>
      <p:ext uri="{BB962C8B-B14F-4D97-AF65-F5344CB8AC3E}">
        <p14:creationId xmlns:p14="http://schemas.microsoft.com/office/powerpoint/2010/main" val="10570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D9C7-E19D-407E-92C3-F9C12259240B}"/>
              </a:ext>
            </a:extLst>
          </p:cNvPr>
          <p:cNvSpPr>
            <a:spLocks noGrp="1"/>
          </p:cNvSpPr>
          <p:nvPr>
            <p:ph type="title"/>
          </p:nvPr>
        </p:nvSpPr>
        <p:spPr/>
        <p:txBody>
          <a:bodyPr/>
          <a:lstStyle/>
          <a:p>
            <a:r>
              <a:rPr lang="en-US" dirty="0"/>
              <a:t>THE NATURE OF NARRATIVES:</a:t>
            </a:r>
            <a:br>
              <a:rPr lang="en-US" dirty="0"/>
            </a:br>
            <a:r>
              <a:rPr lang="en-US" dirty="0"/>
              <a:t>3 LEVELS OF NARRATIVE</a:t>
            </a:r>
          </a:p>
        </p:txBody>
      </p:sp>
      <p:sp>
        <p:nvSpPr>
          <p:cNvPr id="3" name="Content Placeholder 2">
            <a:extLst>
              <a:ext uri="{FF2B5EF4-FFF2-40B4-BE49-F238E27FC236}">
                <a16:creationId xmlns:a16="http://schemas.microsoft.com/office/drawing/2014/main" id="{A8C3171E-A896-4E01-9466-AF08A09141ED}"/>
              </a:ext>
            </a:extLst>
          </p:cNvPr>
          <p:cNvSpPr>
            <a:spLocks noGrp="1"/>
          </p:cNvSpPr>
          <p:nvPr>
            <p:ph idx="1"/>
          </p:nvPr>
        </p:nvSpPr>
        <p:spPr/>
        <p:txBody>
          <a:bodyPr>
            <a:normAutofit/>
          </a:bodyPr>
          <a:lstStyle/>
          <a:p>
            <a:r>
              <a:rPr lang="en-US" sz="2800" dirty="0"/>
              <a:t>The middle level is the story of God’s redeeming a people for his name. </a:t>
            </a:r>
          </a:p>
          <a:p>
            <a:r>
              <a:rPr lang="en-US" sz="2800" dirty="0"/>
              <a:t>These people are constituted twice: by an old covenant and a new covenant.</a:t>
            </a:r>
          </a:p>
          <a:p>
            <a:r>
              <a:rPr lang="en-US" sz="2800" dirty="0"/>
              <a:t>We are covering the story of the first covenant, the story of the people of Israel.</a:t>
            </a:r>
          </a:p>
        </p:txBody>
      </p:sp>
    </p:spTree>
    <p:extLst>
      <p:ext uri="{BB962C8B-B14F-4D97-AF65-F5344CB8AC3E}">
        <p14:creationId xmlns:p14="http://schemas.microsoft.com/office/powerpoint/2010/main" val="153978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C837-54A1-4C70-BF2E-10FA5EDDD9BF}"/>
              </a:ext>
            </a:extLst>
          </p:cNvPr>
          <p:cNvSpPr>
            <a:spLocks noGrp="1"/>
          </p:cNvSpPr>
          <p:nvPr>
            <p:ph type="title"/>
          </p:nvPr>
        </p:nvSpPr>
        <p:spPr/>
        <p:txBody>
          <a:bodyPr/>
          <a:lstStyle/>
          <a:p>
            <a:r>
              <a:rPr lang="en-US" dirty="0"/>
              <a:t>THE NATURE OF NARRATIVES:</a:t>
            </a:r>
            <a:br>
              <a:rPr lang="en-US" dirty="0"/>
            </a:br>
            <a:r>
              <a:rPr lang="en-US" dirty="0"/>
              <a:t>3 LEVELS OF NARRATIVE</a:t>
            </a:r>
          </a:p>
        </p:txBody>
      </p:sp>
      <p:sp>
        <p:nvSpPr>
          <p:cNvPr id="3" name="Content Placeholder 2">
            <a:extLst>
              <a:ext uri="{FF2B5EF4-FFF2-40B4-BE49-F238E27FC236}">
                <a16:creationId xmlns:a16="http://schemas.microsoft.com/office/drawing/2014/main" id="{28C7309A-E159-4B0B-A97F-F61ABC7BDEC9}"/>
              </a:ext>
            </a:extLst>
          </p:cNvPr>
          <p:cNvSpPr>
            <a:spLocks noGrp="1"/>
          </p:cNvSpPr>
          <p:nvPr>
            <p:ph idx="1"/>
          </p:nvPr>
        </p:nvSpPr>
        <p:spPr/>
        <p:txBody>
          <a:bodyPr>
            <a:normAutofit/>
          </a:bodyPr>
          <a:lstStyle/>
          <a:p>
            <a:r>
              <a:rPr lang="en-US" sz="2800" dirty="0"/>
              <a:t>The bottom level involves all of the hundreds of individual narratives that make up the other two levels.</a:t>
            </a:r>
          </a:p>
          <a:p>
            <a:pPr lvl="1"/>
            <a:r>
              <a:rPr lang="en-US" sz="2600" dirty="0"/>
              <a:t>For example, this would include both larger narratives like the story of Abraham, and the smaller units of Abraham’s story.</a:t>
            </a:r>
            <a:endParaRPr lang="en-US" sz="2800" dirty="0"/>
          </a:p>
          <a:p>
            <a:r>
              <a:rPr lang="en-US" sz="2800" dirty="0"/>
              <a:t>It is important to always ask how these bottom-level narratives fit into the middle and top levels of the Biblical story.</a:t>
            </a:r>
          </a:p>
        </p:txBody>
      </p:sp>
    </p:spTree>
    <p:extLst>
      <p:ext uri="{BB962C8B-B14F-4D97-AF65-F5344CB8AC3E}">
        <p14:creationId xmlns:p14="http://schemas.microsoft.com/office/powerpoint/2010/main" val="14379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1610</TotalTime>
  <Words>738</Words>
  <Application>Microsoft Office PowerPoint</Application>
  <PresentationFormat>Widescreen</PresentationFormat>
  <Paragraphs>60</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Schoolbook</vt:lpstr>
      <vt:lpstr>CITY SKETCH 16X9</vt:lpstr>
      <vt:lpstr>HOW TO READ THE OT: THE LAW</vt:lpstr>
      <vt:lpstr>GENERAL PRINCIPLES</vt:lpstr>
      <vt:lpstr>GENERAL PRINCIPLES</vt:lpstr>
      <vt:lpstr>THE NATURE OF NARRATIVES</vt:lpstr>
      <vt:lpstr>THE NATURE OF NARRATIVES</vt:lpstr>
      <vt:lpstr>THE NATURE OF NARRATIVES</vt:lpstr>
      <vt:lpstr>THE NATURE OF NARRATIVES: 3 LEVELS OF NARRATIVE</vt:lpstr>
      <vt:lpstr>THE NATURE OF NARRATIVES: 3 LEVELS OF NARRATIVE</vt:lpstr>
      <vt:lpstr>THE NATURE OF NARRATIVES: 3 LEVELS OF NARRATIVE</vt:lpstr>
      <vt:lpstr>THE NATURE OF NARRATIVES</vt:lpstr>
      <vt:lpstr>CHARACTERISTICS OF HEBREW NARRATIVE</vt:lpstr>
      <vt:lpstr>CHARACTERISTICS OF HEBREW NARRATIVE</vt:lpstr>
      <vt:lpstr>CHARACTERISTICS OF HEBREW NARRATIVE</vt:lpstr>
      <vt:lpstr>CHARACTERISTICS OF HEBREW NARRATIVE</vt:lpstr>
      <vt:lpstr>CHARACTERISTICS OF HEBREW NARRATIVE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OT: THE LAW</dc:title>
  <dc:creator>Forrest Price</dc:creator>
  <cp:lastModifiedBy>Forrest Price</cp:lastModifiedBy>
  <cp:revision>29</cp:revision>
  <dcterms:created xsi:type="dcterms:W3CDTF">2018-05-17T21:36:11Z</dcterms:created>
  <dcterms:modified xsi:type="dcterms:W3CDTF">2018-06-01T17:41:59Z</dcterms:modified>
</cp:coreProperties>
</file>