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0" r:id="rId22"/>
    <p:sldId id="275" r:id="rId23"/>
    <p:sldId id="281" r:id="rId24"/>
    <p:sldId id="276" r:id="rId25"/>
    <p:sldId id="277" r:id="rId26"/>
    <p:sldId id="278" r:id="rId2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6"/>
          <p:cNvSpPr/>
          <p:nvPr/>
        </p:nvSpPr>
        <p:spPr>
          <a:xfrm>
            <a:off x="0" y="6553197"/>
            <a:ext cx="24384000" cy="5526437"/>
          </a:xfrm>
          <a:prstGeom prst="rect">
            <a:avLst/>
          </a:prstGeom>
          <a:solidFill>
            <a:srgbClr val="B2D0B4"/>
          </a:solidFill>
          <a:ln w="12700">
            <a:miter lim="400000"/>
          </a:ln>
        </p:spPr>
        <p:txBody>
          <a:bodyPr lIns="91437" tIns="91437" rIns="91437" bIns="91437" anchor="ctr"/>
          <a:lstStyle/>
          <a:p>
            <a:pPr defTabSz="1828800">
              <a:defRPr sz="3600" b="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118" name="Title Text"/>
          <p:cNvSpPr txBox="1">
            <a:spLocks noGrp="1"/>
          </p:cNvSpPr>
          <p:nvPr>
            <p:ph type="title"/>
          </p:nvPr>
        </p:nvSpPr>
        <p:spPr>
          <a:xfrm>
            <a:off x="1682494" y="6858000"/>
            <a:ext cx="19202402" cy="3677038"/>
          </a:xfrm>
          <a:prstGeom prst="rect">
            <a:avLst/>
          </a:prstGeom>
        </p:spPr>
        <p:txBody>
          <a:bodyPr lIns="91437" tIns="91437" rIns="91437" bIns="91437" anchor="b"/>
          <a:lstStyle>
            <a:lvl1pPr algn="l" defTabSz="1828800">
              <a:lnSpc>
                <a:spcPct val="90000"/>
              </a:lnSpc>
              <a:defRPr sz="10400">
                <a:solidFill>
                  <a:srgbClr val="3D372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r>
              <a:t>Title Text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82494" y="10680192"/>
            <a:ext cx="19202402" cy="950979"/>
          </a:xfrm>
          <a:prstGeom prst="rect">
            <a:avLst/>
          </a:prstGeom>
        </p:spPr>
        <p:txBody>
          <a:bodyPr lIns="91437" tIns="91437" rIns="91437" bIns="91437" anchor="t"/>
          <a:lstStyle>
            <a:lvl1pPr marL="0" indent="0" defTabSz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>
                <a:solidFill>
                  <a:srgbClr val="3D372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indent="0" defTabSz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>
                <a:solidFill>
                  <a:srgbClr val="3D372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indent="0" defTabSz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>
                <a:solidFill>
                  <a:srgbClr val="3D372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indent="0" defTabSz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>
                <a:solidFill>
                  <a:srgbClr val="3D372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indent="0" defTabSz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>
                <a:solidFill>
                  <a:srgbClr val="3D372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968846" y="12449812"/>
            <a:ext cx="506355" cy="525777"/>
          </a:xfrm>
          <a:prstGeom prst="rect">
            <a:avLst/>
          </a:prstGeom>
        </p:spPr>
        <p:txBody>
          <a:bodyPr lIns="91437" tIns="91437" rIns="91437" bIns="91437" anchor="ctr"/>
          <a:lstStyle>
            <a:lvl1pPr algn="r" defTabSz="1828800">
              <a:defRPr sz="2200">
                <a:solidFill>
                  <a:srgbClr val="BAB1A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rgbClr val="3D37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6"/>
          <p:cNvSpPr/>
          <p:nvPr/>
        </p:nvSpPr>
        <p:spPr>
          <a:xfrm>
            <a:off x="0" y="12984475"/>
            <a:ext cx="24377650" cy="731523"/>
          </a:xfrm>
          <a:prstGeom prst="rect">
            <a:avLst/>
          </a:prstGeom>
          <a:solidFill>
            <a:srgbClr val="2E2923"/>
          </a:solidFill>
          <a:ln w="12700">
            <a:miter lim="400000"/>
          </a:ln>
        </p:spPr>
        <p:txBody>
          <a:bodyPr lIns="91437" tIns="91437" rIns="91437" bIns="91437" anchor="ctr"/>
          <a:lstStyle/>
          <a:p>
            <a:pPr defTabSz="1828800">
              <a:defRPr sz="3600" b="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128" name="Title Text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 lIns="91437" tIns="91437" rIns="91437" bIns="91437" anchor="b"/>
          <a:lstStyle>
            <a:lvl1pPr algn="l" defTabSz="1828800">
              <a:lnSpc>
                <a:spcPct val="90000"/>
              </a:lnSpc>
              <a:defRPr sz="6800">
                <a:solidFill>
                  <a:srgbClr val="B2D0B4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r>
              <a:t>Title Text</a:t>
            </a:r>
          </a:p>
        </p:txBody>
      </p:sp>
      <p:sp>
        <p:nvSpPr>
          <p:cNvPr id="129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lIns="91437" tIns="91437" rIns="91437" bIns="91437" anchor="t"/>
          <a:lstStyle>
            <a:lvl1pPr marL="457200" indent="-457200" defTabSz="1828800">
              <a:lnSpc>
                <a:spcPct val="90000"/>
              </a:lnSpc>
              <a:spcBef>
                <a:spcPts val="3600"/>
              </a:spcBef>
              <a:buClr>
                <a:srgbClr val="B2D0B4"/>
              </a:buClr>
              <a:buSzPct val="100000"/>
              <a:buFont typeface="Arial"/>
              <a:defRPr sz="40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736600" indent="-508000" defTabSz="1828800">
              <a:lnSpc>
                <a:spcPct val="90000"/>
              </a:lnSpc>
              <a:spcBef>
                <a:spcPts val="3600"/>
              </a:spcBef>
              <a:buClr>
                <a:srgbClr val="B2D0B4"/>
              </a:buClr>
              <a:buSzPct val="100000"/>
              <a:buFont typeface="Arial"/>
              <a:defRPr sz="4000"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60119" indent="-457200" defTabSz="1828800">
              <a:lnSpc>
                <a:spcPct val="90000"/>
              </a:lnSpc>
              <a:spcBef>
                <a:spcPts val="3600"/>
              </a:spcBef>
              <a:buClr>
                <a:srgbClr val="B2D0B4"/>
              </a:buClr>
              <a:buSzPct val="100000"/>
              <a:buFont typeface="Arial"/>
              <a:defRPr sz="4000"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254034" indent="-522514" defTabSz="1828800">
              <a:lnSpc>
                <a:spcPct val="90000"/>
              </a:lnSpc>
              <a:spcBef>
                <a:spcPts val="3600"/>
              </a:spcBef>
              <a:buClr>
                <a:srgbClr val="B2D0B4"/>
              </a:buClr>
              <a:buSzPct val="100000"/>
              <a:buFont typeface="Arial"/>
              <a:defRPr sz="4000"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482634" indent="-522514" defTabSz="1828800">
              <a:lnSpc>
                <a:spcPct val="90000"/>
              </a:lnSpc>
              <a:spcBef>
                <a:spcPts val="3600"/>
              </a:spcBef>
              <a:buClr>
                <a:srgbClr val="B2D0B4"/>
              </a:buClr>
              <a:buSzPct val="100000"/>
              <a:buFont typeface="Arial"/>
              <a:defRPr sz="4000"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93968" y="13065779"/>
            <a:ext cx="506355" cy="525777"/>
          </a:xfrm>
          <a:prstGeom prst="rect">
            <a:avLst/>
          </a:prstGeom>
        </p:spPr>
        <p:txBody>
          <a:bodyPr lIns="91437" tIns="91437" rIns="91437" bIns="91437" anchor="ctr"/>
          <a:lstStyle>
            <a:lvl1pPr algn="r" defTabSz="1828800">
              <a:defRPr sz="2200">
                <a:solidFill>
                  <a:srgbClr val="BAB1A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1682494" y="6858000"/>
            <a:ext cx="19202402" cy="3677038"/>
          </a:xfrm>
          <a:prstGeom prst="rect">
            <a:avLst/>
          </a:prstGeom>
        </p:spPr>
        <p:txBody>
          <a:bodyPr/>
          <a:lstStyle/>
          <a:p>
            <a:r>
              <a:t>INTRODUCTION TO PARABLES</a:t>
            </a:r>
          </a:p>
        </p:txBody>
      </p:sp>
      <p:sp>
        <p:nvSpPr>
          <p:cNvPr id="140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682494" y="10680192"/>
            <a:ext cx="19202402" cy="950975"/>
          </a:xfrm>
          <a:prstGeom prst="rect">
            <a:avLst/>
          </a:prstGeom>
        </p:spPr>
        <p:txBody>
          <a:bodyPr/>
          <a:lstStyle/>
          <a:p>
            <a:r>
              <a:t>Aaron Shamp. March 25, 2018.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 txBox="1">
            <a:spLocks noGrp="1"/>
          </p:cNvSpPr>
          <p:nvPr>
            <p:ph type="title"/>
          </p:nvPr>
        </p:nvSpPr>
        <p:spPr>
          <a:xfrm>
            <a:off x="1682494" y="6858000"/>
            <a:ext cx="19202402" cy="3677038"/>
          </a:xfrm>
          <a:prstGeom prst="rect">
            <a:avLst/>
          </a:prstGeom>
        </p:spPr>
        <p:txBody>
          <a:bodyPr/>
          <a:lstStyle/>
          <a:p>
            <a:r>
              <a:t>EXEGESIS OF THE PARABLES</a:t>
            </a:r>
          </a:p>
        </p:txBody>
      </p:sp>
      <p:sp>
        <p:nvSpPr>
          <p:cNvPr id="167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682494" y="10680192"/>
            <a:ext cx="19202402" cy="9509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rPr dirty="0"/>
              <a:t>EXEGESIS OF THE PARABLES</a:t>
            </a:r>
          </a:p>
        </p:txBody>
      </p:sp>
      <p:sp>
        <p:nvSpPr>
          <p:cNvPr id="170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11479" indent="-411479" defTabSz="1645919">
              <a:lnSpc>
                <a:spcPct val="72000"/>
              </a:lnSpc>
              <a:spcBef>
                <a:spcPts val="3200"/>
              </a:spcBef>
              <a:defRPr sz="4500"/>
            </a:pPr>
            <a:r>
              <a:rPr sz="5400" dirty="0"/>
              <a:t>Remember, when we do “exegesis” we are trying to understand what the passage meant to its </a:t>
            </a:r>
            <a:r>
              <a:rPr sz="5400" u="sng" dirty="0"/>
              <a:t>original audience</a:t>
            </a:r>
            <a:r>
              <a:rPr sz="5400" dirty="0"/>
              <a:t>. This is a necessary first step in </a:t>
            </a:r>
            <a:r>
              <a:rPr sz="5400" u="sng" dirty="0"/>
              <a:t>translating</a:t>
            </a:r>
            <a:r>
              <a:rPr sz="5400" dirty="0"/>
              <a:t> the message to us today.</a:t>
            </a:r>
          </a:p>
          <a:p>
            <a:pPr marL="411479" indent="-411479" defTabSz="1645919">
              <a:lnSpc>
                <a:spcPct val="72000"/>
              </a:lnSpc>
              <a:spcBef>
                <a:spcPts val="3200"/>
              </a:spcBef>
              <a:defRPr sz="4500"/>
            </a:pPr>
            <a:r>
              <a:rPr sz="5400" dirty="0"/>
              <a:t>Four steps to follow:</a:t>
            </a:r>
          </a:p>
          <a:p>
            <a:pPr marL="411479" indent="-411479" defTabSz="1645919">
              <a:lnSpc>
                <a:spcPct val="72000"/>
              </a:lnSpc>
              <a:spcBef>
                <a:spcPts val="3200"/>
              </a:spcBef>
              <a:defRPr sz="4500"/>
            </a:pPr>
            <a:r>
              <a:rPr sz="5400" dirty="0"/>
              <a:t>1) Read the parable </a:t>
            </a:r>
            <a:r>
              <a:rPr sz="5400" u="sng" dirty="0"/>
              <a:t>repeatedly</a:t>
            </a:r>
            <a:r>
              <a:rPr sz="5400" dirty="0"/>
              <a:t>. </a:t>
            </a:r>
          </a:p>
          <a:p>
            <a:pPr marL="617219" lvl="1" indent="-411479" defTabSz="1645919">
              <a:lnSpc>
                <a:spcPct val="72000"/>
              </a:lnSpc>
              <a:spcBef>
                <a:spcPts val="3200"/>
              </a:spcBef>
              <a:defRPr sz="4500"/>
            </a:pPr>
            <a:r>
              <a:rPr sz="5400" dirty="0"/>
              <a:t>You’d be surprised how this helps you to see things you had missed before. </a:t>
            </a:r>
          </a:p>
          <a:p>
            <a:pPr marL="617219" lvl="1" indent="-411479" defTabSz="1645919">
              <a:lnSpc>
                <a:spcPct val="72000"/>
              </a:lnSpc>
              <a:spcBef>
                <a:spcPts val="3200"/>
              </a:spcBef>
              <a:defRPr sz="4500"/>
            </a:pPr>
            <a:r>
              <a:rPr sz="5400" dirty="0"/>
              <a:t>Take notes and ask questions as you read it. What’s surprising? What’s weird? Did Jesus repeat a word or phrase?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31282-6197-49FF-A901-6047C9149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EXEGESIS OF THE PARABLES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97268-9CF9-4EF5-AFDC-30C8A08214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11479" indent="-411479" defTabSz="1645919">
              <a:lnSpc>
                <a:spcPct val="72000"/>
              </a:lnSpc>
              <a:spcBef>
                <a:spcPts val="3200"/>
              </a:spcBef>
              <a:defRPr sz="4500"/>
            </a:pPr>
            <a:r>
              <a:rPr lang="en-US" sz="5400" dirty="0"/>
              <a:t>2) Place the parable in its </a:t>
            </a:r>
            <a:r>
              <a:rPr lang="en-US" sz="5400" u="sng" dirty="0"/>
              <a:t>context</a:t>
            </a:r>
            <a:r>
              <a:rPr lang="en-US" sz="5400" dirty="0"/>
              <a:t>. </a:t>
            </a:r>
          </a:p>
          <a:p>
            <a:pPr marL="617219" lvl="1" indent="-411479" defTabSz="1645919">
              <a:lnSpc>
                <a:spcPct val="72000"/>
              </a:lnSpc>
              <a:spcBef>
                <a:spcPts val="3200"/>
              </a:spcBef>
              <a:defRPr sz="4500"/>
            </a:pPr>
            <a:r>
              <a:rPr lang="en-US" sz="5400" dirty="0"/>
              <a:t>What happened before Jesus told the parable? What happened after?</a:t>
            </a:r>
          </a:p>
          <a:p>
            <a:pPr marL="617219" lvl="1" indent="-411479" defTabSz="1645919">
              <a:lnSpc>
                <a:spcPct val="72000"/>
              </a:lnSpc>
              <a:spcBef>
                <a:spcPts val="3200"/>
              </a:spcBef>
              <a:defRPr sz="4500"/>
            </a:pPr>
            <a:r>
              <a:rPr lang="en-US" sz="5400" dirty="0"/>
              <a:t>How did his hearers respond? Did someone get angry?</a:t>
            </a:r>
          </a:p>
        </p:txBody>
      </p:sp>
    </p:spTree>
    <p:extLst>
      <p:ext uri="{BB962C8B-B14F-4D97-AF65-F5344CB8AC3E}">
        <p14:creationId xmlns:p14="http://schemas.microsoft.com/office/powerpoint/2010/main" val="90225133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EXEGESIS OF THE PARAB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EXEGESIS OF THE PARABLES</a:t>
            </a:r>
          </a:p>
        </p:txBody>
      </p:sp>
      <p:sp>
        <p:nvSpPr>
          <p:cNvPr id="173" name="3) Identify the points of reference that would be recognized by the original audience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9768" indent="-429768" defTabSz="1719072">
              <a:lnSpc>
                <a:spcPct val="72000"/>
              </a:lnSpc>
              <a:spcBef>
                <a:spcPts val="3300"/>
              </a:spcBef>
              <a:defRPr sz="5264"/>
            </a:pPr>
            <a:r>
              <a:rPr dirty="0"/>
              <a:t>3) Identify the </a:t>
            </a:r>
            <a:r>
              <a:rPr u="sng" dirty="0"/>
              <a:t>points of reference</a:t>
            </a:r>
            <a:r>
              <a:rPr dirty="0"/>
              <a:t> that would be recognized by the original audience.</a:t>
            </a:r>
          </a:p>
          <a:p>
            <a:pPr marL="644652" lvl="1" indent="-429768" defTabSz="1719072">
              <a:lnSpc>
                <a:spcPct val="72000"/>
              </a:lnSpc>
              <a:spcBef>
                <a:spcPts val="3300"/>
              </a:spcBef>
              <a:defRPr sz="5264"/>
            </a:pPr>
            <a:r>
              <a:rPr dirty="0"/>
              <a:t>If the parable has </a:t>
            </a:r>
            <a:r>
              <a:rPr i="1" dirty="0"/>
              <a:t>characters</a:t>
            </a:r>
            <a:r>
              <a:rPr dirty="0"/>
              <a:t>, who do they correspond with?</a:t>
            </a:r>
          </a:p>
          <a:p>
            <a:pPr marL="644652" lvl="1" indent="-429768" defTabSz="1719072">
              <a:lnSpc>
                <a:spcPct val="72000"/>
              </a:lnSpc>
              <a:spcBef>
                <a:spcPts val="3300"/>
              </a:spcBef>
              <a:defRPr sz="5264"/>
            </a:pPr>
            <a:r>
              <a:rPr dirty="0"/>
              <a:t>Where does Jesus pull the parable from? Agriculture? Wedding practices? Commerce?</a:t>
            </a:r>
          </a:p>
          <a:p>
            <a:pPr marL="644652" lvl="1" indent="-429768" defTabSz="1719072">
              <a:lnSpc>
                <a:spcPct val="72000"/>
              </a:lnSpc>
              <a:spcBef>
                <a:spcPts val="3300"/>
              </a:spcBef>
              <a:defRPr sz="5264"/>
            </a:pPr>
            <a:r>
              <a:rPr dirty="0"/>
              <a:t>This often requires cultural/historical study. Get a good resource to help you.</a:t>
            </a:r>
          </a:p>
          <a:p>
            <a:pPr marL="902511" lvl="2" indent="-429768" defTabSz="1719072">
              <a:lnSpc>
                <a:spcPct val="72000"/>
              </a:lnSpc>
              <a:spcBef>
                <a:spcPts val="3300"/>
              </a:spcBef>
              <a:defRPr sz="5264"/>
            </a:pPr>
            <a:r>
              <a:rPr dirty="0"/>
              <a:t>Hint: Jesus often retold existing parables with a slight twist.</a:t>
            </a:r>
          </a:p>
          <a:p>
            <a:pPr marL="644651" lvl="1" indent="-429768" defTabSz="1719072">
              <a:spcBef>
                <a:spcPts val="3300"/>
              </a:spcBef>
              <a:defRPr sz="5264"/>
            </a:pPr>
            <a:r>
              <a:rPr dirty="0"/>
              <a:t>Understanding the </a:t>
            </a:r>
            <a:r>
              <a:rPr u="sng" dirty="0"/>
              <a:t>points of reference</a:t>
            </a:r>
            <a:r>
              <a:rPr dirty="0"/>
              <a:t> in a parable will provoke a response from you and that is precisely what Jesus meant to do.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t>EXEGESIS OF THE PARABLES</a:t>
            </a:r>
          </a:p>
        </p:txBody>
      </p:sp>
      <p:sp>
        <p:nvSpPr>
          <p:cNvPr id="176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3484" indent="-443484" defTabSz="1773936">
              <a:spcBef>
                <a:spcPts val="3400"/>
              </a:spcBef>
              <a:defRPr sz="5432"/>
            </a:pPr>
            <a:r>
              <a:rPr dirty="0"/>
              <a:t> </a:t>
            </a:r>
            <a:r>
              <a:rPr sz="5820" dirty="0"/>
              <a:t>4) Try to determine how the original hearers would </a:t>
            </a:r>
            <a:r>
              <a:rPr sz="5820" u="sng" dirty="0"/>
              <a:t>identify</a:t>
            </a:r>
            <a:r>
              <a:rPr sz="5820" dirty="0"/>
              <a:t> with this story and therefore what </a:t>
            </a:r>
            <a:r>
              <a:rPr sz="5820" u="sng" dirty="0"/>
              <a:t>call to action</a:t>
            </a:r>
            <a:r>
              <a:rPr sz="5820" dirty="0"/>
              <a:t> they would have heard.</a:t>
            </a:r>
          </a:p>
          <a:p>
            <a:pPr marL="665225" lvl="1" indent="-443483" defTabSz="1773936">
              <a:spcBef>
                <a:spcPts val="3400"/>
              </a:spcBef>
              <a:defRPr sz="5820"/>
            </a:pPr>
            <a:r>
              <a:rPr dirty="0"/>
              <a:t>He wanted His audience to </a:t>
            </a:r>
            <a:r>
              <a:rPr u="sng" dirty="0"/>
              <a:t>respond</a:t>
            </a:r>
            <a:r>
              <a:rPr dirty="0"/>
              <a:t>.  </a:t>
            </a:r>
          </a:p>
          <a:p>
            <a:pPr marL="931315" lvl="2" indent="-443484" defTabSz="1773936">
              <a:spcBef>
                <a:spcPts val="1900"/>
              </a:spcBef>
              <a:defRPr sz="5820"/>
            </a:pPr>
            <a:r>
              <a:rPr dirty="0"/>
              <a:t>Perhaps it was a response of self-examination, humility, repentance, joy, decision, or something else.</a:t>
            </a:r>
          </a:p>
          <a:p>
            <a:pPr marL="696903" lvl="1" indent="-475161" defTabSz="1773936">
              <a:spcBef>
                <a:spcPts val="3400"/>
              </a:spcBef>
              <a:defRPr sz="5432"/>
            </a:pPr>
            <a:r>
              <a:rPr sz="5820" dirty="0"/>
              <a:t>Our goal in studying the parables is t</a:t>
            </a:r>
            <a:r>
              <a:rPr lang="en-US" sz="5820" dirty="0"/>
              <a:t>o</a:t>
            </a:r>
            <a:r>
              <a:rPr sz="5820" dirty="0"/>
              <a:t> catch the full force of that initial rendering of the parable and </a:t>
            </a:r>
            <a:r>
              <a:rPr sz="5820" u="sng" dirty="0"/>
              <a:t>translate</a:t>
            </a:r>
            <a:r>
              <a:rPr sz="5820" dirty="0"/>
              <a:t> that truth to our life and to those we minister to.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t>EXEGESIS OF THE PARABLES</a:t>
            </a:r>
          </a:p>
        </p:txBody>
      </p:sp>
      <p:sp>
        <p:nvSpPr>
          <p:cNvPr id="179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5600"/>
            </a:pPr>
            <a:r>
              <a:rPr sz="5400" dirty="0"/>
              <a:t>There are a couple of points that are unique to kingdom parables. </a:t>
            </a:r>
          </a:p>
          <a:p>
            <a:pPr>
              <a:defRPr sz="5600"/>
            </a:pPr>
            <a:r>
              <a:rPr sz="5400" dirty="0"/>
              <a:t>1) The Kingdom is often to be viewed as the </a:t>
            </a:r>
            <a:r>
              <a:rPr sz="5400" u="sng" dirty="0"/>
              <a:t>whole</a:t>
            </a:r>
            <a:r>
              <a:rPr sz="5400" dirty="0"/>
              <a:t> of the parable rather than one </a:t>
            </a:r>
            <a:r>
              <a:rPr sz="5400" u="sng" dirty="0"/>
              <a:t>specific</a:t>
            </a:r>
            <a:r>
              <a:rPr sz="5400" dirty="0"/>
              <a:t> point of reference. </a:t>
            </a:r>
          </a:p>
          <a:p>
            <a:pPr marL="685800" lvl="1" indent="-457200">
              <a:spcBef>
                <a:spcPts val="2000"/>
              </a:spcBef>
              <a:defRPr sz="5200"/>
            </a:pPr>
            <a:r>
              <a:rPr sz="5400" dirty="0"/>
              <a:t>Example:  the parable of the mustard seed in Matthew 13:31-32</a:t>
            </a:r>
          </a:p>
          <a:p>
            <a:pPr lvl="2">
              <a:spcBef>
                <a:spcPts val="2000"/>
              </a:spcBef>
              <a:defRPr sz="5200"/>
            </a:pPr>
            <a:r>
              <a:rPr sz="5400" dirty="0"/>
              <a:t>The kingdom is the seed and the bush.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t>EXEGESIS OF THE PARABLES</a:t>
            </a:r>
          </a:p>
        </p:txBody>
      </p:sp>
      <p:sp>
        <p:nvSpPr>
          <p:cNvPr id="182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600"/>
            </a:pPr>
            <a:r>
              <a:t>2) A Kingdom parable should be understood </a:t>
            </a:r>
            <a:r>
              <a:rPr u="sng"/>
              <a:t>alongside</a:t>
            </a:r>
            <a:r>
              <a:t> other Kingdom parables spoken in the same context.</a:t>
            </a:r>
          </a:p>
          <a:p>
            <a:pPr marL="685800" lvl="1" indent="-457200">
              <a:spcBef>
                <a:spcPts val="2000"/>
              </a:spcBef>
              <a:defRPr sz="5200"/>
            </a:pPr>
            <a:r>
              <a:t>Example: Other parables alongside the mustard seed (the sower &amp; seed, wheat &amp; tares, leaven, treasure, pearl of great price, dragnet, and the new &amp; old treasure)</a:t>
            </a:r>
            <a:endParaRPr sz="3600"/>
          </a:p>
          <a:p>
            <a:pPr>
              <a:defRPr sz="5600"/>
            </a:pPr>
            <a:r>
              <a:t>Look for a </a:t>
            </a:r>
            <a:r>
              <a:rPr u="sng"/>
              <a:t>progressive</a:t>
            </a:r>
            <a:r>
              <a:t> theme of revelation that Jesus gives as He strings the parables together.  </a:t>
            </a:r>
          </a:p>
          <a:p>
            <a:pPr>
              <a:defRPr sz="5600"/>
            </a:pPr>
            <a:r>
              <a:t>They are meant to work </a:t>
            </a:r>
            <a:r>
              <a:rPr u="sng"/>
              <a:t>together</a:t>
            </a:r>
            <a:r>
              <a:t> and build upon one another.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1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t>EXEGESIS OF PARABLES</a:t>
            </a:r>
          </a:p>
        </p:txBody>
      </p:sp>
      <p:sp>
        <p:nvSpPr>
          <p:cNvPr id="185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4614" indent="-434614" defTabSz="1738457">
              <a:lnSpc>
                <a:spcPct val="81000"/>
              </a:lnSpc>
              <a:spcBef>
                <a:spcPts val="3300"/>
              </a:spcBef>
              <a:defRPr sz="5880"/>
            </a:pPr>
            <a:r>
              <a:rPr dirty="0"/>
              <a:t>The Problem with Parables and Allegory:</a:t>
            </a:r>
          </a:p>
          <a:p>
            <a:pPr marL="434614" indent="-434614" defTabSz="1738457">
              <a:lnSpc>
                <a:spcPct val="81000"/>
              </a:lnSpc>
              <a:spcBef>
                <a:spcPts val="3300"/>
              </a:spcBef>
              <a:defRPr sz="5880"/>
            </a:pPr>
            <a:r>
              <a:rPr dirty="0"/>
              <a:t>In Matthew 13:18-23 and 36-43, Jesus explains the points of reference for the parable of the sower and the parable of the tares.  </a:t>
            </a:r>
          </a:p>
          <a:p>
            <a:pPr marL="651921" lvl="1" indent="-434614" defTabSz="1738457">
              <a:lnSpc>
                <a:spcPct val="81000"/>
              </a:lnSpc>
              <a:spcBef>
                <a:spcPts val="1700"/>
              </a:spcBef>
              <a:defRPr sz="5880"/>
            </a:pPr>
            <a:r>
              <a:rPr dirty="0"/>
              <a:t>Jesus gave us these points of reference explicitly, showing that in this case the parable functioned as an </a:t>
            </a:r>
            <a:r>
              <a:rPr u="sng" dirty="0"/>
              <a:t>allegory</a:t>
            </a:r>
            <a:r>
              <a:rPr dirty="0"/>
              <a:t> (a story that can be interpreted to reveal a hidden meaning).  </a:t>
            </a:r>
          </a:p>
          <a:p>
            <a:pPr marL="927475" lvl="2" indent="-434614" defTabSz="1738457">
              <a:lnSpc>
                <a:spcPct val="81000"/>
              </a:lnSpc>
              <a:spcBef>
                <a:spcPts val="1700"/>
              </a:spcBef>
              <a:defRPr sz="5880"/>
            </a:pPr>
            <a:r>
              <a:rPr dirty="0"/>
              <a:t>Not all parables are the </a:t>
            </a:r>
            <a:r>
              <a:rPr u="sng" dirty="0"/>
              <a:t>same</a:t>
            </a:r>
            <a:r>
              <a:rPr dirty="0"/>
              <a:t> though.</a:t>
            </a:r>
          </a:p>
          <a:p>
            <a:pPr marL="651921" lvl="1" indent="-434614" defTabSz="1738457">
              <a:lnSpc>
                <a:spcPct val="81000"/>
              </a:lnSpc>
              <a:spcBef>
                <a:spcPts val="1700"/>
              </a:spcBef>
              <a:defRPr sz="5880"/>
            </a:pPr>
            <a:r>
              <a:rPr dirty="0"/>
              <a:t>Some parables aren’t </a:t>
            </a:r>
            <a:r>
              <a:rPr u="sng" dirty="0"/>
              <a:t>true </a:t>
            </a:r>
            <a:r>
              <a:rPr dirty="0"/>
              <a:t>allegory.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1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EXEGESIS OF PARAB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EXEGESIS OF PARABLES</a:t>
            </a:r>
          </a:p>
        </p:txBody>
      </p:sp>
      <p:sp>
        <p:nvSpPr>
          <p:cNvPr id="188" name="We don’t want to see allegory where Jesus didn’t intend it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43483" indent="-443483" defTabSz="1773935">
              <a:lnSpc>
                <a:spcPct val="81000"/>
              </a:lnSpc>
              <a:spcBef>
                <a:spcPts val="1800"/>
              </a:spcBef>
              <a:defRPr sz="5000"/>
            </a:pPr>
            <a:r>
              <a:rPr sz="5400" dirty="0"/>
              <a:t>We don’t want to see allegory where Jesus didn’t </a:t>
            </a:r>
            <a:r>
              <a:rPr sz="5400" u="sng" dirty="0"/>
              <a:t>intend</a:t>
            </a:r>
            <a:r>
              <a:rPr sz="5400" dirty="0"/>
              <a:t> it.</a:t>
            </a:r>
          </a:p>
          <a:p>
            <a:pPr marL="443483" indent="-443483" defTabSz="1773935">
              <a:lnSpc>
                <a:spcPct val="81000"/>
              </a:lnSpc>
              <a:spcBef>
                <a:spcPts val="1800"/>
              </a:spcBef>
              <a:defRPr sz="5000"/>
            </a:pPr>
            <a:r>
              <a:rPr sz="5400" dirty="0"/>
              <a:t>Ex.: Interpretation of the Parable of the Good Samaritan by Augustine</a:t>
            </a:r>
          </a:p>
          <a:p>
            <a:pPr marL="665225" lvl="1" indent="-443483" defTabSz="1773935">
              <a:lnSpc>
                <a:spcPct val="81000"/>
              </a:lnSpc>
              <a:spcBef>
                <a:spcPts val="1800"/>
              </a:spcBef>
              <a:defRPr sz="5000"/>
            </a:pPr>
            <a:r>
              <a:rPr sz="5400" dirty="0"/>
              <a:t> This would be an example of </a:t>
            </a:r>
            <a:r>
              <a:rPr sz="5400" u="sng" dirty="0"/>
              <a:t>allegorizing</a:t>
            </a:r>
            <a:r>
              <a:rPr sz="5400" dirty="0"/>
              <a:t>.</a:t>
            </a:r>
          </a:p>
          <a:p>
            <a:pPr marL="443483" indent="-443483" defTabSz="1773935">
              <a:lnSpc>
                <a:spcPct val="81000"/>
              </a:lnSpc>
              <a:spcBef>
                <a:spcPts val="3400"/>
              </a:spcBef>
              <a:defRPr sz="5400"/>
            </a:pPr>
            <a:r>
              <a:rPr dirty="0"/>
              <a:t>Don’t try to make a parable do </a:t>
            </a:r>
            <a:r>
              <a:rPr u="sng" dirty="0"/>
              <a:t>more</a:t>
            </a:r>
            <a:r>
              <a:rPr dirty="0"/>
              <a:t> than Jesus </a:t>
            </a:r>
            <a:r>
              <a:rPr u="sng" dirty="0"/>
              <a:t>intended</a:t>
            </a:r>
            <a:r>
              <a:rPr dirty="0"/>
              <a:t> for it to do!</a:t>
            </a:r>
          </a:p>
          <a:p>
            <a:pPr marL="665225" lvl="1" indent="-443483" defTabSz="1773935">
              <a:lnSpc>
                <a:spcPct val="81000"/>
              </a:lnSpc>
              <a:spcBef>
                <a:spcPts val="3400"/>
              </a:spcBef>
              <a:defRPr sz="5400"/>
            </a:pPr>
            <a:r>
              <a:rPr dirty="0"/>
              <a:t>Good rule of thumb: if the original audience would not have grasped the allegorical elements, then Jesus probably didn’t intend it.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1" build="p" bldLvl="5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rPr dirty="0"/>
              <a:t>EXAMPLE</a:t>
            </a:r>
            <a:r>
              <a:rPr lang="en-US" dirty="0"/>
              <a:t> 1</a:t>
            </a:r>
            <a:r>
              <a:rPr dirty="0"/>
              <a:t> EXEGESIS OF THE PARABLES</a:t>
            </a:r>
          </a:p>
        </p:txBody>
      </p:sp>
      <p:sp>
        <p:nvSpPr>
          <p:cNvPr id="191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43483" indent="-443483" defTabSz="1773935">
              <a:lnSpc>
                <a:spcPct val="81000"/>
              </a:lnSpc>
              <a:spcBef>
                <a:spcPts val="3400"/>
              </a:spcBef>
              <a:defRPr sz="5400"/>
            </a:pPr>
            <a:r>
              <a:rPr sz="5400" dirty="0"/>
              <a:t>The parable of the moneylender in Luke 7:41-42.</a:t>
            </a:r>
          </a:p>
          <a:p>
            <a:pPr marL="665225" lvl="1" indent="-443483" defTabSz="1773935">
              <a:lnSpc>
                <a:spcPct val="81000"/>
              </a:lnSpc>
              <a:spcBef>
                <a:spcPts val="3400"/>
              </a:spcBef>
              <a:defRPr sz="5400"/>
            </a:pPr>
            <a:r>
              <a:rPr sz="5400" dirty="0"/>
              <a:t>Exegesis… what’s the context? what are the points of reference?</a:t>
            </a:r>
          </a:p>
          <a:p>
            <a:pPr marL="946402" lvl="2" indent="-443483" defTabSz="1773935">
              <a:lnSpc>
                <a:spcPct val="81000"/>
              </a:lnSpc>
              <a:spcBef>
                <a:spcPts val="3400"/>
              </a:spcBef>
              <a:defRPr sz="5400"/>
            </a:pPr>
            <a:r>
              <a:rPr sz="5400" dirty="0"/>
              <a:t>This parable was told to involve Simon in recognizing his own sin. </a:t>
            </a:r>
          </a:p>
          <a:p>
            <a:pPr marL="700704" lvl="1" indent="-478962" defTabSz="1773935">
              <a:lnSpc>
                <a:spcPct val="81000"/>
              </a:lnSpc>
              <a:spcBef>
                <a:spcPts val="1800"/>
              </a:spcBef>
              <a:defRPr sz="5000"/>
            </a:pPr>
            <a:r>
              <a:rPr sz="5400" dirty="0"/>
              <a:t>Application…</a:t>
            </a:r>
          </a:p>
          <a:p>
            <a:pPr marL="981881" lvl="2" indent="-478962" defTabSz="1773935">
              <a:lnSpc>
                <a:spcPct val="81000"/>
              </a:lnSpc>
              <a:spcBef>
                <a:spcPts val="1800"/>
              </a:spcBef>
              <a:defRPr sz="5000"/>
            </a:pPr>
            <a:r>
              <a:rPr sz="5400" dirty="0"/>
              <a:t>To the greater degree that we recognize our forgiveness, the greater we will love and be grateful to God.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1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t>REVIEW: GENERAL PRINCIPLES</a:t>
            </a:r>
          </a:p>
        </p:txBody>
      </p:sp>
      <p:sp>
        <p:nvSpPr>
          <p:cNvPr id="143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6052" indent="-416052" defTabSz="1664208">
              <a:spcBef>
                <a:spcPts val="3200"/>
              </a:spcBef>
              <a:defRPr sz="5096"/>
            </a:pPr>
            <a:r>
              <a:t>Hermeneutics is the challenge of interpreting the message of Scripture and applying it to our lives today.</a:t>
            </a:r>
          </a:p>
          <a:p>
            <a:pPr marL="416052" indent="-416052" defTabSz="1664208">
              <a:spcBef>
                <a:spcPts val="3200"/>
              </a:spcBef>
              <a:defRPr sz="5096"/>
            </a:pPr>
            <a:r>
              <a:t>We must practice </a:t>
            </a:r>
            <a:r>
              <a:rPr u="sng"/>
              <a:t>exegesis</a:t>
            </a:r>
            <a:r>
              <a:rPr i="1"/>
              <a:t> </a:t>
            </a:r>
            <a:r>
              <a:t>and </a:t>
            </a:r>
            <a:r>
              <a:rPr u="sng"/>
              <a:t>hermeneutics</a:t>
            </a:r>
            <a:r>
              <a:rPr i="1"/>
              <a:t>.</a:t>
            </a:r>
          </a:p>
          <a:p>
            <a:pPr marL="416052" indent="-416052" defTabSz="1664208">
              <a:spcBef>
                <a:spcPts val="3200"/>
              </a:spcBef>
              <a:defRPr sz="5096"/>
            </a:pPr>
            <a:r>
              <a:t>Exegesis: carefully studying the Bible to </a:t>
            </a:r>
            <a:r>
              <a:rPr i="1"/>
              <a:t>discover</a:t>
            </a:r>
            <a:r>
              <a:t> its intended meaning to the </a:t>
            </a:r>
            <a:r>
              <a:rPr u="sng"/>
              <a:t>original audience</a:t>
            </a:r>
            <a:r>
              <a:t>. AKA </a:t>
            </a:r>
            <a:r>
              <a:rPr u="sng"/>
              <a:t>interpretation</a:t>
            </a:r>
          </a:p>
          <a:p>
            <a:pPr marL="416052" indent="-416052" defTabSz="1664208">
              <a:spcBef>
                <a:spcPts val="3200"/>
              </a:spcBef>
              <a:defRPr sz="5096"/>
            </a:pPr>
            <a:r>
              <a:t>Hermeneutics: taking the intended message for the original audience and translating it into </a:t>
            </a:r>
            <a:r>
              <a:rPr u="sng"/>
              <a:t>today’s audience</a:t>
            </a:r>
            <a:r>
              <a:t>. AKA </a:t>
            </a:r>
            <a:r>
              <a:rPr u="sng"/>
              <a:t>application</a:t>
            </a:r>
          </a:p>
          <a:p>
            <a:pPr marL="624078" lvl="1" indent="-416052" defTabSz="1664208">
              <a:spcBef>
                <a:spcPts val="3200"/>
              </a:spcBef>
              <a:defRPr sz="5096"/>
            </a:pPr>
            <a:r>
              <a:t>Typically, we aren’t as precise and use these terms interchangeably. “Hermeneutics” often describes the whole process.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1" build="p" bldLvl="5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EXAMPLE EXEGESIS OF PARAB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EXAMPLE</a:t>
            </a:r>
            <a:r>
              <a:rPr lang="en-US" dirty="0"/>
              <a:t> 2</a:t>
            </a:r>
            <a:r>
              <a:rPr dirty="0"/>
              <a:t> EXEGESIS OF PARABLES</a:t>
            </a:r>
          </a:p>
        </p:txBody>
      </p:sp>
      <p:sp>
        <p:nvSpPr>
          <p:cNvPr id="194" name="The Parable of the Prodigal Son, Lk. 15:11-32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43484" indent="-443484" defTabSz="1773936">
              <a:spcBef>
                <a:spcPts val="3400"/>
              </a:spcBef>
              <a:defRPr sz="3880"/>
            </a:pPr>
            <a:r>
              <a:rPr sz="4800" dirty="0"/>
              <a:t>The Parable of the Prodigal Son, Lk. 15:11-32.</a:t>
            </a:r>
          </a:p>
          <a:p>
            <a:pPr marL="665226" lvl="1" indent="-443484" defTabSz="1773936">
              <a:spcBef>
                <a:spcPts val="3400"/>
              </a:spcBef>
              <a:defRPr sz="3880"/>
            </a:pPr>
            <a:r>
              <a:rPr sz="4800" dirty="0"/>
              <a:t>Exegesis… what’s the context? what are the points of reference? cultural insight?</a:t>
            </a:r>
          </a:p>
          <a:p>
            <a:pPr marL="931315" lvl="2" indent="-443484" defTabSz="1773936">
              <a:spcBef>
                <a:spcPts val="3400"/>
              </a:spcBef>
              <a:defRPr sz="3880"/>
            </a:pPr>
            <a:r>
              <a:rPr sz="4800" dirty="0"/>
              <a:t>The Pharisees and scribes were grumbling over his friendship with the outcasts (1-2). </a:t>
            </a:r>
          </a:p>
          <a:p>
            <a:pPr marL="931315" lvl="2" indent="-443484" defTabSz="1773936">
              <a:spcBef>
                <a:spcPts val="3400"/>
              </a:spcBef>
              <a:defRPr sz="3880"/>
            </a:pPr>
            <a:r>
              <a:rPr sz="4800" dirty="0"/>
              <a:t>This story is the third parable in response to them (the lost sheep, 3-7; the lost coin, 8-10).</a:t>
            </a:r>
          </a:p>
          <a:p>
            <a:pPr marL="931315" lvl="2" indent="-443484" defTabSz="1773936">
              <a:spcBef>
                <a:spcPts val="3400"/>
              </a:spcBef>
              <a:defRPr sz="3880"/>
            </a:pPr>
            <a:r>
              <a:rPr sz="4800" dirty="0"/>
              <a:t>Jesus was showing them 1) the joy of God the Father over the repentance of such outcasts and 2) how their self-righteousness was preventing them from the same joy.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1" build="p" bldLvl="5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5094-7C07-4A0C-ACC4-67453C7A7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EXEGESIS OF PARABLES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FE69D-3022-4A3B-951C-00648F7AF0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65226" lvl="1" indent="-443484" defTabSz="1773936">
              <a:spcBef>
                <a:spcPts val="3400"/>
              </a:spcBef>
              <a:defRPr sz="3880"/>
            </a:pPr>
            <a:r>
              <a:rPr lang="en-US" sz="5400" dirty="0"/>
              <a:t>The Parable of the Prodigal Son, Lk. 15:11-32. (cont.)</a:t>
            </a:r>
          </a:p>
          <a:p>
            <a:pPr marL="665226" lvl="1" indent="-443484" defTabSz="1773936">
              <a:spcBef>
                <a:spcPts val="3400"/>
              </a:spcBef>
              <a:defRPr sz="3880"/>
            </a:pPr>
            <a:r>
              <a:rPr lang="en-US" sz="5400" dirty="0"/>
              <a:t>Application…</a:t>
            </a:r>
          </a:p>
          <a:p>
            <a:pPr marL="931315" lvl="2" indent="-443484" defTabSz="1773936">
              <a:spcBef>
                <a:spcPts val="3400"/>
              </a:spcBef>
              <a:defRPr sz="3880"/>
            </a:pPr>
            <a:r>
              <a:rPr lang="en-US" sz="5400" dirty="0"/>
              <a:t>We should invite both Pharisee and outcast into the kingdom.</a:t>
            </a:r>
          </a:p>
          <a:p>
            <a:pPr marL="931315" lvl="2" indent="-443484" defTabSz="1773936">
              <a:spcBef>
                <a:spcPts val="3400"/>
              </a:spcBef>
              <a:defRPr sz="3880"/>
            </a:pPr>
            <a:r>
              <a:rPr lang="en-US" sz="5400" dirty="0"/>
              <a:t>If we find self-righteousness in ourselves like the elder brother, then we should repent.</a:t>
            </a:r>
          </a:p>
        </p:txBody>
      </p:sp>
    </p:spTree>
    <p:extLst>
      <p:ext uri="{BB962C8B-B14F-4D97-AF65-F5344CB8AC3E}">
        <p14:creationId xmlns:p14="http://schemas.microsoft.com/office/powerpoint/2010/main" val="358744850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EXAMPLE EXEGESIS OF PARAB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EXAMPLE </a:t>
            </a:r>
            <a:r>
              <a:rPr lang="en-US" dirty="0"/>
              <a:t>3 </a:t>
            </a:r>
            <a:r>
              <a:rPr dirty="0"/>
              <a:t>EXEGESIS OF PARABLES</a:t>
            </a:r>
          </a:p>
        </p:txBody>
      </p:sp>
      <p:sp>
        <p:nvSpPr>
          <p:cNvPr id="197" name="The Mustard Seed and the Leaven, Matt. 13:31-33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5400" dirty="0"/>
              <a:t>The Mustard Seed and the Leaven, Matt. 13:31-33.</a:t>
            </a:r>
          </a:p>
          <a:p>
            <a:r>
              <a:rPr sz="5400" dirty="0"/>
              <a:t>Exegesis… what kind of parable is this? what points of reference can we identify?</a:t>
            </a:r>
          </a:p>
          <a:p>
            <a:pPr marL="685800" lvl="1" indent="-457200"/>
            <a:r>
              <a:rPr sz="5400" dirty="0"/>
              <a:t>These are kingdom parables. One is referencing agriculture and the other baking.</a:t>
            </a:r>
          </a:p>
          <a:p>
            <a:pPr marL="685800" lvl="1" indent="-457200"/>
            <a:r>
              <a:rPr sz="5400" dirty="0"/>
              <a:t>The kingdom has two points of reference in each parable: 1) the seed and the tree, 2) the leaven before and after it has “leavened.”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1" build="p" bldLvl="5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EFD4-DAD2-427D-8670-01CEBA60B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EXEGESIS OF PARABLES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44C6A-EC23-4755-B2CE-566D7AB57E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Mustard Seed and the Leaven, Matt. 13:31-33. (cont.)</a:t>
            </a:r>
          </a:p>
          <a:p>
            <a:r>
              <a:rPr lang="en-US" sz="5400" dirty="0"/>
              <a:t>Application… what does this mean for us today?</a:t>
            </a:r>
          </a:p>
          <a:p>
            <a:pPr marL="685800" lvl="1" indent="-457200"/>
            <a:r>
              <a:rPr lang="en-US" sz="5400" dirty="0"/>
              <a:t>The kingdom of God starts out small and obscure. It grows slowly and steadily into the world-transforming movement that God intends.</a:t>
            </a:r>
          </a:p>
          <a:p>
            <a:pPr marL="685800" lvl="1" indent="-457200"/>
            <a:r>
              <a:rPr lang="en-US" sz="5400" dirty="0"/>
              <a:t>We should 1) not be concerned with appearance or 2) be distressed by our loss of cultural influence.</a:t>
            </a:r>
          </a:p>
        </p:txBody>
      </p:sp>
    </p:spTree>
    <p:extLst>
      <p:ext uri="{BB962C8B-B14F-4D97-AF65-F5344CB8AC3E}">
        <p14:creationId xmlns:p14="http://schemas.microsoft.com/office/powerpoint/2010/main" val="282219445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1"/>
          <p:cNvSpPr txBox="1">
            <a:spLocks noGrp="1"/>
          </p:cNvSpPr>
          <p:nvPr>
            <p:ph type="title"/>
          </p:nvPr>
        </p:nvSpPr>
        <p:spPr>
          <a:xfrm>
            <a:off x="1682494" y="6858000"/>
            <a:ext cx="19202402" cy="3677038"/>
          </a:xfrm>
          <a:prstGeom prst="rect">
            <a:avLst/>
          </a:prstGeom>
        </p:spPr>
        <p:txBody>
          <a:bodyPr/>
          <a:lstStyle/>
          <a:p>
            <a:r>
              <a:t>THE HERMENEUTICAL QUESTION</a:t>
            </a:r>
          </a:p>
        </p:txBody>
      </p:sp>
      <p:sp>
        <p:nvSpPr>
          <p:cNvPr id="200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682494" y="10680192"/>
            <a:ext cx="19202402" cy="9509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t>THE HERMENEUTICAL QUESTION</a:t>
            </a:r>
          </a:p>
        </p:txBody>
      </p:sp>
      <p:sp>
        <p:nvSpPr>
          <p:cNvPr id="203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600"/>
            </a:pPr>
            <a:r>
              <a:t>Once we have discovered the meaning (and feeling) of the parables in the days of Christ, we have to translate the truth into our own </a:t>
            </a:r>
            <a:r>
              <a:rPr u="sng"/>
              <a:t>culture</a:t>
            </a:r>
            <a:r>
              <a:t> and </a:t>
            </a:r>
            <a:r>
              <a:rPr u="sng"/>
              <a:t>context</a:t>
            </a:r>
            <a:r>
              <a:t>.</a:t>
            </a:r>
          </a:p>
          <a:p>
            <a:pPr>
              <a:defRPr sz="5600"/>
            </a:pPr>
            <a:r>
              <a:t>One helpful method is to </a:t>
            </a:r>
            <a:r>
              <a:rPr u="sng"/>
              <a:t>rewrite</a:t>
            </a:r>
            <a:r>
              <a:t> parables in a way that keeps the message and call to action while changing the story to be </a:t>
            </a:r>
            <a:r>
              <a:rPr u="sng"/>
              <a:t>relevant</a:t>
            </a:r>
            <a:r>
              <a:t> in our culture.</a:t>
            </a:r>
          </a:p>
          <a:p>
            <a:pPr marL="685800" lvl="1" indent="-457200">
              <a:spcBef>
                <a:spcPts val="2000"/>
              </a:spcBef>
              <a:defRPr sz="5200"/>
            </a:pPr>
            <a:r>
              <a:t>Try this with The Parable of the Persistent Widow (Lk. 18:1-8).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1" build="p" bldLvl="5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le 1"/>
          <p:cNvSpPr txBox="1">
            <a:spLocks noGrp="1"/>
          </p:cNvSpPr>
          <p:nvPr>
            <p:ph type="title"/>
          </p:nvPr>
        </p:nvSpPr>
        <p:spPr>
          <a:xfrm>
            <a:off x="1682494" y="6858000"/>
            <a:ext cx="19202402" cy="3677038"/>
          </a:xfrm>
          <a:prstGeom prst="rect">
            <a:avLst/>
          </a:prstGeom>
        </p:spPr>
        <p:txBody>
          <a:bodyPr/>
          <a:lstStyle/>
          <a:p>
            <a:r>
              <a:t>FINAL QUESTIONS?</a:t>
            </a:r>
          </a:p>
        </p:txBody>
      </p:sp>
      <p:sp>
        <p:nvSpPr>
          <p:cNvPr id="206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682494" y="10680192"/>
            <a:ext cx="19202402" cy="9509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t>REVIEW: GENERAL PRINCIPLES</a:t>
            </a:r>
          </a:p>
        </p:txBody>
      </p:sp>
      <p:pic>
        <p:nvPicPr>
          <p:cNvPr id="146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0768" y="5791200"/>
            <a:ext cx="21542464" cy="43164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t>INTRODUCTION TO PARABLES</a:t>
            </a:r>
          </a:p>
        </p:txBody>
      </p:sp>
      <p:sp>
        <p:nvSpPr>
          <p:cNvPr id="149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600"/>
            </a:pPr>
            <a:r>
              <a:t>The word “parable” literally means to </a:t>
            </a:r>
            <a:r>
              <a:rPr u="sng"/>
              <a:t>throw alongside</a:t>
            </a:r>
            <a:r>
              <a:t>.  </a:t>
            </a:r>
          </a:p>
          <a:p>
            <a:pPr marL="685800" lvl="1" indent="-457200">
              <a:spcBef>
                <a:spcPts val="2000"/>
              </a:spcBef>
              <a:defRPr sz="5200"/>
            </a:pPr>
            <a:r>
              <a:t>Jesus would throw parables alongside His teaching to illustrate a point to the audience, use them in response to questions, or conceal his agenda.</a:t>
            </a:r>
            <a:endParaRPr sz="3600"/>
          </a:p>
          <a:p>
            <a:pPr>
              <a:defRPr sz="5600"/>
            </a:pPr>
            <a:r>
              <a:t>A parable is a story or saying that is meant to teach a specific </a:t>
            </a:r>
            <a:r>
              <a:rPr u="sng"/>
              <a:t>point</a:t>
            </a:r>
            <a:r>
              <a:t> and to provoke a </a:t>
            </a:r>
            <a:r>
              <a:rPr u="sng"/>
              <a:t>response</a:t>
            </a:r>
            <a:r>
              <a:t> through a </a:t>
            </a:r>
            <a:r>
              <a:rPr u="sng"/>
              <a:t>call to action</a:t>
            </a:r>
            <a:r>
              <a:t>.</a:t>
            </a:r>
          </a:p>
          <a:p>
            <a:pPr>
              <a:defRPr sz="5600"/>
            </a:pPr>
            <a:r>
              <a:t>It is therefore our aim to properly </a:t>
            </a:r>
            <a:r>
              <a:rPr u="sng"/>
              <a:t>understand</a:t>
            </a:r>
            <a:r>
              <a:t> and </a:t>
            </a:r>
            <a:r>
              <a:rPr u="sng"/>
              <a:t>apply</a:t>
            </a:r>
            <a:r>
              <a:t> the parables of Jesus Christ.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1"/>
          <p:cNvSpPr txBox="1">
            <a:spLocks noGrp="1"/>
          </p:cNvSpPr>
          <p:nvPr>
            <p:ph type="title"/>
          </p:nvPr>
        </p:nvSpPr>
        <p:spPr>
          <a:xfrm>
            <a:off x="1682494" y="6858000"/>
            <a:ext cx="19202402" cy="3677038"/>
          </a:xfrm>
          <a:prstGeom prst="rect">
            <a:avLst/>
          </a:prstGeom>
        </p:spPr>
        <p:txBody>
          <a:bodyPr/>
          <a:lstStyle/>
          <a:p>
            <a:r>
              <a:t>THE NATURE OF THE PARABLES</a:t>
            </a:r>
          </a:p>
        </p:txBody>
      </p:sp>
      <p:sp>
        <p:nvSpPr>
          <p:cNvPr id="152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682494" y="10680192"/>
            <a:ext cx="19202402" cy="9509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t>THE NATURE OF THE PARABLES</a:t>
            </a:r>
          </a:p>
        </p:txBody>
      </p:sp>
      <p:sp>
        <p:nvSpPr>
          <p:cNvPr id="155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600"/>
            </a:pPr>
            <a:r>
              <a:t>Not all parables have the same literary features; therefore, we cannot lay down one </a:t>
            </a:r>
            <a:r>
              <a:rPr u="sng"/>
              <a:t>set of rules</a:t>
            </a:r>
            <a:r>
              <a:t> that will cover them all.</a:t>
            </a:r>
          </a:p>
          <a:p>
            <a:pPr>
              <a:defRPr sz="5600"/>
            </a:pPr>
            <a:r>
              <a:t>Kinds of Parables:</a:t>
            </a:r>
          </a:p>
          <a:p>
            <a:pPr>
              <a:defRPr sz="5600"/>
            </a:pPr>
            <a:r>
              <a:t>A </a:t>
            </a:r>
            <a:r>
              <a:rPr u="sng"/>
              <a:t>True</a:t>
            </a:r>
            <a:r>
              <a:t> Parable – a </a:t>
            </a:r>
            <a:r>
              <a:rPr i="1"/>
              <a:t>story</a:t>
            </a:r>
            <a:r>
              <a:t> with a distinct beginning and ending. </a:t>
            </a:r>
          </a:p>
          <a:p>
            <a:pPr marL="685800" lvl="1" indent="-457200">
              <a:spcBef>
                <a:spcPts val="2000"/>
              </a:spcBef>
              <a:defRPr sz="5200"/>
            </a:pPr>
            <a:r>
              <a:t>Examples: the Good Samaritan, the Lost Sheep (both instances), the Prodigal Son, the Great Supper, the Laborers in the Vineyard, the Rich Man and Lazarus, and the Ten Virgins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290450"/>
          </a:xfrm>
          <a:prstGeom prst="rect">
            <a:avLst/>
          </a:prstGeom>
        </p:spPr>
        <p:txBody>
          <a:bodyPr/>
          <a:lstStyle/>
          <a:p>
            <a:r>
              <a:t>THE NATURE OF THE PARABLES</a:t>
            </a:r>
          </a:p>
        </p:txBody>
      </p:sp>
      <p:sp>
        <p:nvSpPr>
          <p:cNvPr id="158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5400"/>
            </a:pPr>
            <a:r>
              <a:t>A </a:t>
            </a:r>
            <a:r>
              <a:rPr u="sng"/>
              <a:t>Similitude</a:t>
            </a:r>
            <a:r>
              <a:t> – illustrations taken from everyday life</a:t>
            </a:r>
          </a:p>
          <a:p>
            <a:pPr marL="685800" lvl="1" indent="-457200">
              <a:lnSpc>
                <a:spcPct val="81000"/>
              </a:lnSpc>
              <a:spcBef>
                <a:spcPts val="2000"/>
              </a:spcBef>
              <a:defRPr sz="5400"/>
            </a:pPr>
            <a:r>
              <a:t>Example: “‘Watch and beware of </a:t>
            </a:r>
            <a:r>
              <a:rPr i="1"/>
              <a:t>the leaven</a:t>
            </a:r>
            <a:r>
              <a:t> of the Pharisees and Sadducees….’ Then they understood that he did not tell them to beware of the leaven of bread, but of the </a:t>
            </a:r>
            <a:r>
              <a:rPr i="1"/>
              <a:t>the teaching</a:t>
            </a:r>
            <a:r>
              <a:t> of the Pharisees and Sadducees” (Matt. 16:6, 12).</a:t>
            </a:r>
          </a:p>
          <a:p>
            <a:pPr>
              <a:lnSpc>
                <a:spcPct val="81000"/>
              </a:lnSpc>
              <a:defRPr sz="5400" u="sng"/>
            </a:pPr>
            <a:r>
              <a:t>Metaphors</a:t>
            </a:r>
            <a:r>
              <a:rPr u="none"/>
              <a:t> and </a:t>
            </a:r>
            <a:r>
              <a:t>Similes</a:t>
            </a:r>
            <a:r>
              <a:rPr u="none"/>
              <a:t> – a comparison of two things</a:t>
            </a:r>
          </a:p>
          <a:p>
            <a:pPr marL="685800" lvl="1" indent="-457200">
              <a:lnSpc>
                <a:spcPct val="81000"/>
              </a:lnSpc>
              <a:spcBef>
                <a:spcPts val="2000"/>
              </a:spcBef>
              <a:defRPr sz="5400"/>
            </a:pPr>
            <a:r>
              <a:t>Example: “You are the salt of the earth" (Matt 5:13).</a:t>
            </a:r>
          </a:p>
          <a:p>
            <a:pPr marL="685800" lvl="1" indent="-457200">
              <a:lnSpc>
                <a:spcPct val="81000"/>
              </a:lnSpc>
              <a:spcBef>
                <a:spcPts val="2000"/>
              </a:spcBef>
              <a:defRPr sz="5400"/>
            </a:pPr>
            <a:r>
              <a:t>Example: “The kingdom of heaven </a:t>
            </a:r>
            <a:r>
              <a:rPr i="1"/>
              <a:t>is like</a:t>
            </a:r>
            <a:r>
              <a:t> treasure hidden in a field…” (Matt. 13:44)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HE NATURE OF THE PARAB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NATURE OF THE PARABLES</a:t>
            </a:r>
          </a:p>
        </p:txBody>
      </p:sp>
      <p:sp>
        <p:nvSpPr>
          <p:cNvPr id="161" name="An Epigram – a concise, clever, or paradoxical stateme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5200"/>
            </a:pPr>
            <a:r>
              <a:rPr dirty="0"/>
              <a:t>An </a:t>
            </a:r>
            <a:r>
              <a:rPr u="sng" dirty="0"/>
              <a:t>Epigram</a:t>
            </a:r>
            <a:r>
              <a:rPr dirty="0"/>
              <a:t> – a concise, clever, or paradoxical statement</a:t>
            </a:r>
          </a:p>
          <a:p>
            <a:pPr marL="685800" lvl="1" indent="-457200">
              <a:lnSpc>
                <a:spcPct val="81000"/>
              </a:lnSpc>
              <a:spcBef>
                <a:spcPts val="2000"/>
              </a:spcBef>
              <a:defRPr sz="5200"/>
            </a:pPr>
            <a:r>
              <a:rPr dirty="0"/>
              <a:t>Example: “You will recognize them by their fruits. Are grapes gathered from </a:t>
            </a:r>
            <a:r>
              <a:rPr dirty="0" err="1"/>
              <a:t>thornbushes</a:t>
            </a:r>
            <a:r>
              <a:rPr dirty="0"/>
              <a:t>, or figs from thistles? So, every healthy tree bears good fruit, but the diseased tree bears bad fruit” (Matt. 7:16-17).</a:t>
            </a:r>
          </a:p>
          <a:p>
            <a:pPr>
              <a:defRPr sz="5600"/>
            </a:pPr>
            <a:r>
              <a:rPr dirty="0"/>
              <a:t>A </a:t>
            </a:r>
            <a:r>
              <a:rPr u="sng" dirty="0"/>
              <a:t>Kingdom </a:t>
            </a:r>
            <a:r>
              <a:rPr dirty="0"/>
              <a:t>parable — a short story or metaphor about the kingdom of God</a:t>
            </a:r>
          </a:p>
          <a:p>
            <a:pPr marL="685799" lvl="1" indent="-457199">
              <a:defRPr sz="5200"/>
            </a:pPr>
            <a:r>
              <a:rPr dirty="0"/>
              <a:t>Example: “He told them another parable. ‘The kingdom of heaven is like leaven that a woman took and hid in three measures of flour, till it was all leavened’” (Matt. 13:33).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HE NATURE OF PARAB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NATURE OF PARABLES</a:t>
            </a:r>
          </a:p>
        </p:txBody>
      </p:sp>
      <p:sp>
        <p:nvSpPr>
          <p:cNvPr id="164" name="Your rules of interpretation should be appropriate to the type of parable you are reading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199" indent="-457199">
              <a:defRPr sz="5200"/>
            </a:pPr>
            <a:r>
              <a:rPr dirty="0"/>
              <a:t>Your rules of interpretation should be appropriate to the </a:t>
            </a:r>
            <a:r>
              <a:rPr u="sng" dirty="0"/>
              <a:t>type</a:t>
            </a:r>
            <a:r>
              <a:rPr dirty="0"/>
              <a:t> of parable you are reading.</a:t>
            </a:r>
          </a:p>
          <a:p>
            <a:pPr marL="685799" lvl="1" indent="-457199">
              <a:defRPr sz="5200"/>
            </a:pPr>
            <a:r>
              <a:rPr dirty="0"/>
              <a:t>What is Jesus’ point? Does he have more than one point?</a:t>
            </a:r>
          </a:p>
          <a:p>
            <a:pPr marL="685799" lvl="1" indent="-457199">
              <a:defRPr sz="5200"/>
            </a:pPr>
            <a:r>
              <a:rPr dirty="0"/>
              <a:t>Who is he speaking about? Is it a kingdom parable?</a:t>
            </a:r>
          </a:p>
          <a:p>
            <a:pPr marL="685799" lvl="1" indent="-457199">
              <a:defRPr sz="5200"/>
            </a:pPr>
            <a:r>
              <a:rPr dirty="0"/>
              <a:t>Why did he tell </a:t>
            </a:r>
            <a:r>
              <a:rPr i="1" dirty="0"/>
              <a:t>this</a:t>
            </a:r>
            <a:r>
              <a:rPr dirty="0"/>
              <a:t> parable? </a:t>
            </a:r>
          </a:p>
          <a:p>
            <a:pPr marL="685799" lvl="1" indent="-457199">
              <a:defRPr sz="5200"/>
            </a:pPr>
            <a:r>
              <a:rPr dirty="0"/>
              <a:t>What did that mean to his original audience?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1" build="p" bldLvl="5" animBg="1" advAuto="0"/>
    </p:bld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1632</Words>
  <Application>Microsoft Office PowerPoint</Application>
  <PresentationFormat>Custom</PresentationFormat>
  <Paragraphs>115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Century Schoolbook</vt:lpstr>
      <vt:lpstr>Helvetica Neue</vt:lpstr>
      <vt:lpstr>Helvetica Neue Light</vt:lpstr>
      <vt:lpstr>Helvetica Neue Medium</vt:lpstr>
      <vt:lpstr>Black</vt:lpstr>
      <vt:lpstr>INTRODUCTION TO PARABLES</vt:lpstr>
      <vt:lpstr>REVIEW: GENERAL PRINCIPLES</vt:lpstr>
      <vt:lpstr>REVIEW: GENERAL PRINCIPLES</vt:lpstr>
      <vt:lpstr>INTRODUCTION TO PARABLES</vt:lpstr>
      <vt:lpstr>THE NATURE OF THE PARABLES</vt:lpstr>
      <vt:lpstr>THE NATURE OF THE PARABLES</vt:lpstr>
      <vt:lpstr>THE NATURE OF THE PARABLES</vt:lpstr>
      <vt:lpstr>THE NATURE OF THE PARABLES</vt:lpstr>
      <vt:lpstr>THE NATURE OF PARABLES</vt:lpstr>
      <vt:lpstr>EXEGESIS OF THE PARABLES</vt:lpstr>
      <vt:lpstr>EXEGESIS OF THE PARABLES</vt:lpstr>
      <vt:lpstr>EXEGESIS OF THE PARABLES</vt:lpstr>
      <vt:lpstr>EXEGESIS OF THE PARABLES</vt:lpstr>
      <vt:lpstr>EXEGESIS OF THE PARABLES</vt:lpstr>
      <vt:lpstr>EXEGESIS OF THE PARABLES</vt:lpstr>
      <vt:lpstr>EXEGESIS OF THE PARABLES</vt:lpstr>
      <vt:lpstr>EXEGESIS OF PARABLES</vt:lpstr>
      <vt:lpstr>EXEGESIS OF PARABLES</vt:lpstr>
      <vt:lpstr>EXAMPLE 1 EXEGESIS OF THE PARABLES</vt:lpstr>
      <vt:lpstr>EXAMPLE 2 EXEGESIS OF PARABLES</vt:lpstr>
      <vt:lpstr>EXAMPLE 2 EXEGESIS OF PARABLES</vt:lpstr>
      <vt:lpstr>EXAMPLE 3 EXEGESIS OF PARABLES</vt:lpstr>
      <vt:lpstr>EXAMPLE 3 EXEGESIS OF PARABLES</vt:lpstr>
      <vt:lpstr>THE HERMENEUTICAL QUESTION</vt:lpstr>
      <vt:lpstr>THE HERMENEUTICAL QUESTION</vt:lpstr>
      <vt:lpstr>FINAL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PARABLES</dc:title>
  <cp:lastModifiedBy>Forrest Price</cp:lastModifiedBy>
  <cp:revision>4</cp:revision>
  <dcterms:modified xsi:type="dcterms:W3CDTF">2018-03-23T18:22:36Z</dcterms:modified>
</cp:coreProperties>
</file>