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9" r:id="rId4"/>
    <p:sldId id="282" r:id="rId5"/>
    <p:sldId id="283" r:id="rId6"/>
    <p:sldId id="284" r:id="rId7"/>
    <p:sldId id="285" r:id="rId8"/>
    <p:sldId id="286" r:id="rId9"/>
    <p:sldId id="287" r:id="rId10"/>
    <p:sldId id="288" r:id="rId11"/>
    <p:sldId id="289" r:id="rId12"/>
    <p:sldId id="290" r:id="rId13"/>
    <p:sldId id="300" r:id="rId14"/>
    <p:sldId id="301" r:id="rId15"/>
    <p:sldId id="291" r:id="rId16"/>
    <p:sldId id="292" r:id="rId17"/>
    <p:sldId id="293" r:id="rId18"/>
    <p:sldId id="294" r:id="rId19"/>
    <p:sldId id="295" r:id="rId20"/>
    <p:sldId id="296" r:id="rId21"/>
    <p:sldId id="297" r:id="rId22"/>
    <p:sldId id="298" r:id="rId23"/>
    <p:sldId id="29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706" autoAdjust="0"/>
  </p:normalViewPr>
  <p:slideViewPr>
    <p:cSldViewPr>
      <p:cViewPr varScale="1">
        <p:scale>
          <a:sx n="69" d="100"/>
          <a:sy n="69" d="100"/>
        </p:scale>
        <p:origin x="612"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6/6/2018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6/6/2018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6/6/2018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6/6/2018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6/6/2018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6/6/2018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6/6/2018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READ THE OT:</a:t>
            </a:r>
            <a:br>
              <a:rPr lang="en-US" dirty="0"/>
            </a:br>
            <a:r>
              <a:rPr lang="en-US" dirty="0"/>
              <a:t>THE PSALMS / POETRY</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84D5-F12D-4286-A194-57C6A66FFBEE}"/>
              </a:ext>
            </a:extLst>
          </p:cNvPr>
          <p:cNvSpPr>
            <a:spLocks noGrp="1"/>
          </p:cNvSpPr>
          <p:nvPr>
            <p:ph type="title"/>
          </p:nvPr>
        </p:nvSpPr>
        <p:spPr/>
        <p:txBody>
          <a:bodyPr/>
          <a:lstStyle/>
          <a:p>
            <a:r>
              <a:rPr lang="en-US" dirty="0"/>
              <a:t>EXEGETICAL OBSERVATIONS:</a:t>
            </a:r>
            <a:br>
              <a:rPr lang="en-US" dirty="0"/>
            </a:br>
            <a:r>
              <a:rPr lang="en-US" dirty="0"/>
              <a:t>PSALMS AS LITERATURE</a:t>
            </a:r>
          </a:p>
        </p:txBody>
      </p:sp>
      <p:sp>
        <p:nvSpPr>
          <p:cNvPr id="3" name="Content Placeholder 2">
            <a:extLst>
              <a:ext uri="{FF2B5EF4-FFF2-40B4-BE49-F238E27FC236}">
                <a16:creationId xmlns:a16="http://schemas.microsoft.com/office/drawing/2014/main" id="{EF4BEE49-D08A-4D28-A0B9-71168230D348}"/>
              </a:ext>
            </a:extLst>
          </p:cNvPr>
          <p:cNvSpPr>
            <a:spLocks noGrp="1"/>
          </p:cNvSpPr>
          <p:nvPr>
            <p:ph idx="1"/>
          </p:nvPr>
        </p:nvSpPr>
        <p:spPr/>
        <p:txBody>
          <a:bodyPr>
            <a:normAutofit/>
          </a:bodyPr>
          <a:lstStyle/>
          <a:p>
            <a:r>
              <a:rPr lang="en-US" sz="2800" dirty="0"/>
              <a:t>Psalms are of several different </a:t>
            </a:r>
            <a:r>
              <a:rPr lang="en-US" sz="2800" u="sng" dirty="0"/>
              <a:t>types</a:t>
            </a:r>
            <a:r>
              <a:rPr lang="en-US" sz="2800" dirty="0"/>
              <a:t>.</a:t>
            </a:r>
          </a:p>
          <a:p>
            <a:pPr lvl="1"/>
            <a:r>
              <a:rPr lang="en-US" sz="2600" dirty="0"/>
              <a:t>Always ask yourself what type of psalm you are reading.</a:t>
            </a:r>
          </a:p>
          <a:p>
            <a:r>
              <a:rPr lang="en-US" sz="2800" dirty="0"/>
              <a:t>Each psalm is characterized by its formal </a:t>
            </a:r>
            <a:r>
              <a:rPr lang="en-US" sz="2800" u="sng" dirty="0"/>
              <a:t>structure</a:t>
            </a:r>
            <a:r>
              <a:rPr lang="en-US" sz="2800" dirty="0"/>
              <a:t>.</a:t>
            </a:r>
          </a:p>
          <a:p>
            <a:pPr lvl="1"/>
            <a:r>
              <a:rPr lang="en-US" sz="2600" dirty="0"/>
              <a:t>The structure can tell you what type it is, where the focus of the psalm lies, and/or transitions to a different subject.</a:t>
            </a:r>
          </a:p>
          <a:p>
            <a:r>
              <a:rPr lang="en-US" sz="2800" dirty="0"/>
              <a:t>Each type of psalm was intended to have a given </a:t>
            </a:r>
            <a:r>
              <a:rPr lang="en-US" sz="2800" u="sng" dirty="0"/>
              <a:t>function</a:t>
            </a:r>
            <a:r>
              <a:rPr lang="en-US" sz="2800" dirty="0"/>
              <a:t> in the life of Israel.</a:t>
            </a:r>
          </a:p>
        </p:txBody>
      </p:sp>
    </p:spTree>
    <p:extLst>
      <p:ext uri="{BB962C8B-B14F-4D97-AF65-F5344CB8AC3E}">
        <p14:creationId xmlns:p14="http://schemas.microsoft.com/office/powerpoint/2010/main" val="325206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1777-6759-4602-ACD9-5B50AC8CB881}"/>
              </a:ext>
            </a:extLst>
          </p:cNvPr>
          <p:cNvSpPr>
            <a:spLocks noGrp="1"/>
          </p:cNvSpPr>
          <p:nvPr>
            <p:ph type="title"/>
          </p:nvPr>
        </p:nvSpPr>
        <p:spPr/>
        <p:txBody>
          <a:bodyPr/>
          <a:lstStyle/>
          <a:p>
            <a:r>
              <a:rPr lang="en-US" dirty="0"/>
              <a:t>EXEGETICAL OBSERVATIONS:</a:t>
            </a:r>
            <a:br>
              <a:rPr lang="en-US" dirty="0"/>
            </a:br>
            <a:r>
              <a:rPr lang="en-US" dirty="0"/>
              <a:t>PSALMS AS LITERATURE</a:t>
            </a:r>
          </a:p>
        </p:txBody>
      </p:sp>
      <p:sp>
        <p:nvSpPr>
          <p:cNvPr id="3" name="Content Placeholder 2">
            <a:extLst>
              <a:ext uri="{FF2B5EF4-FFF2-40B4-BE49-F238E27FC236}">
                <a16:creationId xmlns:a16="http://schemas.microsoft.com/office/drawing/2014/main" id="{215BEC34-7C71-4480-A575-109EF4445EB0}"/>
              </a:ext>
            </a:extLst>
          </p:cNvPr>
          <p:cNvSpPr>
            <a:spLocks noGrp="1"/>
          </p:cNvSpPr>
          <p:nvPr>
            <p:ph idx="1"/>
          </p:nvPr>
        </p:nvSpPr>
        <p:spPr/>
        <p:txBody>
          <a:bodyPr>
            <a:normAutofit/>
          </a:bodyPr>
          <a:lstStyle/>
          <a:p>
            <a:r>
              <a:rPr lang="en-US" sz="2800" dirty="0"/>
              <a:t>There are also various </a:t>
            </a:r>
            <a:r>
              <a:rPr lang="en-US" sz="2800" u="sng" dirty="0"/>
              <a:t>patterns</a:t>
            </a:r>
            <a:r>
              <a:rPr lang="en-US" sz="2800" dirty="0"/>
              <a:t> within the psalms.</a:t>
            </a:r>
          </a:p>
          <a:p>
            <a:pPr lvl="1"/>
            <a:r>
              <a:rPr lang="en-US" sz="2600" dirty="0"/>
              <a:t>Some psalmists would use certain arrangements or repetitions of words and sounds and plays on words.</a:t>
            </a:r>
          </a:p>
          <a:p>
            <a:pPr lvl="1"/>
            <a:r>
              <a:rPr lang="en-US" sz="2600" dirty="0"/>
              <a:t>Some psalms are </a:t>
            </a:r>
            <a:r>
              <a:rPr lang="en-US" sz="2600" u="sng" dirty="0"/>
              <a:t>acrostic</a:t>
            </a:r>
            <a:r>
              <a:rPr lang="en-US" sz="2600" dirty="0"/>
              <a:t>. (e.g., Psalm 119)</a:t>
            </a:r>
          </a:p>
          <a:p>
            <a:r>
              <a:rPr lang="en-US" sz="2800" dirty="0"/>
              <a:t>Each psalm has its own integrity as a literary unit. </a:t>
            </a:r>
          </a:p>
          <a:p>
            <a:pPr lvl="1"/>
            <a:r>
              <a:rPr lang="en-US" sz="2600" dirty="0"/>
              <a:t>Psalms must be treated as </a:t>
            </a:r>
            <a:r>
              <a:rPr lang="en-US" sz="2600" u="sng" dirty="0"/>
              <a:t>wholes</a:t>
            </a:r>
            <a:r>
              <a:rPr lang="en-US" sz="2600" dirty="0"/>
              <a:t>, not broken in to single verses or seen as many pearls on a string. </a:t>
            </a:r>
          </a:p>
          <a:p>
            <a:pPr lvl="1"/>
            <a:r>
              <a:rPr lang="en-US" sz="2600" dirty="0"/>
              <a:t>Each verse in the psalms exist in the </a:t>
            </a:r>
            <a:r>
              <a:rPr lang="en-US" sz="2600" u="sng" dirty="0"/>
              <a:t>context</a:t>
            </a:r>
            <a:r>
              <a:rPr lang="en-US" sz="2600" dirty="0"/>
              <a:t> of the whole and must not be interpreted apart from it.</a:t>
            </a:r>
          </a:p>
        </p:txBody>
      </p:sp>
    </p:spTree>
    <p:extLst>
      <p:ext uri="{BB962C8B-B14F-4D97-AF65-F5344CB8AC3E}">
        <p14:creationId xmlns:p14="http://schemas.microsoft.com/office/powerpoint/2010/main" val="324073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97A5-086C-4337-A1ED-443E520C4C13}"/>
              </a:ext>
            </a:extLst>
          </p:cNvPr>
          <p:cNvSpPr>
            <a:spLocks noGrp="1"/>
          </p:cNvSpPr>
          <p:nvPr>
            <p:ph type="title"/>
          </p:nvPr>
        </p:nvSpPr>
        <p:spPr/>
        <p:txBody>
          <a:bodyPr>
            <a:normAutofit/>
          </a:bodyPr>
          <a:lstStyle/>
          <a:p>
            <a:r>
              <a:rPr lang="en-US" dirty="0"/>
              <a:t>EXEGETICAL OBSERVATIONS:</a:t>
            </a:r>
            <a:br>
              <a:rPr lang="en-US" dirty="0"/>
            </a:br>
            <a:r>
              <a:rPr lang="en-US" dirty="0"/>
              <a:t>FUNCTIONS OF PSALMS IN ANCIENT ISRAEL</a:t>
            </a:r>
          </a:p>
        </p:txBody>
      </p:sp>
      <p:sp>
        <p:nvSpPr>
          <p:cNvPr id="3" name="Content Placeholder 2">
            <a:extLst>
              <a:ext uri="{FF2B5EF4-FFF2-40B4-BE49-F238E27FC236}">
                <a16:creationId xmlns:a16="http://schemas.microsoft.com/office/drawing/2014/main" id="{C724239B-2CD0-487E-B25E-7CB024C6BF5B}"/>
              </a:ext>
            </a:extLst>
          </p:cNvPr>
          <p:cNvSpPr>
            <a:spLocks noGrp="1"/>
          </p:cNvSpPr>
          <p:nvPr>
            <p:ph idx="1"/>
          </p:nvPr>
        </p:nvSpPr>
        <p:spPr/>
        <p:txBody>
          <a:bodyPr>
            <a:normAutofit/>
          </a:bodyPr>
          <a:lstStyle/>
          <a:p>
            <a:r>
              <a:rPr lang="en-US" sz="2800" dirty="0"/>
              <a:t>Psalms were composed for use in </a:t>
            </a:r>
            <a:r>
              <a:rPr lang="en-US" sz="2800" u="sng" dirty="0"/>
              <a:t>worship</a:t>
            </a:r>
            <a:r>
              <a:rPr lang="en-US" sz="2800" dirty="0"/>
              <a:t>, functioning as a means to </a:t>
            </a:r>
            <a:r>
              <a:rPr lang="en-US" sz="2800" u="sng" dirty="0"/>
              <a:t>connect</a:t>
            </a:r>
            <a:r>
              <a:rPr lang="en-US" sz="2800" dirty="0"/>
              <a:t> the worshipper and God. </a:t>
            </a:r>
          </a:p>
          <a:p>
            <a:pPr lvl="1"/>
            <a:r>
              <a:rPr lang="en-US" sz="2600" dirty="0"/>
              <a:t>Some are intended for </a:t>
            </a:r>
            <a:r>
              <a:rPr lang="en-US" sz="2600" u="sng" dirty="0"/>
              <a:t>individual</a:t>
            </a:r>
            <a:r>
              <a:rPr lang="en-US" sz="2600" dirty="0"/>
              <a:t> worship and others for </a:t>
            </a:r>
            <a:r>
              <a:rPr lang="en-US" sz="2600" u="sng" dirty="0"/>
              <a:t>corporate</a:t>
            </a:r>
            <a:r>
              <a:rPr lang="en-US" sz="2600" dirty="0"/>
              <a:t> use. </a:t>
            </a:r>
          </a:p>
          <a:p>
            <a:r>
              <a:rPr lang="en-US" sz="2800" dirty="0"/>
              <a:t>They were applicable then and still are because they speak to the </a:t>
            </a:r>
            <a:r>
              <a:rPr lang="en-US" sz="2800" u="sng" dirty="0"/>
              <a:t>heart</a:t>
            </a:r>
            <a:r>
              <a:rPr lang="en-US" sz="2800" dirty="0"/>
              <a:t> of a believer or group gathered in worship, no matter the </a:t>
            </a:r>
            <a:r>
              <a:rPr lang="en-US" sz="2800" u="sng" dirty="0"/>
              <a:t>culture</a:t>
            </a:r>
            <a:r>
              <a:rPr lang="en-US" sz="2800" dirty="0"/>
              <a:t> or </a:t>
            </a:r>
            <a:r>
              <a:rPr lang="en-US" sz="2800" u="sng" dirty="0"/>
              <a:t>time</a:t>
            </a:r>
            <a:r>
              <a:rPr lang="en-US" sz="2800" dirty="0"/>
              <a:t>.</a:t>
            </a:r>
          </a:p>
          <a:p>
            <a:r>
              <a:rPr lang="en-US" sz="2800" dirty="0"/>
              <a:t>Paul told early Christians to </a:t>
            </a:r>
            <a:r>
              <a:rPr lang="en-US" sz="2800" u="sng" dirty="0"/>
              <a:t>encourage</a:t>
            </a:r>
            <a:r>
              <a:rPr lang="en-US" sz="2800" dirty="0"/>
              <a:t> one another with psalms. (Eph. 5:19, Col. 3:16)</a:t>
            </a:r>
          </a:p>
        </p:txBody>
      </p:sp>
    </p:spTree>
    <p:extLst>
      <p:ext uri="{BB962C8B-B14F-4D97-AF65-F5344CB8AC3E}">
        <p14:creationId xmlns:p14="http://schemas.microsoft.com/office/powerpoint/2010/main" val="419554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D15B-3ACC-4CC9-B045-612766929275}"/>
              </a:ext>
            </a:extLst>
          </p:cNvPr>
          <p:cNvSpPr>
            <a:spLocks noGrp="1"/>
          </p:cNvSpPr>
          <p:nvPr>
            <p:ph type="title"/>
          </p:nvPr>
        </p:nvSpPr>
        <p:spPr/>
        <p:txBody>
          <a:bodyPr/>
          <a:lstStyle/>
          <a:p>
            <a:r>
              <a:rPr lang="en-US" dirty="0"/>
              <a:t>EXEGETICAL OBSERVATIONS:</a:t>
            </a:r>
            <a:br>
              <a:rPr lang="en-US" dirty="0"/>
            </a:br>
            <a:r>
              <a:rPr lang="en-US" dirty="0"/>
              <a:t>LITERARY DEVICES/ELEMENTS</a:t>
            </a:r>
          </a:p>
        </p:txBody>
      </p:sp>
      <p:sp>
        <p:nvSpPr>
          <p:cNvPr id="3" name="Content Placeholder 2">
            <a:extLst>
              <a:ext uri="{FF2B5EF4-FFF2-40B4-BE49-F238E27FC236}">
                <a16:creationId xmlns:a16="http://schemas.microsoft.com/office/drawing/2014/main" id="{FA0D9F24-035C-4E94-A2C5-6C444F8304BC}"/>
              </a:ext>
            </a:extLst>
          </p:cNvPr>
          <p:cNvSpPr>
            <a:spLocks noGrp="1"/>
          </p:cNvSpPr>
          <p:nvPr>
            <p:ph idx="1"/>
          </p:nvPr>
        </p:nvSpPr>
        <p:spPr/>
        <p:txBody>
          <a:bodyPr>
            <a:normAutofit/>
          </a:bodyPr>
          <a:lstStyle/>
          <a:p>
            <a:r>
              <a:rPr lang="en-US" sz="2800" u="sng" dirty="0"/>
              <a:t>Parallelism</a:t>
            </a:r>
          </a:p>
          <a:p>
            <a:pPr lvl="1"/>
            <a:r>
              <a:rPr lang="en-US" sz="2600" u="sng" dirty="0"/>
              <a:t>Synonymous</a:t>
            </a:r>
            <a:r>
              <a:rPr lang="en-US" sz="2600" dirty="0"/>
              <a:t>: the same sense of the first line is expressed in different but equivalent terms in the second line</a:t>
            </a:r>
          </a:p>
          <a:p>
            <a:pPr lvl="1"/>
            <a:r>
              <a:rPr lang="en-US" sz="2600" u="sng" dirty="0"/>
              <a:t>Antithetical</a:t>
            </a:r>
            <a:r>
              <a:rPr lang="en-US" sz="2600" dirty="0"/>
              <a:t>: two lines correspond with one another by an opposition of terms and sentiments through contrast</a:t>
            </a:r>
          </a:p>
          <a:p>
            <a:pPr lvl="1"/>
            <a:r>
              <a:rPr lang="en-US" sz="2600" u="sng" dirty="0"/>
              <a:t>Synthetic</a:t>
            </a:r>
            <a:r>
              <a:rPr lang="en-US" sz="2600" dirty="0"/>
              <a:t>: lines that correspond in form, but not in thought; the second line adds to the first line in a manner that provides further information</a:t>
            </a:r>
          </a:p>
        </p:txBody>
      </p:sp>
    </p:spTree>
    <p:extLst>
      <p:ext uri="{BB962C8B-B14F-4D97-AF65-F5344CB8AC3E}">
        <p14:creationId xmlns:p14="http://schemas.microsoft.com/office/powerpoint/2010/main" val="291633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21F3-338A-4224-9EDD-A916238B50CA}"/>
              </a:ext>
            </a:extLst>
          </p:cNvPr>
          <p:cNvSpPr>
            <a:spLocks noGrp="1"/>
          </p:cNvSpPr>
          <p:nvPr>
            <p:ph type="title"/>
          </p:nvPr>
        </p:nvSpPr>
        <p:spPr/>
        <p:txBody>
          <a:bodyPr/>
          <a:lstStyle/>
          <a:p>
            <a:r>
              <a:rPr lang="en-US" dirty="0"/>
              <a:t>EXEGETICAL OBSERVATIONS:</a:t>
            </a:r>
            <a:br>
              <a:rPr lang="en-US" dirty="0"/>
            </a:br>
            <a:r>
              <a:rPr lang="en-US" dirty="0"/>
              <a:t>LITERARY DEVICES/ELEMENTS</a:t>
            </a:r>
          </a:p>
        </p:txBody>
      </p:sp>
      <p:sp>
        <p:nvSpPr>
          <p:cNvPr id="3" name="Content Placeholder 2">
            <a:extLst>
              <a:ext uri="{FF2B5EF4-FFF2-40B4-BE49-F238E27FC236}">
                <a16:creationId xmlns:a16="http://schemas.microsoft.com/office/drawing/2014/main" id="{DD4B5F56-D7CE-4BCF-A5D7-0A9DF111CFB7}"/>
              </a:ext>
            </a:extLst>
          </p:cNvPr>
          <p:cNvSpPr>
            <a:spLocks noGrp="1"/>
          </p:cNvSpPr>
          <p:nvPr>
            <p:ph idx="1"/>
          </p:nvPr>
        </p:nvSpPr>
        <p:spPr/>
        <p:txBody>
          <a:bodyPr>
            <a:normAutofit lnSpcReduction="10000"/>
          </a:bodyPr>
          <a:lstStyle/>
          <a:p>
            <a:r>
              <a:rPr lang="en-US" sz="2800" u="sng" dirty="0"/>
              <a:t>Chiastic</a:t>
            </a:r>
            <a:r>
              <a:rPr lang="en-US" sz="2800" dirty="0"/>
              <a:t> Pattern​- This is also called inverted parallelism. it can be diagrammed as an A-B-C-B1-A1 construction. The significance of chiasms is that the focus often is upon the middle element.</a:t>
            </a:r>
          </a:p>
          <a:p>
            <a:r>
              <a:rPr lang="en-US" sz="2800" u="sng" dirty="0"/>
              <a:t>Repetition</a:t>
            </a:r>
            <a:r>
              <a:rPr lang="en-US" sz="2800" dirty="0"/>
              <a:t> of Words​- a structural poetic device indicating significance.</a:t>
            </a:r>
          </a:p>
          <a:p>
            <a:r>
              <a:rPr lang="en-US" sz="2800" u="sng" dirty="0"/>
              <a:t>Selah-</a:t>
            </a:r>
            <a:r>
              <a:rPr lang="en-US" sz="2800" dirty="0"/>
              <a:t> possibly a musical term meaning to either a) elevate (crescendo), or b) pause (musical interlude) </a:t>
            </a:r>
          </a:p>
          <a:p>
            <a:r>
              <a:rPr lang="en-US" sz="2800" u="sng" dirty="0" err="1"/>
              <a:t>Inclusio</a:t>
            </a:r>
            <a:r>
              <a:rPr lang="en-US" sz="2800" dirty="0"/>
              <a:t>​- a recurring phrase used to set off paragraphs of text. It also functioned as an indicator of theme. </a:t>
            </a:r>
          </a:p>
          <a:p>
            <a:endParaRPr lang="en-US" sz="2800" dirty="0"/>
          </a:p>
        </p:txBody>
      </p:sp>
    </p:spTree>
    <p:extLst>
      <p:ext uri="{BB962C8B-B14F-4D97-AF65-F5344CB8AC3E}">
        <p14:creationId xmlns:p14="http://schemas.microsoft.com/office/powerpoint/2010/main" val="119052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7A01-DCB3-4D1F-9E57-B39D528908DA}"/>
              </a:ext>
            </a:extLst>
          </p:cNvPr>
          <p:cNvSpPr>
            <a:spLocks noGrp="1"/>
          </p:cNvSpPr>
          <p:nvPr>
            <p:ph type="title"/>
          </p:nvPr>
        </p:nvSpPr>
        <p:spPr/>
        <p:txBody>
          <a:bodyPr/>
          <a:lstStyle/>
          <a:p>
            <a:r>
              <a:rPr lang="en-US" dirty="0"/>
              <a:t>TYPES OF PSALMS</a:t>
            </a:r>
          </a:p>
        </p:txBody>
      </p:sp>
      <p:sp>
        <p:nvSpPr>
          <p:cNvPr id="3" name="Text Placeholder 2">
            <a:extLst>
              <a:ext uri="{FF2B5EF4-FFF2-40B4-BE49-F238E27FC236}">
                <a16:creationId xmlns:a16="http://schemas.microsoft.com/office/drawing/2014/main" id="{62F64F31-8D8A-4719-82BE-F09B41A638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92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4073-F6FC-4339-A4A5-C07CAABC61F2}"/>
              </a:ext>
            </a:extLst>
          </p:cNvPr>
          <p:cNvSpPr>
            <a:spLocks noGrp="1"/>
          </p:cNvSpPr>
          <p:nvPr>
            <p:ph type="title"/>
          </p:nvPr>
        </p:nvSpPr>
        <p:spPr/>
        <p:txBody>
          <a:bodyPr/>
          <a:lstStyle/>
          <a:p>
            <a:r>
              <a:rPr lang="en-US" dirty="0"/>
              <a:t>TYPES OF PSALMS</a:t>
            </a:r>
          </a:p>
        </p:txBody>
      </p:sp>
      <p:sp>
        <p:nvSpPr>
          <p:cNvPr id="3" name="Content Placeholder 2">
            <a:extLst>
              <a:ext uri="{FF2B5EF4-FFF2-40B4-BE49-F238E27FC236}">
                <a16:creationId xmlns:a16="http://schemas.microsoft.com/office/drawing/2014/main" id="{932A6FEF-42E1-4CCB-BA6A-2274BE10CDC8}"/>
              </a:ext>
            </a:extLst>
          </p:cNvPr>
          <p:cNvSpPr>
            <a:spLocks noGrp="1"/>
          </p:cNvSpPr>
          <p:nvPr>
            <p:ph idx="1"/>
          </p:nvPr>
        </p:nvSpPr>
        <p:spPr/>
        <p:txBody>
          <a:bodyPr>
            <a:normAutofit/>
          </a:bodyPr>
          <a:lstStyle/>
          <a:p>
            <a:r>
              <a:rPr lang="en-US" sz="2800" u="sng" dirty="0"/>
              <a:t>Laments</a:t>
            </a:r>
          </a:p>
          <a:p>
            <a:pPr lvl="1"/>
            <a:r>
              <a:rPr lang="en-US" sz="2600" dirty="0"/>
              <a:t>These constitute more of Psalms than any other type. (more than 60)</a:t>
            </a:r>
          </a:p>
          <a:p>
            <a:pPr lvl="1"/>
            <a:r>
              <a:rPr lang="en-US" sz="2600" u="sng" dirty="0"/>
              <a:t>Individual</a:t>
            </a:r>
            <a:r>
              <a:rPr lang="en-US" sz="2600" dirty="0"/>
              <a:t> laments (3, 22, 31, 39, 42, 57, 71, 88, 120, 139, 142) help express struggles, suffering, or disappointment to God.</a:t>
            </a:r>
          </a:p>
          <a:p>
            <a:pPr lvl="1"/>
            <a:r>
              <a:rPr lang="en-US" sz="2600" u="sng" dirty="0"/>
              <a:t>Corporate</a:t>
            </a:r>
            <a:r>
              <a:rPr lang="en-US" sz="2600" dirty="0"/>
              <a:t> laments do the same for a group. (12, 44, 80, 94, 137)</a:t>
            </a:r>
          </a:p>
          <a:p>
            <a:pPr lvl="1"/>
            <a:r>
              <a:rPr lang="en-US" sz="2600" dirty="0"/>
              <a:t>The laments in Psalms express the </a:t>
            </a:r>
            <a:r>
              <a:rPr lang="en-US" sz="2600" u="sng" dirty="0"/>
              <a:t>distress</a:t>
            </a:r>
            <a:r>
              <a:rPr lang="en-US" sz="2600" dirty="0"/>
              <a:t> of the people of Israel in their hard time with deep, honest commitment.</a:t>
            </a:r>
          </a:p>
          <a:p>
            <a:pPr lvl="2"/>
            <a:r>
              <a:rPr lang="en-US" sz="2400" dirty="0"/>
              <a:t>They can do the same for us today.</a:t>
            </a:r>
          </a:p>
        </p:txBody>
      </p:sp>
    </p:spTree>
    <p:extLst>
      <p:ext uri="{BB962C8B-B14F-4D97-AF65-F5344CB8AC3E}">
        <p14:creationId xmlns:p14="http://schemas.microsoft.com/office/powerpoint/2010/main" val="110389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07C1-ADCD-4C9E-A33C-E66A8C1A4401}"/>
              </a:ext>
            </a:extLst>
          </p:cNvPr>
          <p:cNvSpPr>
            <a:spLocks noGrp="1"/>
          </p:cNvSpPr>
          <p:nvPr>
            <p:ph type="title"/>
          </p:nvPr>
        </p:nvSpPr>
        <p:spPr/>
        <p:txBody>
          <a:bodyPr/>
          <a:lstStyle/>
          <a:p>
            <a:r>
              <a:rPr lang="en-US" dirty="0"/>
              <a:t>TYPES OF PSALMS</a:t>
            </a:r>
          </a:p>
        </p:txBody>
      </p:sp>
      <p:sp>
        <p:nvSpPr>
          <p:cNvPr id="3" name="Content Placeholder 2">
            <a:extLst>
              <a:ext uri="{FF2B5EF4-FFF2-40B4-BE49-F238E27FC236}">
                <a16:creationId xmlns:a16="http://schemas.microsoft.com/office/drawing/2014/main" id="{2691B1C4-1AA2-4337-A119-01A87851D39B}"/>
              </a:ext>
            </a:extLst>
          </p:cNvPr>
          <p:cNvSpPr>
            <a:spLocks noGrp="1"/>
          </p:cNvSpPr>
          <p:nvPr>
            <p:ph idx="1"/>
          </p:nvPr>
        </p:nvSpPr>
        <p:spPr/>
        <p:txBody>
          <a:bodyPr>
            <a:normAutofit/>
          </a:bodyPr>
          <a:lstStyle/>
          <a:p>
            <a:r>
              <a:rPr lang="en-US" sz="2800" u="sng" dirty="0"/>
              <a:t>Thanksgiving</a:t>
            </a:r>
            <a:r>
              <a:rPr lang="en-US" sz="2800" dirty="0"/>
              <a:t> Psalms</a:t>
            </a:r>
          </a:p>
          <a:p>
            <a:pPr lvl="1"/>
            <a:r>
              <a:rPr lang="en-US" sz="2600" dirty="0"/>
              <a:t>These help express </a:t>
            </a:r>
            <a:r>
              <a:rPr lang="en-US" sz="2600" u="sng" dirty="0"/>
              <a:t>joy</a:t>
            </a:r>
            <a:r>
              <a:rPr lang="en-US" sz="2600" dirty="0"/>
              <a:t> to the Lord because something goes well, circumstances are good, or people had reason to thank God for his faithfulness, protection, and benefit.</a:t>
            </a:r>
          </a:p>
          <a:p>
            <a:pPr lvl="1"/>
            <a:r>
              <a:rPr lang="en-US" sz="2600" dirty="0"/>
              <a:t>There are 6 group thanksgiving psalms (65, 67, 75, 107, 124, 136) and 10 individual ones (18, 30, 32, 34, 40, 66, 92, 116, 118, 138)</a:t>
            </a:r>
          </a:p>
        </p:txBody>
      </p:sp>
    </p:spTree>
    <p:extLst>
      <p:ext uri="{BB962C8B-B14F-4D97-AF65-F5344CB8AC3E}">
        <p14:creationId xmlns:p14="http://schemas.microsoft.com/office/powerpoint/2010/main" val="9468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C777-20F5-44EC-A557-1F3005A4516B}"/>
              </a:ext>
            </a:extLst>
          </p:cNvPr>
          <p:cNvSpPr>
            <a:spLocks noGrp="1"/>
          </p:cNvSpPr>
          <p:nvPr>
            <p:ph type="title"/>
          </p:nvPr>
        </p:nvSpPr>
        <p:spPr/>
        <p:txBody>
          <a:bodyPr/>
          <a:lstStyle/>
          <a:p>
            <a:r>
              <a:rPr lang="en-US" dirty="0"/>
              <a:t>TYPES OF PSALMS</a:t>
            </a:r>
          </a:p>
        </p:txBody>
      </p:sp>
      <p:sp>
        <p:nvSpPr>
          <p:cNvPr id="3" name="Content Placeholder 2">
            <a:extLst>
              <a:ext uri="{FF2B5EF4-FFF2-40B4-BE49-F238E27FC236}">
                <a16:creationId xmlns:a16="http://schemas.microsoft.com/office/drawing/2014/main" id="{3AC874B8-B317-45AF-8F65-3ED57091EC7C}"/>
              </a:ext>
            </a:extLst>
          </p:cNvPr>
          <p:cNvSpPr>
            <a:spLocks noGrp="1"/>
          </p:cNvSpPr>
          <p:nvPr>
            <p:ph idx="1"/>
          </p:nvPr>
        </p:nvSpPr>
        <p:spPr/>
        <p:txBody>
          <a:bodyPr>
            <a:normAutofit/>
          </a:bodyPr>
          <a:lstStyle/>
          <a:p>
            <a:r>
              <a:rPr lang="en-US" sz="2800" u="sng" dirty="0"/>
              <a:t>Hymns</a:t>
            </a:r>
            <a:r>
              <a:rPr lang="en-US" sz="2800" dirty="0"/>
              <a:t> of </a:t>
            </a:r>
            <a:r>
              <a:rPr lang="en-US" sz="2800" u="sng" dirty="0"/>
              <a:t>Praise</a:t>
            </a:r>
          </a:p>
          <a:p>
            <a:pPr lvl="1"/>
            <a:r>
              <a:rPr lang="en-US" sz="2600" dirty="0"/>
              <a:t>These center on praise of God for </a:t>
            </a:r>
            <a:r>
              <a:rPr lang="en-US" sz="2600" u="sng" dirty="0"/>
              <a:t>who he is</a:t>
            </a:r>
            <a:r>
              <a:rPr lang="en-US" sz="2600" dirty="0"/>
              <a:t>, for his greatness and beneficence toward the earth and his people.</a:t>
            </a:r>
          </a:p>
          <a:p>
            <a:pPr lvl="1"/>
            <a:r>
              <a:rPr lang="en-US" sz="2600" dirty="0"/>
              <a:t>They do not have particular reference to </a:t>
            </a:r>
            <a:r>
              <a:rPr lang="en-US" sz="2600" u="sng" dirty="0"/>
              <a:t>miseries</a:t>
            </a:r>
            <a:r>
              <a:rPr lang="en-US" sz="2600" dirty="0"/>
              <a:t> or </a:t>
            </a:r>
            <a:r>
              <a:rPr lang="en-US" sz="2600" u="sng" dirty="0"/>
              <a:t>joys</a:t>
            </a:r>
            <a:r>
              <a:rPr lang="en-US" sz="2600" dirty="0"/>
              <a:t>.</a:t>
            </a:r>
          </a:p>
          <a:p>
            <a:pPr lvl="1"/>
            <a:r>
              <a:rPr lang="en-US" sz="2600" dirty="0"/>
              <a:t>Some praise God as </a:t>
            </a:r>
            <a:r>
              <a:rPr lang="en-US" sz="2600" u="sng" dirty="0"/>
              <a:t>creator</a:t>
            </a:r>
            <a:r>
              <a:rPr lang="en-US" sz="2600" dirty="0"/>
              <a:t> (8, 19, 104, 148), some as </a:t>
            </a:r>
            <a:r>
              <a:rPr lang="en-US" sz="2600" u="sng" dirty="0"/>
              <a:t>protector</a:t>
            </a:r>
            <a:r>
              <a:rPr lang="en-US" sz="2600" dirty="0"/>
              <a:t> and benefactor (66, 100, 111, 114, 149), and some as the Lord of </a:t>
            </a:r>
            <a:r>
              <a:rPr lang="en-US" sz="2600" u="sng" dirty="0"/>
              <a:t>history</a:t>
            </a:r>
            <a:r>
              <a:rPr lang="en-US" sz="2600" dirty="0"/>
              <a:t> (33, 103, 113, 117, 145-147).</a:t>
            </a:r>
          </a:p>
          <a:p>
            <a:pPr lvl="1"/>
            <a:r>
              <a:rPr lang="en-US" sz="2600" dirty="0"/>
              <a:t>They are easily adaptable for group or individual praise in worship.</a:t>
            </a:r>
          </a:p>
        </p:txBody>
      </p:sp>
    </p:spTree>
    <p:extLst>
      <p:ext uri="{BB962C8B-B14F-4D97-AF65-F5344CB8AC3E}">
        <p14:creationId xmlns:p14="http://schemas.microsoft.com/office/powerpoint/2010/main" val="253463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0B21-2F6E-4356-A820-AC8E96CD8A7C}"/>
              </a:ext>
            </a:extLst>
          </p:cNvPr>
          <p:cNvSpPr>
            <a:spLocks noGrp="1"/>
          </p:cNvSpPr>
          <p:nvPr>
            <p:ph type="title"/>
          </p:nvPr>
        </p:nvSpPr>
        <p:spPr/>
        <p:txBody>
          <a:bodyPr/>
          <a:lstStyle/>
          <a:p>
            <a:r>
              <a:rPr lang="en-US" dirty="0"/>
              <a:t>TYPES OF PSALMS</a:t>
            </a:r>
          </a:p>
        </p:txBody>
      </p:sp>
      <p:sp>
        <p:nvSpPr>
          <p:cNvPr id="3" name="Content Placeholder 2">
            <a:extLst>
              <a:ext uri="{FF2B5EF4-FFF2-40B4-BE49-F238E27FC236}">
                <a16:creationId xmlns:a16="http://schemas.microsoft.com/office/drawing/2014/main" id="{DEE934D5-1CBC-4EE0-BE40-A7A3700DEA30}"/>
              </a:ext>
            </a:extLst>
          </p:cNvPr>
          <p:cNvSpPr>
            <a:spLocks noGrp="1"/>
          </p:cNvSpPr>
          <p:nvPr>
            <p:ph idx="1"/>
          </p:nvPr>
        </p:nvSpPr>
        <p:spPr/>
        <p:txBody>
          <a:bodyPr>
            <a:normAutofit/>
          </a:bodyPr>
          <a:lstStyle/>
          <a:p>
            <a:r>
              <a:rPr lang="en-US" sz="2800" u="sng" dirty="0"/>
              <a:t>Salvation-History</a:t>
            </a:r>
            <a:r>
              <a:rPr lang="en-US" sz="2800" dirty="0"/>
              <a:t> Psalms</a:t>
            </a:r>
          </a:p>
          <a:p>
            <a:pPr lvl="1"/>
            <a:r>
              <a:rPr lang="en-US" sz="2600" dirty="0"/>
              <a:t>The few psalms (78, 105, 106, 135, 136) focus on reviewing the </a:t>
            </a:r>
            <a:r>
              <a:rPr lang="en-US" sz="2600" u="sng" dirty="0"/>
              <a:t>history</a:t>
            </a:r>
            <a:r>
              <a:rPr lang="en-US" sz="2600" dirty="0"/>
              <a:t> of God’s </a:t>
            </a:r>
            <a:r>
              <a:rPr lang="en-US" sz="2600" u="sng" dirty="0"/>
              <a:t>saving works </a:t>
            </a:r>
            <a:r>
              <a:rPr lang="en-US" sz="2600" dirty="0"/>
              <a:t>among the people of Israel. </a:t>
            </a:r>
          </a:p>
          <a:p>
            <a:pPr lvl="1"/>
            <a:r>
              <a:rPr lang="en-US" sz="2600" dirty="0"/>
              <a:t>Each might have a different </a:t>
            </a:r>
            <a:r>
              <a:rPr lang="en-US" sz="2600" u="sng" dirty="0"/>
              <a:t>purpose</a:t>
            </a:r>
            <a:r>
              <a:rPr lang="en-US" sz="2600" dirty="0"/>
              <a:t> (celebration, thanksgiving, warning, etc.).</a:t>
            </a:r>
          </a:p>
        </p:txBody>
      </p:sp>
    </p:spTree>
    <p:extLst>
      <p:ext uri="{BB962C8B-B14F-4D97-AF65-F5344CB8AC3E}">
        <p14:creationId xmlns:p14="http://schemas.microsoft.com/office/powerpoint/2010/main" val="5617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8655-B94E-4994-A962-AA855653127A}"/>
              </a:ext>
            </a:extLst>
          </p:cNvPr>
          <p:cNvSpPr>
            <a:spLocks noGrp="1"/>
          </p:cNvSpPr>
          <p:nvPr>
            <p:ph type="title"/>
          </p:nvPr>
        </p:nvSpPr>
        <p:spPr/>
        <p:txBody>
          <a:bodyPr/>
          <a:lstStyle/>
          <a:p>
            <a:r>
              <a:rPr lang="en-US" dirty="0"/>
              <a:t>GENERAL PRINCIPLES</a:t>
            </a:r>
          </a:p>
        </p:txBody>
      </p:sp>
      <p:sp>
        <p:nvSpPr>
          <p:cNvPr id="3" name="Text Placeholder 2">
            <a:extLst>
              <a:ext uri="{FF2B5EF4-FFF2-40B4-BE49-F238E27FC236}">
                <a16:creationId xmlns:a16="http://schemas.microsoft.com/office/drawing/2014/main" id="{E7816D41-8EA5-4230-B159-FD49245F7C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295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20FF-C5E6-472C-A2A2-1633399E24F4}"/>
              </a:ext>
            </a:extLst>
          </p:cNvPr>
          <p:cNvSpPr>
            <a:spLocks noGrp="1"/>
          </p:cNvSpPr>
          <p:nvPr>
            <p:ph type="title"/>
          </p:nvPr>
        </p:nvSpPr>
        <p:spPr/>
        <p:txBody>
          <a:bodyPr/>
          <a:lstStyle/>
          <a:p>
            <a:r>
              <a:rPr lang="en-US" dirty="0"/>
              <a:t>TYPES OF PSALMS</a:t>
            </a:r>
          </a:p>
        </p:txBody>
      </p:sp>
      <p:sp>
        <p:nvSpPr>
          <p:cNvPr id="3" name="Content Placeholder 2">
            <a:extLst>
              <a:ext uri="{FF2B5EF4-FFF2-40B4-BE49-F238E27FC236}">
                <a16:creationId xmlns:a16="http://schemas.microsoft.com/office/drawing/2014/main" id="{5CB062FF-54DA-4F22-8C16-66917B44818B}"/>
              </a:ext>
            </a:extLst>
          </p:cNvPr>
          <p:cNvSpPr>
            <a:spLocks noGrp="1"/>
          </p:cNvSpPr>
          <p:nvPr>
            <p:ph idx="1"/>
          </p:nvPr>
        </p:nvSpPr>
        <p:spPr/>
        <p:txBody>
          <a:bodyPr>
            <a:normAutofit fontScale="92500" lnSpcReduction="20000"/>
          </a:bodyPr>
          <a:lstStyle/>
          <a:p>
            <a:r>
              <a:rPr lang="en-US" sz="2800" dirty="0"/>
              <a:t>Psalms of </a:t>
            </a:r>
            <a:r>
              <a:rPr lang="en-US" sz="2800" u="sng" dirty="0"/>
              <a:t>Celebration</a:t>
            </a:r>
            <a:r>
              <a:rPr lang="en-US" sz="2800" dirty="0"/>
              <a:t> and </a:t>
            </a:r>
            <a:r>
              <a:rPr lang="en-US" sz="2800" u="sng" dirty="0"/>
              <a:t>Affirmation</a:t>
            </a:r>
          </a:p>
          <a:p>
            <a:pPr lvl="1"/>
            <a:r>
              <a:rPr lang="en-US" sz="2600" u="sng" dirty="0"/>
              <a:t>Covenant renewal </a:t>
            </a:r>
            <a:r>
              <a:rPr lang="en-US" sz="2600" dirty="0"/>
              <a:t>liturgies (50, 81) are designed to lead God’s people to a renewal of the covenant he gave them on Mount Sinai.</a:t>
            </a:r>
          </a:p>
          <a:p>
            <a:pPr lvl="1"/>
            <a:r>
              <a:rPr lang="en-US" sz="2600" u="sng" dirty="0"/>
              <a:t>Davidic</a:t>
            </a:r>
            <a:r>
              <a:rPr lang="en-US" sz="2600" dirty="0"/>
              <a:t> covenant psalms (89, 132) praise the importance of God’s choice of the lineage of David.</a:t>
            </a:r>
          </a:p>
          <a:p>
            <a:pPr lvl="1"/>
            <a:r>
              <a:rPr lang="en-US" sz="2600" u="sng" dirty="0"/>
              <a:t>Royal</a:t>
            </a:r>
            <a:r>
              <a:rPr lang="en-US" sz="2600" dirty="0"/>
              <a:t> psalms (2, 18, 20, 21, 45, 72, 101, 110, 144) deal especially with the kingship. </a:t>
            </a:r>
          </a:p>
          <a:p>
            <a:pPr lvl="1"/>
            <a:r>
              <a:rPr lang="en-US" sz="2600" u="sng" dirty="0"/>
              <a:t>Enthronement</a:t>
            </a:r>
            <a:r>
              <a:rPr lang="en-US" sz="2600" dirty="0"/>
              <a:t> psalms (24, 29, 47, 93, 95-99) likely celebrated the enthronement of the king in Israel and/or the enthronement of God as king.</a:t>
            </a:r>
          </a:p>
          <a:p>
            <a:pPr lvl="1"/>
            <a:r>
              <a:rPr lang="en-US" sz="2600" dirty="0"/>
              <a:t>Songs of </a:t>
            </a:r>
            <a:r>
              <a:rPr lang="en-US" sz="2600" u="sng" dirty="0"/>
              <a:t>Zion</a:t>
            </a:r>
            <a:r>
              <a:rPr lang="en-US" sz="2600" dirty="0"/>
              <a:t> (46, 48, 76, 84, 87, 122) give special attention and celebration to the ‘holy city’ of Jerusalem as representing God’s presence.</a:t>
            </a:r>
          </a:p>
        </p:txBody>
      </p:sp>
    </p:spTree>
    <p:extLst>
      <p:ext uri="{BB962C8B-B14F-4D97-AF65-F5344CB8AC3E}">
        <p14:creationId xmlns:p14="http://schemas.microsoft.com/office/powerpoint/2010/main" val="363029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A7BD-A5E5-49E8-ACF8-031F7B79A564}"/>
              </a:ext>
            </a:extLst>
          </p:cNvPr>
          <p:cNvSpPr>
            <a:spLocks noGrp="1"/>
          </p:cNvSpPr>
          <p:nvPr>
            <p:ph type="title"/>
          </p:nvPr>
        </p:nvSpPr>
        <p:spPr/>
        <p:txBody>
          <a:bodyPr/>
          <a:lstStyle/>
          <a:p>
            <a:r>
              <a:rPr lang="en-US" dirty="0"/>
              <a:t>TYPES OF PSALMS</a:t>
            </a:r>
          </a:p>
        </p:txBody>
      </p:sp>
      <p:sp>
        <p:nvSpPr>
          <p:cNvPr id="3" name="Content Placeholder 2">
            <a:extLst>
              <a:ext uri="{FF2B5EF4-FFF2-40B4-BE49-F238E27FC236}">
                <a16:creationId xmlns:a16="http://schemas.microsoft.com/office/drawing/2014/main" id="{933D5A9D-38C4-477A-825F-6719B936B0AE}"/>
              </a:ext>
            </a:extLst>
          </p:cNvPr>
          <p:cNvSpPr>
            <a:spLocks noGrp="1"/>
          </p:cNvSpPr>
          <p:nvPr>
            <p:ph idx="1"/>
          </p:nvPr>
        </p:nvSpPr>
        <p:spPr/>
        <p:txBody>
          <a:bodyPr>
            <a:normAutofit/>
          </a:bodyPr>
          <a:lstStyle/>
          <a:p>
            <a:r>
              <a:rPr lang="en-US" sz="2800" u="sng" dirty="0"/>
              <a:t>Wisdom</a:t>
            </a:r>
            <a:r>
              <a:rPr lang="en-US" sz="2800" dirty="0"/>
              <a:t> Psalms</a:t>
            </a:r>
          </a:p>
          <a:p>
            <a:pPr lvl="1"/>
            <a:r>
              <a:rPr lang="en-US" sz="2600" dirty="0"/>
              <a:t>These are of the same profit as </a:t>
            </a:r>
            <a:r>
              <a:rPr lang="en-US" sz="2600" u="sng" dirty="0"/>
              <a:t>Proverbs</a:t>
            </a:r>
            <a:r>
              <a:rPr lang="en-US" sz="2600" dirty="0"/>
              <a:t>. (36, 37, 49, 73, 112, 127, 128, 133)</a:t>
            </a:r>
          </a:p>
          <a:p>
            <a:r>
              <a:rPr lang="en-US" sz="2800" dirty="0"/>
              <a:t>Songs of </a:t>
            </a:r>
            <a:r>
              <a:rPr lang="en-US" sz="2800" u="sng" dirty="0"/>
              <a:t>Trust</a:t>
            </a:r>
          </a:p>
          <a:p>
            <a:pPr lvl="1"/>
            <a:r>
              <a:rPr lang="en-US" sz="2600" dirty="0"/>
              <a:t>These center their attention on the fact that God and be trusted and that his goodness and care for his people ought to be expressed, even in times of despair. (11, 16, 23, 27, 62, 63, 91, 121, 125, 131)</a:t>
            </a:r>
          </a:p>
        </p:txBody>
      </p:sp>
    </p:spTree>
    <p:extLst>
      <p:ext uri="{BB962C8B-B14F-4D97-AF65-F5344CB8AC3E}">
        <p14:creationId xmlns:p14="http://schemas.microsoft.com/office/powerpoint/2010/main" val="31024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FDED-F415-4D10-8961-F74978975645}"/>
              </a:ext>
            </a:extLst>
          </p:cNvPr>
          <p:cNvSpPr>
            <a:spLocks noGrp="1"/>
          </p:cNvSpPr>
          <p:nvPr>
            <p:ph type="title"/>
          </p:nvPr>
        </p:nvSpPr>
        <p:spPr/>
        <p:txBody>
          <a:bodyPr/>
          <a:lstStyle/>
          <a:p>
            <a:r>
              <a:rPr lang="en-US" dirty="0"/>
              <a:t>HERMENEUTICAL OBSERVATIONS</a:t>
            </a:r>
          </a:p>
        </p:txBody>
      </p:sp>
      <p:sp>
        <p:nvSpPr>
          <p:cNvPr id="3" name="Text Placeholder 2">
            <a:extLst>
              <a:ext uri="{FF2B5EF4-FFF2-40B4-BE49-F238E27FC236}">
                <a16:creationId xmlns:a16="http://schemas.microsoft.com/office/drawing/2014/main" id="{5243BAE8-A372-492E-A95E-BF2B296AA0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36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440A-452B-42E7-A697-824CB042C2E1}"/>
              </a:ext>
            </a:extLst>
          </p:cNvPr>
          <p:cNvSpPr>
            <a:spLocks noGrp="1"/>
          </p:cNvSpPr>
          <p:nvPr>
            <p:ph type="title"/>
          </p:nvPr>
        </p:nvSpPr>
        <p:spPr/>
        <p:txBody>
          <a:bodyPr/>
          <a:lstStyle/>
          <a:p>
            <a:r>
              <a:rPr lang="en-US" dirty="0"/>
              <a:t>HERMENEUTICAL OBSERVATIONS</a:t>
            </a:r>
          </a:p>
        </p:txBody>
      </p:sp>
      <p:sp>
        <p:nvSpPr>
          <p:cNvPr id="3" name="Content Placeholder 2">
            <a:extLst>
              <a:ext uri="{FF2B5EF4-FFF2-40B4-BE49-F238E27FC236}">
                <a16:creationId xmlns:a16="http://schemas.microsoft.com/office/drawing/2014/main" id="{9A218B19-0E98-4A49-B587-7976273E9D12}"/>
              </a:ext>
            </a:extLst>
          </p:cNvPr>
          <p:cNvSpPr>
            <a:spLocks noGrp="1"/>
          </p:cNvSpPr>
          <p:nvPr>
            <p:ph idx="1"/>
          </p:nvPr>
        </p:nvSpPr>
        <p:spPr/>
        <p:txBody>
          <a:bodyPr>
            <a:normAutofit/>
          </a:bodyPr>
          <a:lstStyle/>
          <a:p>
            <a:r>
              <a:rPr lang="en-US" sz="2800" dirty="0"/>
              <a:t>Three Basic Benefits of Psalms:</a:t>
            </a:r>
          </a:p>
          <a:p>
            <a:pPr lvl="1"/>
            <a:r>
              <a:rPr lang="en-US" sz="2600" dirty="0"/>
              <a:t>1. The psalms can serve as a </a:t>
            </a:r>
            <a:r>
              <a:rPr lang="en-US" sz="2600" u="sng" dirty="0"/>
              <a:t>guide</a:t>
            </a:r>
            <a:r>
              <a:rPr lang="en-US" sz="2600" dirty="0"/>
              <a:t> to </a:t>
            </a:r>
            <a:r>
              <a:rPr lang="en-US" sz="2600" u="sng" dirty="0"/>
              <a:t>worship</a:t>
            </a:r>
            <a:r>
              <a:rPr lang="en-US" sz="2600" dirty="0"/>
              <a:t>.</a:t>
            </a:r>
          </a:p>
          <a:p>
            <a:pPr lvl="2"/>
            <a:r>
              <a:rPr lang="en-US" sz="2400" dirty="0"/>
              <a:t>The teach of the how to express our various emotions to God and how to praise him for different facets of who he is.</a:t>
            </a:r>
          </a:p>
          <a:p>
            <a:pPr lvl="1"/>
            <a:r>
              <a:rPr lang="en-US" sz="2600" dirty="0"/>
              <a:t>2. The psalms demonstrate to us how we can </a:t>
            </a:r>
            <a:r>
              <a:rPr lang="en-US" sz="2600" u="sng" dirty="0"/>
              <a:t>honestly relate </a:t>
            </a:r>
            <a:r>
              <a:rPr lang="en-US" sz="2600" dirty="0"/>
              <a:t>to God.</a:t>
            </a:r>
          </a:p>
          <a:p>
            <a:pPr lvl="2"/>
            <a:r>
              <a:rPr lang="en-US" sz="2400" dirty="0"/>
              <a:t>On this point, they give us more example than doctrinal instruction.</a:t>
            </a:r>
          </a:p>
          <a:p>
            <a:pPr lvl="1"/>
            <a:r>
              <a:rPr lang="en-US" sz="2600" dirty="0"/>
              <a:t>3. The psalms demonstrate the importance of </a:t>
            </a:r>
            <a:r>
              <a:rPr lang="en-US" sz="2600" u="sng" dirty="0"/>
              <a:t>reflection</a:t>
            </a:r>
            <a:r>
              <a:rPr lang="en-US" sz="2600" dirty="0"/>
              <a:t> and </a:t>
            </a:r>
            <a:r>
              <a:rPr lang="en-US" sz="2600" u="sng" dirty="0"/>
              <a:t>meditation</a:t>
            </a:r>
            <a:r>
              <a:rPr lang="en-US" sz="2600" dirty="0"/>
              <a:t> on things that God has done for us.</a:t>
            </a:r>
          </a:p>
          <a:p>
            <a:pPr lvl="2"/>
            <a:r>
              <a:rPr lang="en-US" sz="2400" dirty="0"/>
              <a:t>This helps us become reflective and shapes our character.</a:t>
            </a:r>
          </a:p>
        </p:txBody>
      </p:sp>
    </p:spTree>
    <p:extLst>
      <p:ext uri="{BB962C8B-B14F-4D97-AF65-F5344CB8AC3E}">
        <p14:creationId xmlns:p14="http://schemas.microsoft.com/office/powerpoint/2010/main" val="109568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10BF-3790-4422-87B5-8FAAF1BA087D}"/>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89020F01-8DD0-42BB-9D1C-1C7F71927A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11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3F4-EDA5-420D-AA3E-B8AD810DDA0C}"/>
              </a:ext>
            </a:extLst>
          </p:cNvPr>
          <p:cNvSpPr>
            <a:spLocks noGrp="1"/>
          </p:cNvSpPr>
          <p:nvPr>
            <p:ph type="title"/>
          </p:nvPr>
        </p:nvSpPr>
        <p:spPr/>
        <p:txBody>
          <a:bodyPr/>
          <a:lstStyle/>
          <a:p>
            <a:r>
              <a:rPr lang="en-US" dirty="0"/>
              <a:t>GENERAL PRINCIPLES</a:t>
            </a:r>
          </a:p>
        </p:txBody>
      </p:sp>
      <p:pic>
        <p:nvPicPr>
          <p:cNvPr id="4" name="Content Placeholder 4" descr="Content Placeholder 4">
            <a:extLst>
              <a:ext uri="{FF2B5EF4-FFF2-40B4-BE49-F238E27FC236}">
                <a16:creationId xmlns:a16="http://schemas.microsoft.com/office/drawing/2014/main" id="{63B00181-E71B-4D91-9F8F-72CC14E75EA4}"/>
              </a:ext>
            </a:extLst>
          </p:cNvPr>
          <p:cNvPicPr>
            <a:picLocks noChangeAspect="1"/>
          </p:cNvPicPr>
          <p:nvPr/>
        </p:nvPicPr>
        <p:blipFill>
          <a:blip r:embed="rId2">
            <a:extLst/>
          </a:blip>
          <a:stretch>
            <a:fillRect/>
          </a:stretch>
        </p:blipFill>
        <p:spPr>
          <a:xfrm>
            <a:off x="710384" y="2743200"/>
            <a:ext cx="10771232" cy="2158207"/>
          </a:xfrm>
          <a:prstGeom prst="rect">
            <a:avLst/>
          </a:prstGeom>
          <a:ln w="12700">
            <a:miter lim="400000"/>
          </a:ln>
        </p:spPr>
      </p:pic>
    </p:spTree>
    <p:extLst>
      <p:ext uri="{BB962C8B-B14F-4D97-AF65-F5344CB8AC3E}">
        <p14:creationId xmlns:p14="http://schemas.microsoft.com/office/powerpoint/2010/main" val="148997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0129-B64B-4C15-90D4-D11D11344178}"/>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BEBAD06F-0D00-417F-AF4A-C42C66717EA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349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6902-ED24-459B-BC20-C24DF336B88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ADEF2AF-9EBE-46B5-9CD0-F24964EE00A8}"/>
              </a:ext>
            </a:extLst>
          </p:cNvPr>
          <p:cNvSpPr>
            <a:spLocks noGrp="1"/>
          </p:cNvSpPr>
          <p:nvPr>
            <p:ph idx="1"/>
          </p:nvPr>
        </p:nvSpPr>
        <p:spPr/>
        <p:txBody>
          <a:bodyPr>
            <a:normAutofit/>
          </a:bodyPr>
          <a:lstStyle/>
          <a:p>
            <a:r>
              <a:rPr lang="en-US" sz="2800" dirty="0"/>
              <a:t>Psalms are not words </a:t>
            </a:r>
            <a:r>
              <a:rPr lang="en-US" sz="2800" u="sng" dirty="0"/>
              <a:t>from</a:t>
            </a:r>
            <a:r>
              <a:rPr lang="en-US" sz="2800" dirty="0"/>
              <a:t> God </a:t>
            </a:r>
            <a:r>
              <a:rPr lang="en-US" sz="2800" u="sng" dirty="0"/>
              <a:t>to</a:t>
            </a:r>
            <a:r>
              <a:rPr lang="en-US" sz="2800" dirty="0"/>
              <a:t> people. They are, by their nature, words spoken </a:t>
            </a:r>
            <a:r>
              <a:rPr lang="en-US" sz="2800" u="sng" dirty="0"/>
              <a:t>to</a:t>
            </a:r>
            <a:r>
              <a:rPr lang="en-US" sz="2800" dirty="0"/>
              <a:t> God or </a:t>
            </a:r>
            <a:r>
              <a:rPr lang="en-US" sz="2800" u="sng" dirty="0"/>
              <a:t>about</a:t>
            </a:r>
            <a:r>
              <a:rPr lang="en-US" sz="2800" dirty="0"/>
              <a:t> God.</a:t>
            </a:r>
          </a:p>
          <a:p>
            <a:r>
              <a:rPr lang="en-US" sz="2800" dirty="0"/>
              <a:t>Since they are not propositions, imperatives, or stories that get us in touch with God’s story, they do not function primarily for teaching </a:t>
            </a:r>
            <a:r>
              <a:rPr lang="en-US" sz="2800" u="sng" dirty="0"/>
              <a:t>doctrine</a:t>
            </a:r>
            <a:r>
              <a:rPr lang="en-US" sz="2800" dirty="0"/>
              <a:t> or </a:t>
            </a:r>
            <a:r>
              <a:rPr lang="en-US" sz="2800" u="sng" dirty="0"/>
              <a:t>morals</a:t>
            </a:r>
            <a:r>
              <a:rPr lang="en-US" sz="2800" dirty="0"/>
              <a:t>.</a:t>
            </a:r>
          </a:p>
          <a:p>
            <a:r>
              <a:rPr lang="en-US" sz="2800" dirty="0"/>
              <a:t>As prayers and hymns, they are profitable in helping us to </a:t>
            </a:r>
            <a:r>
              <a:rPr lang="en-US" sz="2800" u="sng" dirty="0"/>
              <a:t>express</a:t>
            </a:r>
            <a:r>
              <a:rPr lang="en-US" sz="2800" dirty="0"/>
              <a:t> ourselves to God and </a:t>
            </a:r>
            <a:r>
              <a:rPr lang="en-US" sz="2800" u="sng" dirty="0"/>
              <a:t>consider</a:t>
            </a:r>
            <a:r>
              <a:rPr lang="en-US" sz="2800" dirty="0"/>
              <a:t> his ways.</a:t>
            </a:r>
          </a:p>
          <a:p>
            <a:pPr lvl="1"/>
            <a:r>
              <a:rPr lang="en-US" sz="2600" dirty="0"/>
              <a:t>They help in expressing joys and sorrows, success and failure, hopes and regrets.</a:t>
            </a:r>
          </a:p>
        </p:txBody>
      </p:sp>
    </p:spTree>
    <p:extLst>
      <p:ext uri="{BB962C8B-B14F-4D97-AF65-F5344CB8AC3E}">
        <p14:creationId xmlns:p14="http://schemas.microsoft.com/office/powerpoint/2010/main" val="347722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B6FB-4354-4831-85D3-9F8748CE68C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4748A5C-7513-452E-8E08-324A43066847}"/>
              </a:ext>
            </a:extLst>
          </p:cNvPr>
          <p:cNvSpPr>
            <a:spLocks noGrp="1"/>
          </p:cNvSpPr>
          <p:nvPr>
            <p:ph idx="1"/>
          </p:nvPr>
        </p:nvSpPr>
        <p:spPr/>
        <p:txBody>
          <a:bodyPr>
            <a:normAutofit/>
          </a:bodyPr>
          <a:lstStyle/>
          <a:p>
            <a:r>
              <a:rPr lang="en-US" sz="2800" dirty="0"/>
              <a:t>Psalms are often misunderstood, and, therefore, </a:t>
            </a:r>
            <a:r>
              <a:rPr lang="en-US" sz="2800" u="sng" dirty="0"/>
              <a:t>misapplied</a:t>
            </a:r>
            <a:r>
              <a:rPr lang="en-US" sz="2800" dirty="0"/>
              <a:t>.</a:t>
            </a:r>
          </a:p>
          <a:p>
            <a:pPr lvl="1"/>
            <a:r>
              <a:rPr lang="en-US" sz="2600" dirty="0"/>
              <a:t>Some show their meaning at first glance (e.g., Psalm 23).</a:t>
            </a:r>
          </a:p>
          <a:p>
            <a:pPr lvl="1"/>
            <a:r>
              <a:rPr lang="en-US" sz="2600" dirty="0"/>
              <a:t>Others take some deciphering to get to the meaning.</a:t>
            </a:r>
          </a:p>
          <a:p>
            <a:r>
              <a:rPr lang="en-US" sz="2800" dirty="0"/>
              <a:t>Psalms are a </a:t>
            </a:r>
            <a:r>
              <a:rPr lang="en-US" sz="2800" u="sng" dirty="0"/>
              <a:t>complex</a:t>
            </a:r>
            <a:r>
              <a:rPr lang="en-US" sz="2800" dirty="0"/>
              <a:t> literature.</a:t>
            </a:r>
          </a:p>
          <a:p>
            <a:pPr lvl="1"/>
            <a:r>
              <a:rPr lang="en-US" sz="2600" dirty="0"/>
              <a:t>There are various </a:t>
            </a:r>
            <a:r>
              <a:rPr lang="en-US" sz="2600" u="sng" dirty="0"/>
              <a:t>types</a:t>
            </a:r>
            <a:r>
              <a:rPr lang="en-US" sz="2600" dirty="0"/>
              <a:t> of psalms.</a:t>
            </a:r>
          </a:p>
          <a:p>
            <a:pPr lvl="1"/>
            <a:r>
              <a:rPr lang="en-US" sz="2600" dirty="0"/>
              <a:t>They also have different </a:t>
            </a:r>
            <a:r>
              <a:rPr lang="en-US" sz="2600" u="sng" dirty="0"/>
              <a:t>forms</a:t>
            </a:r>
            <a:r>
              <a:rPr lang="en-US" sz="2600" dirty="0"/>
              <a:t> and </a:t>
            </a:r>
            <a:r>
              <a:rPr lang="en-US" sz="2600" u="sng" dirty="0"/>
              <a:t>functions</a:t>
            </a:r>
            <a:r>
              <a:rPr lang="en-US" sz="2600" dirty="0"/>
              <a:t>.</a:t>
            </a:r>
          </a:p>
        </p:txBody>
      </p:sp>
    </p:spTree>
    <p:extLst>
      <p:ext uri="{BB962C8B-B14F-4D97-AF65-F5344CB8AC3E}">
        <p14:creationId xmlns:p14="http://schemas.microsoft.com/office/powerpoint/2010/main" val="418746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5076-496A-4A50-A3CB-A1F095CCF413}"/>
              </a:ext>
            </a:extLst>
          </p:cNvPr>
          <p:cNvSpPr>
            <a:spLocks noGrp="1"/>
          </p:cNvSpPr>
          <p:nvPr>
            <p:ph type="title"/>
          </p:nvPr>
        </p:nvSpPr>
        <p:spPr/>
        <p:txBody>
          <a:bodyPr/>
          <a:lstStyle/>
          <a:p>
            <a:r>
              <a:rPr lang="en-US" dirty="0"/>
              <a:t>EXEGETICAL OBSERVATIONS</a:t>
            </a:r>
          </a:p>
        </p:txBody>
      </p:sp>
      <p:sp>
        <p:nvSpPr>
          <p:cNvPr id="3" name="Text Placeholder 2">
            <a:extLst>
              <a:ext uri="{FF2B5EF4-FFF2-40B4-BE49-F238E27FC236}">
                <a16:creationId xmlns:a16="http://schemas.microsoft.com/office/drawing/2014/main" id="{E2F24B17-5629-45C9-AFC7-59EB5FADB1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0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0578-4F7F-496E-A789-8436F9019A89}"/>
              </a:ext>
            </a:extLst>
          </p:cNvPr>
          <p:cNvSpPr>
            <a:spLocks noGrp="1"/>
          </p:cNvSpPr>
          <p:nvPr>
            <p:ph type="title"/>
          </p:nvPr>
        </p:nvSpPr>
        <p:spPr/>
        <p:txBody>
          <a:bodyPr/>
          <a:lstStyle/>
          <a:p>
            <a:r>
              <a:rPr lang="en-US" dirty="0"/>
              <a:t>EXEGETICAL OBSERVATIONS:</a:t>
            </a:r>
            <a:br>
              <a:rPr lang="en-US" dirty="0"/>
            </a:br>
            <a:r>
              <a:rPr lang="en-US" dirty="0"/>
              <a:t>PSALMS AS POETRY</a:t>
            </a:r>
          </a:p>
        </p:txBody>
      </p:sp>
      <p:sp>
        <p:nvSpPr>
          <p:cNvPr id="3" name="Content Placeholder 2">
            <a:extLst>
              <a:ext uri="{FF2B5EF4-FFF2-40B4-BE49-F238E27FC236}">
                <a16:creationId xmlns:a16="http://schemas.microsoft.com/office/drawing/2014/main" id="{0EAD9137-F9B1-4BCB-9E76-602B5E318651}"/>
              </a:ext>
            </a:extLst>
          </p:cNvPr>
          <p:cNvSpPr>
            <a:spLocks noGrp="1"/>
          </p:cNvSpPr>
          <p:nvPr>
            <p:ph idx="1"/>
          </p:nvPr>
        </p:nvSpPr>
        <p:spPr/>
        <p:txBody>
          <a:bodyPr>
            <a:normAutofit/>
          </a:bodyPr>
          <a:lstStyle/>
          <a:p>
            <a:r>
              <a:rPr lang="en-US" sz="2800" dirty="0"/>
              <a:t>The most important interpretive point to remember is that psalms are </a:t>
            </a:r>
            <a:r>
              <a:rPr lang="en-US" sz="2800" u="sng" dirty="0"/>
              <a:t>poetry</a:t>
            </a:r>
            <a:r>
              <a:rPr lang="en-US" sz="2800" dirty="0"/>
              <a:t>.</a:t>
            </a:r>
          </a:p>
          <a:p>
            <a:r>
              <a:rPr lang="en-US" sz="2800" dirty="0"/>
              <a:t>Hebrew poetry, by its very nature, was addressed to the mind through the </a:t>
            </a:r>
            <a:r>
              <a:rPr lang="en-US" sz="2800" u="sng" dirty="0"/>
              <a:t>heart</a:t>
            </a:r>
            <a:r>
              <a:rPr lang="en-US" sz="2800" dirty="0"/>
              <a:t>.</a:t>
            </a:r>
          </a:p>
          <a:p>
            <a:pPr lvl="1"/>
            <a:r>
              <a:rPr lang="en-US" sz="2600" dirty="0"/>
              <a:t>It is intentionally </a:t>
            </a:r>
            <a:r>
              <a:rPr lang="en-US" sz="2600" u="sng" dirty="0"/>
              <a:t>emotive</a:t>
            </a:r>
            <a:r>
              <a:rPr lang="en-US" sz="2600" dirty="0"/>
              <a:t>.</a:t>
            </a:r>
          </a:p>
          <a:p>
            <a:pPr lvl="1"/>
            <a:r>
              <a:rPr lang="en-US" sz="2600" dirty="0"/>
              <a:t>Often, </a:t>
            </a:r>
            <a:r>
              <a:rPr lang="en-US" sz="2600" u="sng" dirty="0"/>
              <a:t>parallelism</a:t>
            </a:r>
            <a:r>
              <a:rPr lang="en-US" sz="2600" dirty="0"/>
              <a:t> expresses this.</a:t>
            </a:r>
          </a:p>
        </p:txBody>
      </p:sp>
    </p:spTree>
    <p:extLst>
      <p:ext uri="{BB962C8B-B14F-4D97-AF65-F5344CB8AC3E}">
        <p14:creationId xmlns:p14="http://schemas.microsoft.com/office/powerpoint/2010/main" val="403295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68C6-519B-41BF-B9EA-DD60ACD6DCC3}"/>
              </a:ext>
            </a:extLst>
          </p:cNvPr>
          <p:cNvSpPr>
            <a:spLocks noGrp="1"/>
          </p:cNvSpPr>
          <p:nvPr>
            <p:ph type="title"/>
          </p:nvPr>
        </p:nvSpPr>
        <p:spPr/>
        <p:txBody>
          <a:bodyPr/>
          <a:lstStyle/>
          <a:p>
            <a:r>
              <a:rPr lang="en-US" dirty="0"/>
              <a:t>EXEGETICAL OBSERVATIONS:</a:t>
            </a:r>
            <a:br>
              <a:rPr lang="en-US" dirty="0"/>
            </a:br>
            <a:r>
              <a:rPr lang="en-US" dirty="0"/>
              <a:t>PSALMS AS POETRY</a:t>
            </a:r>
          </a:p>
        </p:txBody>
      </p:sp>
      <p:sp>
        <p:nvSpPr>
          <p:cNvPr id="3" name="Content Placeholder 2">
            <a:extLst>
              <a:ext uri="{FF2B5EF4-FFF2-40B4-BE49-F238E27FC236}">
                <a16:creationId xmlns:a16="http://schemas.microsoft.com/office/drawing/2014/main" id="{A8A1C7D2-C91D-41BC-9B85-D1B74BCE0E78}"/>
              </a:ext>
            </a:extLst>
          </p:cNvPr>
          <p:cNvSpPr>
            <a:spLocks noGrp="1"/>
          </p:cNvSpPr>
          <p:nvPr>
            <p:ph idx="1"/>
          </p:nvPr>
        </p:nvSpPr>
        <p:spPr/>
        <p:txBody>
          <a:bodyPr>
            <a:normAutofit fontScale="92500" lnSpcReduction="10000"/>
          </a:bodyPr>
          <a:lstStyle/>
          <a:p>
            <a:r>
              <a:rPr lang="en-US" sz="2800" dirty="0"/>
              <a:t>The Psalms themselves are </a:t>
            </a:r>
            <a:r>
              <a:rPr lang="en-US" sz="2800" u="sng" dirty="0"/>
              <a:t>musical</a:t>
            </a:r>
            <a:r>
              <a:rPr lang="en-US" sz="2800" dirty="0"/>
              <a:t> poems.</a:t>
            </a:r>
          </a:p>
          <a:p>
            <a:pPr lvl="1"/>
            <a:r>
              <a:rPr lang="en-US" sz="2600" dirty="0"/>
              <a:t>As a musical piece, it is intended primarily to appeal to </a:t>
            </a:r>
            <a:r>
              <a:rPr lang="en-US" sz="2600" u="sng" dirty="0"/>
              <a:t>emotions</a:t>
            </a:r>
            <a:r>
              <a:rPr lang="en-US" sz="2600" dirty="0"/>
              <a:t> and evoke </a:t>
            </a:r>
            <a:r>
              <a:rPr lang="en-US" sz="2600" u="sng" dirty="0"/>
              <a:t>feelings</a:t>
            </a:r>
            <a:r>
              <a:rPr lang="en-US" sz="2600" dirty="0"/>
              <a:t> rather than propositional thoughts.</a:t>
            </a:r>
          </a:p>
          <a:p>
            <a:pPr lvl="1"/>
            <a:r>
              <a:rPr lang="en-US" sz="2600" dirty="0"/>
              <a:t>As such, it also is intended to stimulate a </a:t>
            </a:r>
            <a:r>
              <a:rPr lang="en-US" sz="2600" u="sng" dirty="0"/>
              <a:t>response</a:t>
            </a:r>
            <a:r>
              <a:rPr lang="en-US" sz="2600" dirty="0"/>
              <a:t> in the reader that goes beyond cognitive understanding of the facts.</a:t>
            </a:r>
          </a:p>
          <a:p>
            <a:pPr lvl="1"/>
            <a:r>
              <a:rPr lang="en-US" sz="2600" dirty="0"/>
              <a:t>Be careful not to derive concepts from the psalms that were never </a:t>
            </a:r>
            <a:r>
              <a:rPr lang="en-US" sz="2600" u="sng" dirty="0"/>
              <a:t>intended</a:t>
            </a:r>
            <a:r>
              <a:rPr lang="en-US" sz="2600" dirty="0"/>
              <a:t> by the musical poet inspired to write it.</a:t>
            </a:r>
          </a:p>
          <a:p>
            <a:r>
              <a:rPr lang="en-US" sz="2800" dirty="0"/>
              <a:t>The vocabulary of poetry is purposefully </a:t>
            </a:r>
            <a:r>
              <a:rPr lang="en-US" sz="2800" u="sng" dirty="0"/>
              <a:t>metaphorical</a:t>
            </a:r>
            <a:r>
              <a:rPr lang="en-US" sz="2800" dirty="0"/>
              <a:t>.</a:t>
            </a:r>
          </a:p>
          <a:p>
            <a:pPr lvl="1"/>
            <a:r>
              <a:rPr lang="en-US" sz="2600" dirty="0"/>
              <a:t>You must take care to look for the </a:t>
            </a:r>
            <a:r>
              <a:rPr lang="en-US" sz="2600" u="sng" dirty="0"/>
              <a:t>meaning</a:t>
            </a:r>
            <a:r>
              <a:rPr lang="en-US" sz="2600" dirty="0"/>
              <a:t> of the metaphor.</a:t>
            </a:r>
          </a:p>
          <a:p>
            <a:pPr lvl="1"/>
            <a:r>
              <a:rPr lang="en-US" sz="2600" dirty="0"/>
              <a:t>Appreciate the symbolic language for what it is intended to </a:t>
            </a:r>
            <a:r>
              <a:rPr lang="en-US" sz="2600" u="sng" dirty="0"/>
              <a:t>evoke</a:t>
            </a:r>
            <a:r>
              <a:rPr lang="en-US" sz="2600" dirty="0"/>
              <a:t>. Then, ‘translate’ it into the reality it points to in your life.</a:t>
            </a:r>
          </a:p>
          <a:p>
            <a:endParaRPr lang="en-US" sz="2800" dirty="0"/>
          </a:p>
        </p:txBody>
      </p:sp>
    </p:spTree>
    <p:extLst>
      <p:ext uri="{BB962C8B-B14F-4D97-AF65-F5344CB8AC3E}">
        <p14:creationId xmlns:p14="http://schemas.microsoft.com/office/powerpoint/2010/main" val="395018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5097</TotalTime>
  <Words>1433</Words>
  <Application>Microsoft Office PowerPoint</Application>
  <PresentationFormat>Widescreen</PresentationFormat>
  <Paragraphs>104</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Century Schoolbook</vt:lpstr>
      <vt:lpstr>CITY SKETCH 16X9</vt:lpstr>
      <vt:lpstr>HOW TO READ THE OT: THE PSALMS / POETRY</vt:lpstr>
      <vt:lpstr>GENERAL PRINCIPLES</vt:lpstr>
      <vt:lpstr>GENERAL PRINCIPLES</vt:lpstr>
      <vt:lpstr>INTRODUCTION</vt:lpstr>
      <vt:lpstr>INTRODUCTION</vt:lpstr>
      <vt:lpstr>INTRODUCTION</vt:lpstr>
      <vt:lpstr>EXEGETICAL OBSERVATIONS</vt:lpstr>
      <vt:lpstr>EXEGETICAL OBSERVATIONS: PSALMS AS POETRY</vt:lpstr>
      <vt:lpstr>EXEGETICAL OBSERVATIONS: PSALMS AS POETRY</vt:lpstr>
      <vt:lpstr>EXEGETICAL OBSERVATIONS: PSALMS AS LITERATURE</vt:lpstr>
      <vt:lpstr>EXEGETICAL OBSERVATIONS: PSALMS AS LITERATURE</vt:lpstr>
      <vt:lpstr>EXEGETICAL OBSERVATIONS: FUNCTIONS OF PSALMS IN ANCIENT ISRAEL</vt:lpstr>
      <vt:lpstr>EXEGETICAL OBSERVATIONS: LITERARY DEVICES/ELEMENTS</vt:lpstr>
      <vt:lpstr>EXEGETICAL OBSERVATIONS: LITERARY DEVICES/ELEMENTS</vt:lpstr>
      <vt:lpstr>TYPES OF PSALMS</vt:lpstr>
      <vt:lpstr>TYPES OF PSALMS</vt:lpstr>
      <vt:lpstr>TYPES OF PSALMS</vt:lpstr>
      <vt:lpstr>TYPES OF PSALMS</vt:lpstr>
      <vt:lpstr>TYPES OF PSALMS</vt:lpstr>
      <vt:lpstr>TYPES OF PSALMS</vt:lpstr>
      <vt:lpstr>TYPES OF PSALMS</vt:lpstr>
      <vt:lpstr>HERMENEUTICAL OBSERVATIONS</vt:lpstr>
      <vt:lpstr>HERMENEUTICAL OBSERVATIONS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OT: THE LAW</dc:title>
  <dc:creator>Forrest Price</dc:creator>
  <cp:lastModifiedBy>Forrest Price</cp:lastModifiedBy>
  <cp:revision>57</cp:revision>
  <dcterms:created xsi:type="dcterms:W3CDTF">2018-05-17T21:36:11Z</dcterms:created>
  <dcterms:modified xsi:type="dcterms:W3CDTF">2018-06-08T20:44:25Z</dcterms:modified>
</cp:coreProperties>
</file>