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4" r:id="rId9"/>
    <p:sldId id="263"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79"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06" autoAdjust="0"/>
  </p:normalViewPr>
  <p:slideViewPr>
    <p:cSldViewPr>
      <p:cViewPr varScale="1">
        <p:scale>
          <a:sx n="69" d="100"/>
          <a:sy n="69" d="100"/>
        </p:scale>
        <p:origin x="696" y="66"/>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10/6/2018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10/6/2018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the most godly people in your life or in history. What do they all have in common?</a:t>
            </a:r>
          </a:p>
        </p:txBody>
      </p:sp>
      <p:sp>
        <p:nvSpPr>
          <p:cNvPr id="4" name="Slide Number Placeholder 3"/>
          <p:cNvSpPr>
            <a:spLocks noGrp="1"/>
          </p:cNvSpPr>
          <p:nvPr>
            <p:ph type="sldNum" sz="quarter" idx="10"/>
          </p:nvPr>
        </p:nvSpPr>
        <p:spPr/>
        <p:txBody>
          <a:bodyPr/>
          <a:lstStyle/>
          <a:p>
            <a:fld id="{8DAEC444-603B-4F09-9A06-5917518DD901}" type="slidenum">
              <a:rPr lang="en-US" smtClean="0"/>
              <a:t>15</a:t>
            </a:fld>
            <a:endParaRPr lang="en-US"/>
          </a:p>
        </p:txBody>
      </p:sp>
    </p:spTree>
    <p:extLst>
      <p:ext uri="{BB962C8B-B14F-4D97-AF65-F5344CB8AC3E}">
        <p14:creationId xmlns:p14="http://schemas.microsoft.com/office/powerpoint/2010/main" val="1674866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10/6/2018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10/6/2018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10/6/2018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10/6/2018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10/6/2018</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10/6/2018</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10/6/2018</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10/6/2018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10/6/2018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10/6/2018</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4225458"/>
            <a:ext cx="10515598" cy="1158446"/>
          </a:xfrm>
        </p:spPr>
        <p:txBody>
          <a:bodyPr>
            <a:normAutofit fontScale="90000"/>
          </a:bodyPr>
          <a:lstStyle/>
          <a:p>
            <a:r>
              <a:rPr lang="en-US" dirty="0"/>
              <a:t>SPIRITUAL DISCIPLINES </a:t>
            </a:r>
            <a:br>
              <a:rPr lang="en-US" dirty="0"/>
            </a:br>
            <a:r>
              <a:rPr lang="en-US" dirty="0"/>
              <a:t>FOR LIFE: INTRODUCTION</a:t>
            </a:r>
          </a:p>
        </p:txBody>
      </p:sp>
      <p:sp>
        <p:nvSpPr>
          <p:cNvPr id="3" name="Subtitle 2"/>
          <p:cNvSpPr>
            <a:spLocks noGrp="1"/>
          </p:cNvSpPr>
          <p:nvPr>
            <p:ph type="subTitle" idx="1"/>
          </p:nvPr>
        </p:nvSpPr>
        <p:spPr/>
        <p:txBody>
          <a:bodyPr/>
          <a:lstStyle/>
          <a:p>
            <a:r>
              <a:rPr lang="en-US" dirty="0"/>
              <a:t>CITY SESSIONS</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69BC-F12D-4D3B-957B-67DB237C2546}"/>
              </a:ext>
            </a:extLst>
          </p:cNvPr>
          <p:cNvSpPr>
            <a:spLocks noGrp="1"/>
          </p:cNvSpPr>
          <p:nvPr>
            <p:ph type="title"/>
          </p:nvPr>
        </p:nvSpPr>
        <p:spPr/>
        <p:txBody>
          <a:bodyPr/>
          <a:lstStyle/>
          <a:p>
            <a:r>
              <a:rPr lang="en-US" dirty="0"/>
              <a:t>WHAT ARE SPIRITUAL DISCIPLINES?</a:t>
            </a:r>
          </a:p>
        </p:txBody>
      </p:sp>
      <p:sp>
        <p:nvSpPr>
          <p:cNvPr id="3" name="Content Placeholder 2">
            <a:extLst>
              <a:ext uri="{FF2B5EF4-FFF2-40B4-BE49-F238E27FC236}">
                <a16:creationId xmlns:a16="http://schemas.microsoft.com/office/drawing/2014/main" id="{8B2AAE98-33B0-4F26-8C68-4D4090193BB9}"/>
              </a:ext>
            </a:extLst>
          </p:cNvPr>
          <p:cNvSpPr>
            <a:spLocks noGrp="1"/>
          </p:cNvSpPr>
          <p:nvPr>
            <p:ph idx="1"/>
          </p:nvPr>
        </p:nvSpPr>
        <p:spPr/>
        <p:txBody>
          <a:bodyPr>
            <a:normAutofit/>
          </a:bodyPr>
          <a:lstStyle/>
          <a:p>
            <a:r>
              <a:rPr lang="en-US" sz="2800" dirty="0"/>
              <a:t>1. The Bible describes both personal and interpersonal spiritual disciplines.</a:t>
            </a:r>
          </a:p>
          <a:p>
            <a:pPr lvl="1"/>
            <a:r>
              <a:rPr lang="en-US" sz="2600" dirty="0"/>
              <a:t>We are to practice them both individually and corporately.</a:t>
            </a:r>
          </a:p>
          <a:p>
            <a:pPr lvl="1"/>
            <a:r>
              <a:rPr lang="en-US" sz="2600" dirty="0"/>
              <a:t>Jesus practiced both. Luke 4:16,42</a:t>
            </a:r>
          </a:p>
          <a:p>
            <a:r>
              <a:rPr lang="en-US" sz="2800" dirty="0"/>
              <a:t>2. Spiritual disciplines are activities, not attitudes.</a:t>
            </a:r>
          </a:p>
          <a:p>
            <a:pPr lvl="1"/>
            <a:r>
              <a:rPr lang="en-US" sz="2600" dirty="0"/>
              <a:t>“Discipline, of course, is not about </a:t>
            </a:r>
            <a:r>
              <a:rPr lang="en-US" sz="2600" i="1" dirty="0"/>
              <a:t>doing</a:t>
            </a:r>
            <a:r>
              <a:rPr lang="en-US" sz="2600" dirty="0"/>
              <a:t> as much as it is about </a:t>
            </a:r>
            <a:r>
              <a:rPr lang="en-US" sz="2600" i="1" dirty="0"/>
              <a:t>being</a:t>
            </a:r>
            <a:r>
              <a:rPr lang="en-US" sz="2600" dirty="0"/>
              <a:t>, that is, </a:t>
            </a:r>
            <a:r>
              <a:rPr lang="en-US" sz="2600" i="1" dirty="0"/>
              <a:t>being</a:t>
            </a:r>
            <a:r>
              <a:rPr lang="en-US" sz="2600" dirty="0"/>
              <a:t> like Jesus. But the biblical way to grow in </a:t>
            </a:r>
            <a:r>
              <a:rPr lang="en-US" sz="2600" i="1" dirty="0"/>
              <a:t>being</a:t>
            </a:r>
            <a:r>
              <a:rPr lang="en-US" sz="2600" dirty="0"/>
              <a:t> more like Jesus is through the rightly motivated </a:t>
            </a:r>
            <a:r>
              <a:rPr lang="en-US" sz="2600" i="1" dirty="0"/>
              <a:t>doing</a:t>
            </a:r>
            <a:r>
              <a:rPr lang="en-US" sz="2600" dirty="0"/>
              <a:t> of the spiritual disciplines.” – Whitney </a:t>
            </a:r>
          </a:p>
          <a:p>
            <a:pPr lvl="1"/>
            <a:endParaRPr lang="en-US" sz="2600" dirty="0"/>
          </a:p>
        </p:txBody>
      </p:sp>
    </p:spTree>
    <p:extLst>
      <p:ext uri="{BB962C8B-B14F-4D97-AF65-F5344CB8AC3E}">
        <p14:creationId xmlns:p14="http://schemas.microsoft.com/office/powerpoint/2010/main" val="334439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7DBF-DB3F-4F5D-B6D7-5105E2719A55}"/>
              </a:ext>
            </a:extLst>
          </p:cNvPr>
          <p:cNvSpPr>
            <a:spLocks noGrp="1"/>
          </p:cNvSpPr>
          <p:nvPr>
            <p:ph type="title"/>
          </p:nvPr>
        </p:nvSpPr>
        <p:spPr/>
        <p:txBody>
          <a:bodyPr/>
          <a:lstStyle/>
          <a:p>
            <a:r>
              <a:rPr lang="en-US" dirty="0"/>
              <a:t>WHAT ARE SPIRITUAL DISCIPLINES?</a:t>
            </a:r>
          </a:p>
        </p:txBody>
      </p:sp>
      <p:sp>
        <p:nvSpPr>
          <p:cNvPr id="3" name="Content Placeholder 2">
            <a:extLst>
              <a:ext uri="{FF2B5EF4-FFF2-40B4-BE49-F238E27FC236}">
                <a16:creationId xmlns:a16="http://schemas.microsoft.com/office/drawing/2014/main" id="{7619BF8B-8DEC-4743-B515-76454F432D48}"/>
              </a:ext>
            </a:extLst>
          </p:cNvPr>
          <p:cNvSpPr>
            <a:spLocks noGrp="1"/>
          </p:cNvSpPr>
          <p:nvPr>
            <p:ph idx="1"/>
          </p:nvPr>
        </p:nvSpPr>
        <p:spPr>
          <a:xfrm>
            <a:off x="838200" y="1825624"/>
            <a:ext cx="10515600" cy="4667249"/>
          </a:xfrm>
        </p:spPr>
        <p:txBody>
          <a:bodyPr>
            <a:normAutofit lnSpcReduction="10000"/>
          </a:bodyPr>
          <a:lstStyle/>
          <a:p>
            <a:r>
              <a:rPr lang="en-US" sz="2800" dirty="0"/>
              <a:t>3. Spiritual disciplines are </a:t>
            </a:r>
            <a:r>
              <a:rPr lang="en-US" sz="2800" i="1" dirty="0"/>
              <a:t>biblical</a:t>
            </a:r>
            <a:r>
              <a:rPr lang="en-US" sz="2800" dirty="0"/>
              <a:t>, practices modeled or taught in the Bible.</a:t>
            </a:r>
          </a:p>
          <a:p>
            <a:pPr lvl="1"/>
            <a:r>
              <a:rPr lang="en-US" sz="2600" dirty="0"/>
              <a:t>This helps us refrain from (1) making just anything into a </a:t>
            </a:r>
            <a:r>
              <a:rPr lang="en-US" sz="2600" i="1" dirty="0"/>
              <a:t>spiritual</a:t>
            </a:r>
            <a:r>
              <a:rPr lang="en-US" sz="2600" dirty="0"/>
              <a:t> discipline and (2) avoiding disciplines that are difficult for us or that we do not necessarily enjoy.</a:t>
            </a:r>
          </a:p>
          <a:p>
            <a:pPr lvl="1"/>
            <a:r>
              <a:rPr lang="en-US" sz="2600" dirty="0"/>
              <a:t>Each discipline we cover will be rooted in Scripture.</a:t>
            </a:r>
          </a:p>
          <a:p>
            <a:r>
              <a:rPr lang="en-US" sz="2800" dirty="0"/>
              <a:t>4. The disciplines found in Scripture are sufficient for knowing/experiencing God and growing in Christlikeness.</a:t>
            </a:r>
          </a:p>
          <a:p>
            <a:pPr lvl="1"/>
            <a:r>
              <a:rPr lang="en-US" sz="2600" dirty="0"/>
              <a:t>“All Scripture is inspired by God[a] and is profitable for teaching, for rebuking, for correcting, for training in righteousness, so that the man of God may be complete, equipped for every good work.” 2 Timothy 3:16-17</a:t>
            </a:r>
          </a:p>
        </p:txBody>
      </p:sp>
    </p:spTree>
    <p:extLst>
      <p:ext uri="{BB962C8B-B14F-4D97-AF65-F5344CB8AC3E}">
        <p14:creationId xmlns:p14="http://schemas.microsoft.com/office/powerpoint/2010/main" val="29889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96C5-5AB4-4FF2-A5D8-C00BB8925BBD}"/>
              </a:ext>
            </a:extLst>
          </p:cNvPr>
          <p:cNvSpPr>
            <a:spLocks noGrp="1"/>
          </p:cNvSpPr>
          <p:nvPr>
            <p:ph type="title"/>
          </p:nvPr>
        </p:nvSpPr>
        <p:spPr/>
        <p:txBody>
          <a:bodyPr/>
          <a:lstStyle/>
          <a:p>
            <a:r>
              <a:rPr lang="en-US" dirty="0"/>
              <a:t>WHAT ARE SPIRITUAL DISCIPLINES?</a:t>
            </a:r>
          </a:p>
        </p:txBody>
      </p:sp>
      <p:sp>
        <p:nvSpPr>
          <p:cNvPr id="3" name="Content Placeholder 2">
            <a:extLst>
              <a:ext uri="{FF2B5EF4-FFF2-40B4-BE49-F238E27FC236}">
                <a16:creationId xmlns:a16="http://schemas.microsoft.com/office/drawing/2014/main" id="{B0062181-D760-4FBD-9FC0-350EB512CBEF}"/>
              </a:ext>
            </a:extLst>
          </p:cNvPr>
          <p:cNvSpPr>
            <a:spLocks noGrp="1"/>
          </p:cNvSpPr>
          <p:nvPr>
            <p:ph idx="1"/>
          </p:nvPr>
        </p:nvSpPr>
        <p:spPr/>
        <p:txBody>
          <a:bodyPr>
            <a:normAutofit/>
          </a:bodyPr>
          <a:lstStyle/>
          <a:p>
            <a:r>
              <a:rPr lang="en-US" sz="2800" dirty="0"/>
              <a:t>5. Spiritual disciplines are </a:t>
            </a:r>
            <a:r>
              <a:rPr lang="en-US" sz="2800" i="1" dirty="0"/>
              <a:t>derived from the gospel</a:t>
            </a:r>
            <a:r>
              <a:rPr lang="en-US" sz="2800" dirty="0"/>
              <a:t>, not </a:t>
            </a:r>
            <a:r>
              <a:rPr lang="en-US" sz="2800" i="1" dirty="0"/>
              <a:t>divorced from the gospel</a:t>
            </a:r>
            <a:r>
              <a:rPr lang="en-US" sz="2800" dirty="0"/>
              <a:t>.</a:t>
            </a:r>
          </a:p>
          <a:p>
            <a:pPr lvl="1"/>
            <a:r>
              <a:rPr lang="en-US" sz="2600" dirty="0"/>
              <a:t>They are designed to take us deeper into the gospel of Jesus, not to lead us on from the gospel into a more advanced Christianity.</a:t>
            </a:r>
          </a:p>
          <a:p>
            <a:pPr lvl="1"/>
            <a:r>
              <a:rPr lang="en-US" sz="2600" dirty="0"/>
              <a:t>All disciplines should be done while trusting in the finished work of Christ and in reliance of the Holy Spirit promised by Christ.</a:t>
            </a:r>
          </a:p>
          <a:p>
            <a:pPr lvl="1"/>
            <a:r>
              <a:rPr lang="en-US" sz="2600" dirty="0"/>
              <a:t>Calhoun says, “The simple truth is that </a:t>
            </a:r>
            <a:r>
              <a:rPr lang="en-US" sz="2600" i="1" dirty="0"/>
              <a:t>wanting</a:t>
            </a:r>
            <a:r>
              <a:rPr lang="en-US" sz="2600" dirty="0"/>
              <a:t> to keep company with Jesus has a staying power that “</a:t>
            </a:r>
            <a:r>
              <a:rPr lang="en-US" sz="2600" dirty="0" err="1"/>
              <a:t>shoulds</a:t>
            </a:r>
            <a:r>
              <a:rPr lang="en-US" sz="2600" dirty="0"/>
              <a:t>” and “</a:t>
            </a:r>
            <a:r>
              <a:rPr lang="en-US" sz="2600" dirty="0" err="1"/>
              <a:t>oughts</a:t>
            </a:r>
            <a:r>
              <a:rPr lang="en-US" sz="2600" dirty="0"/>
              <a:t>” seldom have.”</a:t>
            </a:r>
          </a:p>
        </p:txBody>
      </p:sp>
    </p:spTree>
    <p:extLst>
      <p:ext uri="{BB962C8B-B14F-4D97-AF65-F5344CB8AC3E}">
        <p14:creationId xmlns:p14="http://schemas.microsoft.com/office/powerpoint/2010/main" val="58771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E8FA-3BF5-4AD8-8287-AF6582DB1829}"/>
              </a:ext>
            </a:extLst>
          </p:cNvPr>
          <p:cNvSpPr>
            <a:spLocks noGrp="1"/>
          </p:cNvSpPr>
          <p:nvPr>
            <p:ph type="title"/>
          </p:nvPr>
        </p:nvSpPr>
        <p:spPr/>
        <p:txBody>
          <a:bodyPr/>
          <a:lstStyle/>
          <a:p>
            <a:r>
              <a:rPr lang="en-US" dirty="0"/>
              <a:t>WHAT ARE SPIRITUAL DISCIPLINES?</a:t>
            </a:r>
          </a:p>
        </p:txBody>
      </p:sp>
      <p:sp>
        <p:nvSpPr>
          <p:cNvPr id="3" name="Content Placeholder 2">
            <a:extLst>
              <a:ext uri="{FF2B5EF4-FFF2-40B4-BE49-F238E27FC236}">
                <a16:creationId xmlns:a16="http://schemas.microsoft.com/office/drawing/2014/main" id="{B9DC7B19-03B2-453E-AFEB-0593420E6490}"/>
              </a:ext>
            </a:extLst>
          </p:cNvPr>
          <p:cNvSpPr>
            <a:spLocks noGrp="1"/>
          </p:cNvSpPr>
          <p:nvPr>
            <p:ph idx="1"/>
          </p:nvPr>
        </p:nvSpPr>
        <p:spPr>
          <a:xfrm>
            <a:off x="838200" y="1825624"/>
            <a:ext cx="10515600" cy="4667249"/>
          </a:xfrm>
        </p:spPr>
        <p:txBody>
          <a:bodyPr>
            <a:normAutofit/>
          </a:bodyPr>
          <a:lstStyle/>
          <a:p>
            <a:r>
              <a:rPr lang="en-US" sz="2800" dirty="0"/>
              <a:t>6. Spiritual disciplines are </a:t>
            </a:r>
            <a:r>
              <a:rPr lang="en-US" sz="2800" i="1" dirty="0"/>
              <a:t>means</a:t>
            </a:r>
            <a:r>
              <a:rPr lang="en-US" sz="2800" dirty="0"/>
              <a:t>, not </a:t>
            </a:r>
            <a:r>
              <a:rPr lang="en-US" sz="2800" i="1" dirty="0"/>
              <a:t>ends</a:t>
            </a:r>
            <a:r>
              <a:rPr lang="en-US" sz="2800" dirty="0"/>
              <a:t>. </a:t>
            </a:r>
          </a:p>
          <a:p>
            <a:pPr lvl="1"/>
            <a:r>
              <a:rPr lang="en-US" sz="2600" dirty="0"/>
              <a:t>The end is godliness and Christlikeness. While we cannot reach that end without the disciplines, we certainly can practice the disciplines without godliness and Christlikeness when we see them as ends in themselves. </a:t>
            </a:r>
          </a:p>
          <a:p>
            <a:pPr lvl="1"/>
            <a:r>
              <a:rPr lang="en-US" sz="2600" dirty="0"/>
              <a:t>So, we must ask ourselves, again, what is the </a:t>
            </a:r>
            <a:r>
              <a:rPr lang="en-US" sz="2600" i="1" dirty="0"/>
              <a:t>end</a:t>
            </a:r>
            <a:r>
              <a:rPr lang="en-US" sz="2600" dirty="0"/>
              <a:t> to which the spiritual disciplines are the </a:t>
            </a:r>
            <a:r>
              <a:rPr lang="en-US" sz="2600" i="1" dirty="0"/>
              <a:t>means</a:t>
            </a:r>
            <a:r>
              <a:rPr lang="en-US" sz="2600"/>
              <a:t>? </a:t>
            </a:r>
          </a:p>
          <a:p>
            <a:pPr lvl="1"/>
            <a:r>
              <a:rPr lang="en-US" sz="2600"/>
              <a:t>In </a:t>
            </a:r>
            <a:r>
              <a:rPr lang="en-US" sz="2600" dirty="0"/>
              <a:t>other words, what are their purpose?</a:t>
            </a:r>
          </a:p>
          <a:p>
            <a:pPr lvl="1"/>
            <a:endParaRPr lang="en-US" sz="2600" dirty="0"/>
          </a:p>
        </p:txBody>
      </p:sp>
    </p:spTree>
    <p:extLst>
      <p:ext uri="{BB962C8B-B14F-4D97-AF65-F5344CB8AC3E}">
        <p14:creationId xmlns:p14="http://schemas.microsoft.com/office/powerpoint/2010/main" val="136552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7093-FA5C-4C7A-BAD8-9BB321DBB8AE}"/>
              </a:ext>
            </a:extLst>
          </p:cNvPr>
          <p:cNvSpPr>
            <a:spLocks noGrp="1"/>
          </p:cNvSpPr>
          <p:nvPr>
            <p:ph type="title"/>
          </p:nvPr>
        </p:nvSpPr>
        <p:spPr/>
        <p:txBody>
          <a:bodyPr/>
          <a:lstStyle/>
          <a:p>
            <a:r>
              <a:rPr lang="en-US" dirty="0"/>
              <a:t>PURPOSE: THE MEANS TO GODLINESS</a:t>
            </a:r>
          </a:p>
        </p:txBody>
      </p:sp>
      <p:sp>
        <p:nvSpPr>
          <p:cNvPr id="3" name="Text Placeholder 2">
            <a:extLst>
              <a:ext uri="{FF2B5EF4-FFF2-40B4-BE49-F238E27FC236}">
                <a16:creationId xmlns:a16="http://schemas.microsoft.com/office/drawing/2014/main" id="{272FF3FC-5218-45B1-93C7-0EDA44915A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5785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1751-7B86-4026-B9C3-597702249241}"/>
              </a:ext>
            </a:extLst>
          </p:cNvPr>
          <p:cNvSpPr>
            <a:spLocks noGrp="1"/>
          </p:cNvSpPr>
          <p:nvPr>
            <p:ph type="title"/>
          </p:nvPr>
        </p:nvSpPr>
        <p:spPr/>
        <p:txBody>
          <a:bodyPr/>
          <a:lstStyle/>
          <a:p>
            <a:r>
              <a:rPr lang="en-US" dirty="0"/>
              <a:t>PURPOSE: THE MEANS TO GODLINESS</a:t>
            </a:r>
          </a:p>
        </p:txBody>
      </p:sp>
      <p:sp>
        <p:nvSpPr>
          <p:cNvPr id="3" name="Content Placeholder 2">
            <a:extLst>
              <a:ext uri="{FF2B5EF4-FFF2-40B4-BE49-F238E27FC236}">
                <a16:creationId xmlns:a16="http://schemas.microsoft.com/office/drawing/2014/main" id="{C6712BDA-5748-4775-ADAA-A03425332BA8}"/>
              </a:ext>
            </a:extLst>
          </p:cNvPr>
          <p:cNvSpPr>
            <a:spLocks noGrp="1"/>
          </p:cNvSpPr>
          <p:nvPr>
            <p:ph idx="1"/>
          </p:nvPr>
        </p:nvSpPr>
        <p:spPr>
          <a:xfrm>
            <a:off x="838200" y="1825624"/>
            <a:ext cx="10515600" cy="4667249"/>
          </a:xfrm>
        </p:spPr>
        <p:txBody>
          <a:bodyPr>
            <a:normAutofit/>
          </a:bodyPr>
          <a:lstStyle/>
          <a:p>
            <a:r>
              <a:rPr lang="en-US" sz="2800" dirty="0"/>
              <a:t>We must never forget the purpose of the disciplines stated in 1 Timothy 4:7, “for the purpose of godliness.”</a:t>
            </a:r>
          </a:p>
          <a:p>
            <a:r>
              <a:rPr lang="en-US" sz="2800" dirty="0"/>
              <a:t>God uses 3 primary catalysts for changing us:</a:t>
            </a:r>
          </a:p>
          <a:p>
            <a:pPr lvl="1"/>
            <a:r>
              <a:rPr lang="en-US" sz="2600" dirty="0"/>
              <a:t>“Iron sharpens iron, and one person sharpens another” Proverbs 27:17 – God often uses other people to change us.</a:t>
            </a:r>
          </a:p>
          <a:p>
            <a:pPr lvl="1"/>
            <a:r>
              <a:rPr lang="en-US" sz="2600" dirty="0"/>
              <a:t>“We know that all things work together[</a:t>
            </a:r>
            <a:r>
              <a:rPr lang="en-US" sz="2600" dirty="0" err="1"/>
              <a:t>i</a:t>
            </a:r>
            <a:r>
              <a:rPr lang="en-US" sz="2600" dirty="0"/>
              <a:t>] for the good of those who love God, who are called according to his purpose.” Romans 8:28 – God also uses circumstances to move us toward holiness.</a:t>
            </a:r>
          </a:p>
          <a:p>
            <a:pPr lvl="1"/>
            <a:r>
              <a:rPr lang="en-US" sz="2600" dirty="0"/>
              <a:t>But there is only one catalyst which is under our control – spiritual disciplines.</a:t>
            </a:r>
          </a:p>
        </p:txBody>
      </p:sp>
    </p:spTree>
    <p:extLst>
      <p:ext uri="{BB962C8B-B14F-4D97-AF65-F5344CB8AC3E}">
        <p14:creationId xmlns:p14="http://schemas.microsoft.com/office/powerpoint/2010/main" val="237743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F895-20C1-475B-85AE-2728DF2B1E81}"/>
              </a:ext>
            </a:extLst>
          </p:cNvPr>
          <p:cNvSpPr>
            <a:spLocks noGrp="1"/>
          </p:cNvSpPr>
          <p:nvPr>
            <p:ph type="title"/>
          </p:nvPr>
        </p:nvSpPr>
        <p:spPr/>
        <p:txBody>
          <a:bodyPr/>
          <a:lstStyle/>
          <a:p>
            <a:r>
              <a:rPr lang="en-US" dirty="0"/>
              <a:t>PURPOSE: THE MEANS TO GODLINESS</a:t>
            </a:r>
          </a:p>
        </p:txBody>
      </p:sp>
      <p:sp>
        <p:nvSpPr>
          <p:cNvPr id="3" name="Content Placeholder 2">
            <a:extLst>
              <a:ext uri="{FF2B5EF4-FFF2-40B4-BE49-F238E27FC236}">
                <a16:creationId xmlns:a16="http://schemas.microsoft.com/office/drawing/2014/main" id="{29C62B4A-0EA6-4F8B-AC20-BA038922D729}"/>
              </a:ext>
            </a:extLst>
          </p:cNvPr>
          <p:cNvSpPr>
            <a:spLocks noGrp="1"/>
          </p:cNvSpPr>
          <p:nvPr>
            <p:ph idx="1"/>
          </p:nvPr>
        </p:nvSpPr>
        <p:spPr/>
        <p:txBody>
          <a:bodyPr>
            <a:normAutofit/>
          </a:bodyPr>
          <a:lstStyle/>
          <a:p>
            <a:r>
              <a:rPr lang="en-US" sz="2800" dirty="0"/>
              <a:t>On the one hand, we must recognize that even the best self-discipline by itself will not make us more godly.</a:t>
            </a:r>
          </a:p>
          <a:p>
            <a:pPr lvl="1"/>
            <a:r>
              <a:rPr lang="en-US" sz="2600" dirty="0"/>
              <a:t>“Now may the God of peace himself sanctify you completely. And may your whole spirit, soul, and body be kept sound and blameless at the coming of our Lord Jesus Christ. He who calls you is faithful; he will do it.” 1 Thessalonians 5:23-24</a:t>
            </a:r>
          </a:p>
          <a:p>
            <a:r>
              <a:rPr lang="en-US" sz="2800" dirty="0"/>
              <a:t>On the other hand, that doesn’t mean that we do nothing, just sitting around waiting for God to make us like him.</a:t>
            </a:r>
          </a:p>
          <a:p>
            <a:pPr lvl="1"/>
            <a:r>
              <a:rPr lang="en-US" sz="2600" dirty="0"/>
              <a:t>Practicing the disciplines are the God-given means of receiving God’s grace and growing in Christlikeness</a:t>
            </a:r>
          </a:p>
        </p:txBody>
      </p:sp>
    </p:spTree>
    <p:extLst>
      <p:ext uri="{BB962C8B-B14F-4D97-AF65-F5344CB8AC3E}">
        <p14:creationId xmlns:p14="http://schemas.microsoft.com/office/powerpoint/2010/main" val="212329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6B9D-E712-44B9-A5A8-93768553365F}"/>
              </a:ext>
            </a:extLst>
          </p:cNvPr>
          <p:cNvSpPr>
            <a:spLocks noGrp="1"/>
          </p:cNvSpPr>
          <p:nvPr>
            <p:ph type="title"/>
          </p:nvPr>
        </p:nvSpPr>
        <p:spPr/>
        <p:txBody>
          <a:bodyPr/>
          <a:lstStyle/>
          <a:p>
            <a:r>
              <a:rPr lang="en-US" dirty="0"/>
              <a:t>PURPOSE: THE MEANS TO GODLINESS</a:t>
            </a:r>
          </a:p>
        </p:txBody>
      </p:sp>
      <p:sp>
        <p:nvSpPr>
          <p:cNvPr id="3" name="Content Placeholder 2">
            <a:extLst>
              <a:ext uri="{FF2B5EF4-FFF2-40B4-BE49-F238E27FC236}">
                <a16:creationId xmlns:a16="http://schemas.microsoft.com/office/drawing/2014/main" id="{79531188-5C8B-4DC2-B907-254D1237EA1D}"/>
              </a:ext>
            </a:extLst>
          </p:cNvPr>
          <p:cNvSpPr>
            <a:spLocks noGrp="1"/>
          </p:cNvSpPr>
          <p:nvPr>
            <p:ph idx="1"/>
          </p:nvPr>
        </p:nvSpPr>
        <p:spPr/>
        <p:txBody>
          <a:bodyPr>
            <a:normAutofit/>
          </a:bodyPr>
          <a:lstStyle/>
          <a:p>
            <a:r>
              <a:rPr lang="en-US" sz="2800" dirty="0"/>
              <a:t>We see that the desire and power for the disciplines are given by the grace of God. But we must practice them ourselves, by our choice.</a:t>
            </a:r>
          </a:p>
          <a:p>
            <a:r>
              <a:rPr lang="en-US" sz="2800" dirty="0"/>
              <a:t>The Greek word we translate as “discipline” in the New Testament is </a:t>
            </a:r>
            <a:r>
              <a:rPr lang="en-US" sz="2800" dirty="0" err="1"/>
              <a:t>gumnasia</a:t>
            </a:r>
            <a:r>
              <a:rPr lang="en-US" sz="2800" dirty="0"/>
              <a:t> (where gymnasium is derived from) and means “to exercise or discipline.”</a:t>
            </a:r>
          </a:p>
          <a:p>
            <a:pPr lvl="1"/>
            <a:r>
              <a:rPr lang="en-US" sz="2600" dirty="0"/>
              <a:t>So, one way to see spiritual disciplines is as spiritual exercise which leads to spiritual strength and endurance just as bodily exercise leads to bodily strength and endurance.</a:t>
            </a:r>
          </a:p>
        </p:txBody>
      </p:sp>
    </p:spTree>
    <p:extLst>
      <p:ext uri="{BB962C8B-B14F-4D97-AF65-F5344CB8AC3E}">
        <p14:creationId xmlns:p14="http://schemas.microsoft.com/office/powerpoint/2010/main" val="28874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7995-52F2-466D-8FA9-58F8B69047B7}"/>
              </a:ext>
            </a:extLst>
          </p:cNvPr>
          <p:cNvSpPr>
            <a:spLocks noGrp="1"/>
          </p:cNvSpPr>
          <p:nvPr>
            <p:ph type="title"/>
          </p:nvPr>
        </p:nvSpPr>
        <p:spPr/>
        <p:txBody>
          <a:bodyPr/>
          <a:lstStyle/>
          <a:p>
            <a:r>
              <a:rPr lang="en-US" dirty="0"/>
              <a:t>PURPOSE: THE MEANS TO GODLINESS</a:t>
            </a:r>
          </a:p>
        </p:txBody>
      </p:sp>
      <p:sp>
        <p:nvSpPr>
          <p:cNvPr id="3" name="Content Placeholder 2">
            <a:extLst>
              <a:ext uri="{FF2B5EF4-FFF2-40B4-BE49-F238E27FC236}">
                <a16:creationId xmlns:a16="http://schemas.microsoft.com/office/drawing/2014/main" id="{0509DF66-CE6E-43E7-87AE-9B474BF67008}"/>
              </a:ext>
            </a:extLst>
          </p:cNvPr>
          <p:cNvSpPr>
            <a:spLocks noGrp="1"/>
          </p:cNvSpPr>
          <p:nvPr>
            <p:ph idx="1"/>
          </p:nvPr>
        </p:nvSpPr>
        <p:spPr>
          <a:xfrm>
            <a:off x="838200" y="1825624"/>
            <a:ext cx="10515600" cy="4667249"/>
          </a:xfrm>
        </p:spPr>
        <p:txBody>
          <a:bodyPr>
            <a:normAutofit/>
          </a:bodyPr>
          <a:lstStyle/>
          <a:p>
            <a:r>
              <a:rPr lang="en-US" sz="2800" dirty="0"/>
              <a:t>Another way to see the spiritual disciplines as ways that we can spiritually put ourselves in the path of God’s grace and seek him.</a:t>
            </a:r>
          </a:p>
          <a:p>
            <a:pPr lvl="1"/>
            <a:r>
              <a:rPr lang="en-US" sz="2600" dirty="0"/>
              <a:t>Think of Zacchaeus!</a:t>
            </a:r>
          </a:p>
          <a:p>
            <a:pPr lvl="1"/>
            <a:r>
              <a:rPr lang="en-US" sz="2400" dirty="0"/>
              <a:t>Calhoun reminds us that “it is not spiritual disciplines that transform us into the likeness of Christ. Without the work of God’s Spirit within, practices guarantee nothing.”</a:t>
            </a:r>
          </a:p>
          <a:p>
            <a:pPr lvl="1"/>
            <a:r>
              <a:rPr lang="en-US" sz="2400" dirty="0"/>
              <a:t>Instead, she says, “They simply put us in a place where we can begin to notice God and respond to his word to us.” She goes on: “Our part is to offer ourselves lovingly and obediently to God. God then works within us doing what he alone can do.”</a:t>
            </a:r>
          </a:p>
        </p:txBody>
      </p:sp>
    </p:spTree>
    <p:extLst>
      <p:ext uri="{BB962C8B-B14F-4D97-AF65-F5344CB8AC3E}">
        <p14:creationId xmlns:p14="http://schemas.microsoft.com/office/powerpoint/2010/main" val="376925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8254-B925-4C4F-B6ED-23611EA1D425}"/>
              </a:ext>
            </a:extLst>
          </p:cNvPr>
          <p:cNvSpPr>
            <a:spLocks noGrp="1"/>
          </p:cNvSpPr>
          <p:nvPr>
            <p:ph type="title"/>
          </p:nvPr>
        </p:nvSpPr>
        <p:spPr/>
        <p:txBody>
          <a:bodyPr/>
          <a:lstStyle/>
          <a:p>
            <a:r>
              <a:rPr lang="en-US" dirty="0"/>
              <a:t>PURPOSE: THE MEANS TO GODLINESS</a:t>
            </a:r>
          </a:p>
        </p:txBody>
      </p:sp>
      <p:sp>
        <p:nvSpPr>
          <p:cNvPr id="3" name="Content Placeholder 2">
            <a:extLst>
              <a:ext uri="{FF2B5EF4-FFF2-40B4-BE49-F238E27FC236}">
                <a16:creationId xmlns:a16="http://schemas.microsoft.com/office/drawing/2014/main" id="{0ED8B63F-8761-4C52-941B-AC95D0BB0916}"/>
              </a:ext>
            </a:extLst>
          </p:cNvPr>
          <p:cNvSpPr>
            <a:spLocks noGrp="1"/>
          </p:cNvSpPr>
          <p:nvPr>
            <p:ph idx="1"/>
          </p:nvPr>
        </p:nvSpPr>
        <p:spPr/>
        <p:txBody>
          <a:bodyPr>
            <a:normAutofit/>
          </a:bodyPr>
          <a:lstStyle/>
          <a:p>
            <a:r>
              <a:rPr lang="en-US" sz="3200" dirty="0"/>
              <a:t>“We all, with unveiled faces, are looking as in a mirror at the glory of the Lord and are being transformed into the same image from glory to glory; this is from the Lord who is the Spirit.” 2 Corinthians 3:18</a:t>
            </a:r>
          </a:p>
          <a:p>
            <a:r>
              <a:rPr lang="en-US" sz="3200" dirty="0"/>
              <a:t>Whitney reiterates, “by means of these Bible-based practices, we consciously place ourselves before God in anticipation of enjoying his presence and receiving his transforming grace.”</a:t>
            </a:r>
          </a:p>
        </p:txBody>
      </p:sp>
    </p:spTree>
    <p:extLst>
      <p:ext uri="{BB962C8B-B14F-4D97-AF65-F5344CB8AC3E}">
        <p14:creationId xmlns:p14="http://schemas.microsoft.com/office/powerpoint/2010/main" val="258404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0FB7-3761-4015-BEA8-2409149074F6}"/>
              </a:ext>
            </a:extLst>
          </p:cNvPr>
          <p:cNvSpPr>
            <a:spLocks noGrp="1"/>
          </p:cNvSpPr>
          <p:nvPr>
            <p:ph type="title"/>
          </p:nvPr>
        </p:nvSpPr>
        <p:spPr/>
        <p:txBody>
          <a:bodyPr/>
          <a:lstStyle/>
          <a:p>
            <a:r>
              <a:rPr lang="en-US" dirty="0"/>
              <a:t>WHY SPIRITUAL DISCIPLINES?</a:t>
            </a:r>
          </a:p>
        </p:txBody>
      </p:sp>
      <p:sp>
        <p:nvSpPr>
          <p:cNvPr id="3" name="Text Placeholder 2">
            <a:extLst>
              <a:ext uri="{FF2B5EF4-FFF2-40B4-BE49-F238E27FC236}">
                <a16:creationId xmlns:a16="http://schemas.microsoft.com/office/drawing/2014/main" id="{EDB6C458-2499-4E6A-8330-8042B7AD8F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0048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FBFE-6BB1-4559-BF70-BCF02B4F7DDF}"/>
              </a:ext>
            </a:extLst>
          </p:cNvPr>
          <p:cNvSpPr>
            <a:spLocks noGrp="1"/>
          </p:cNvSpPr>
          <p:nvPr>
            <p:ph type="title"/>
          </p:nvPr>
        </p:nvSpPr>
        <p:spPr/>
        <p:txBody>
          <a:bodyPr/>
          <a:lstStyle/>
          <a:p>
            <a:r>
              <a:rPr lang="en-US" dirty="0"/>
              <a:t>GOD’S WILL FOR CHRISTIANS</a:t>
            </a:r>
          </a:p>
        </p:txBody>
      </p:sp>
      <p:sp>
        <p:nvSpPr>
          <p:cNvPr id="3" name="Text Placeholder 2">
            <a:extLst>
              <a:ext uri="{FF2B5EF4-FFF2-40B4-BE49-F238E27FC236}">
                <a16:creationId xmlns:a16="http://schemas.microsoft.com/office/drawing/2014/main" id="{2A3F8946-2E4F-4F29-949C-A5AEF78A098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6060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5D179-DEEF-4C2D-8444-5CAA4A8B0FEA}"/>
              </a:ext>
            </a:extLst>
          </p:cNvPr>
          <p:cNvSpPr>
            <a:spLocks noGrp="1"/>
          </p:cNvSpPr>
          <p:nvPr>
            <p:ph type="title"/>
          </p:nvPr>
        </p:nvSpPr>
        <p:spPr/>
        <p:txBody>
          <a:bodyPr/>
          <a:lstStyle/>
          <a:p>
            <a:r>
              <a:rPr lang="en-US" dirty="0"/>
              <a:t>GOD’S WILL FOR CHRISTIANS</a:t>
            </a:r>
          </a:p>
        </p:txBody>
      </p:sp>
      <p:sp>
        <p:nvSpPr>
          <p:cNvPr id="3" name="Content Placeholder 2">
            <a:extLst>
              <a:ext uri="{FF2B5EF4-FFF2-40B4-BE49-F238E27FC236}">
                <a16:creationId xmlns:a16="http://schemas.microsoft.com/office/drawing/2014/main" id="{3BDA5A32-831A-4CCA-BA4B-B575EEBA4C94}"/>
              </a:ext>
            </a:extLst>
          </p:cNvPr>
          <p:cNvSpPr>
            <a:spLocks noGrp="1"/>
          </p:cNvSpPr>
          <p:nvPr>
            <p:ph idx="1"/>
          </p:nvPr>
        </p:nvSpPr>
        <p:spPr/>
        <p:txBody>
          <a:bodyPr>
            <a:normAutofit/>
          </a:bodyPr>
          <a:lstStyle/>
          <a:p>
            <a:r>
              <a:rPr lang="en-US" sz="2800" dirty="0"/>
              <a:t>The language in 1 Timothy 4:7 “train yourselves…” make it clear that this is not optional for the Christian. It is a command!</a:t>
            </a:r>
          </a:p>
          <a:p>
            <a:r>
              <a:rPr lang="en-US" sz="2800" dirty="0"/>
              <a:t>Recall the call of Jesus to walk alongside, work with, and learn from him in Matthew 11:28-30. Alongside this call is the call to “deny [yourself] and take up [your] cross daily and follow him.” Luke9:23</a:t>
            </a:r>
          </a:p>
          <a:p>
            <a:r>
              <a:rPr lang="en-US" sz="2800" dirty="0"/>
              <a:t>To learn from and follow Jesus is the call to discipline, and one does not follow by accident.</a:t>
            </a:r>
          </a:p>
        </p:txBody>
      </p:sp>
    </p:spTree>
    <p:extLst>
      <p:ext uri="{BB962C8B-B14F-4D97-AF65-F5344CB8AC3E}">
        <p14:creationId xmlns:p14="http://schemas.microsoft.com/office/powerpoint/2010/main" val="177893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8E3A-4437-41F4-950C-3B4B34796F48}"/>
              </a:ext>
            </a:extLst>
          </p:cNvPr>
          <p:cNvSpPr>
            <a:spLocks noGrp="1"/>
          </p:cNvSpPr>
          <p:nvPr>
            <p:ph type="title"/>
          </p:nvPr>
        </p:nvSpPr>
        <p:spPr/>
        <p:txBody>
          <a:bodyPr/>
          <a:lstStyle/>
          <a:p>
            <a:r>
              <a:rPr lang="en-US" dirty="0"/>
              <a:t>GOD’S WILL FOR CHRISTIANS</a:t>
            </a:r>
          </a:p>
        </p:txBody>
      </p:sp>
      <p:sp>
        <p:nvSpPr>
          <p:cNvPr id="3" name="Content Placeholder 2">
            <a:extLst>
              <a:ext uri="{FF2B5EF4-FFF2-40B4-BE49-F238E27FC236}">
                <a16:creationId xmlns:a16="http://schemas.microsoft.com/office/drawing/2014/main" id="{3EF16EC0-6EF2-4CCC-BDDE-2D56245D4A06}"/>
              </a:ext>
            </a:extLst>
          </p:cNvPr>
          <p:cNvSpPr>
            <a:spLocks noGrp="1"/>
          </p:cNvSpPr>
          <p:nvPr>
            <p:ph idx="1"/>
          </p:nvPr>
        </p:nvSpPr>
        <p:spPr/>
        <p:txBody>
          <a:bodyPr>
            <a:normAutofit/>
          </a:bodyPr>
          <a:lstStyle/>
          <a:p>
            <a:r>
              <a:rPr lang="en-US" sz="2800" dirty="0"/>
              <a:t>Jesus not only calls us to practice the disciplines, he is the model of discipline for the purpose of godliness.</a:t>
            </a:r>
          </a:p>
          <a:p>
            <a:r>
              <a:rPr lang="en-US" sz="2800" dirty="0"/>
              <a:t>Do not think that the disciplines will be easy and not take much effort. Again, Jesus reminds us that it will mean taking up our cross.</a:t>
            </a:r>
          </a:p>
          <a:p>
            <a:r>
              <a:rPr lang="en-US" sz="2800" dirty="0"/>
              <a:t>But Calhoun encourages us, saying, “Take heart; transformation happens as you keep company with Jesus.”</a:t>
            </a:r>
          </a:p>
        </p:txBody>
      </p:sp>
    </p:spTree>
    <p:extLst>
      <p:ext uri="{BB962C8B-B14F-4D97-AF65-F5344CB8AC3E}">
        <p14:creationId xmlns:p14="http://schemas.microsoft.com/office/powerpoint/2010/main" val="32359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CE321-910F-4582-B6BA-357D1F28DF91}"/>
              </a:ext>
            </a:extLst>
          </p:cNvPr>
          <p:cNvSpPr>
            <a:spLocks noGrp="1"/>
          </p:cNvSpPr>
          <p:nvPr>
            <p:ph type="title"/>
          </p:nvPr>
        </p:nvSpPr>
        <p:spPr/>
        <p:txBody>
          <a:bodyPr/>
          <a:lstStyle/>
          <a:p>
            <a:r>
              <a:rPr lang="en-US" dirty="0"/>
              <a:t>FINAL THOUGHTS</a:t>
            </a:r>
          </a:p>
        </p:txBody>
      </p:sp>
      <p:sp>
        <p:nvSpPr>
          <p:cNvPr id="3" name="Text Placeholder 2">
            <a:extLst>
              <a:ext uri="{FF2B5EF4-FFF2-40B4-BE49-F238E27FC236}">
                <a16:creationId xmlns:a16="http://schemas.microsoft.com/office/drawing/2014/main" id="{A462BC6E-C4F5-4BB7-AC6A-1E0F5019303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0747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C57A1-7606-4380-9142-DBA601A5E193}"/>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C22CEC6E-1CED-4241-A2CF-C0838C06F117}"/>
              </a:ext>
            </a:extLst>
          </p:cNvPr>
          <p:cNvSpPr>
            <a:spLocks noGrp="1"/>
          </p:cNvSpPr>
          <p:nvPr>
            <p:ph idx="1"/>
          </p:nvPr>
        </p:nvSpPr>
        <p:spPr/>
        <p:txBody>
          <a:bodyPr>
            <a:normAutofit/>
          </a:bodyPr>
          <a:lstStyle/>
          <a:p>
            <a:r>
              <a:rPr lang="en-US" sz="3600" dirty="0"/>
              <a:t>There is danger in neglecting the spiritual disciplines.</a:t>
            </a:r>
          </a:p>
          <a:p>
            <a:pPr lvl="1"/>
            <a:r>
              <a:rPr lang="en-US" sz="3200" dirty="0"/>
              <a:t>On one hand, Whitney says, “some who fail to practice the disciplines disregard them because they simply have no appetite for them, and they have no appetite for them because they have no hunger for God. They do not know God, so the God-given means of personally experiencing and enjoying God have little appeal.”</a:t>
            </a:r>
          </a:p>
        </p:txBody>
      </p:sp>
    </p:spTree>
    <p:extLst>
      <p:ext uri="{BB962C8B-B14F-4D97-AF65-F5344CB8AC3E}">
        <p14:creationId xmlns:p14="http://schemas.microsoft.com/office/powerpoint/2010/main" val="389667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29CC-B928-40A9-B8BC-6A165ACBFE6C}"/>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BC65E8F3-F806-4C99-8024-D23F474B6680}"/>
              </a:ext>
            </a:extLst>
          </p:cNvPr>
          <p:cNvSpPr>
            <a:spLocks noGrp="1"/>
          </p:cNvSpPr>
          <p:nvPr>
            <p:ph idx="1"/>
          </p:nvPr>
        </p:nvSpPr>
        <p:spPr/>
        <p:txBody>
          <a:bodyPr>
            <a:normAutofit/>
          </a:bodyPr>
          <a:lstStyle/>
          <a:p>
            <a:r>
              <a:rPr lang="en-US" sz="3600" dirty="0"/>
              <a:t>There is danger in neglecting the spiritual disciplines.</a:t>
            </a:r>
          </a:p>
          <a:p>
            <a:pPr lvl="1"/>
            <a:r>
              <a:rPr lang="en-US" sz="3200" dirty="0"/>
              <a:t>On the other hand, Whitney says, for the Christian “spiritual gifts must be developed by discipline in order to bear spiritual fruit. Thus, the danger of neglecting the spiritual disciplines is the danger of bearing little spiritual fruit – your life counting little for the sake of the kingdom.</a:t>
            </a:r>
          </a:p>
        </p:txBody>
      </p:sp>
    </p:spTree>
    <p:extLst>
      <p:ext uri="{BB962C8B-B14F-4D97-AF65-F5344CB8AC3E}">
        <p14:creationId xmlns:p14="http://schemas.microsoft.com/office/powerpoint/2010/main" val="89975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71A4-0768-43A0-9303-67108E0C4FA7}"/>
              </a:ext>
            </a:extLst>
          </p:cNvPr>
          <p:cNvSpPr>
            <a:spLocks noGrp="1"/>
          </p:cNvSpPr>
          <p:nvPr>
            <p:ph type="title"/>
          </p:nvPr>
        </p:nvSpPr>
        <p:spPr/>
        <p:txBody>
          <a:bodyPr/>
          <a:lstStyle/>
          <a:p>
            <a:r>
              <a:rPr lang="en-US" dirty="0"/>
              <a:t>FINAL THOUGHTS</a:t>
            </a:r>
            <a:endParaRPr lang="en-US" b="1" dirty="0"/>
          </a:p>
        </p:txBody>
      </p:sp>
      <p:sp>
        <p:nvSpPr>
          <p:cNvPr id="3" name="Content Placeholder 2">
            <a:extLst>
              <a:ext uri="{FF2B5EF4-FFF2-40B4-BE49-F238E27FC236}">
                <a16:creationId xmlns:a16="http://schemas.microsoft.com/office/drawing/2014/main" id="{2662F0DC-231A-4BEB-976D-2BE18FFC9D06}"/>
              </a:ext>
            </a:extLst>
          </p:cNvPr>
          <p:cNvSpPr>
            <a:spLocks noGrp="1"/>
          </p:cNvSpPr>
          <p:nvPr>
            <p:ph idx="1"/>
          </p:nvPr>
        </p:nvSpPr>
        <p:spPr/>
        <p:txBody>
          <a:bodyPr>
            <a:normAutofit/>
          </a:bodyPr>
          <a:lstStyle/>
          <a:p>
            <a:r>
              <a:rPr lang="en-US" sz="2800" dirty="0"/>
              <a:t>There is freedom in embracing the spiritual disciplines.</a:t>
            </a:r>
          </a:p>
          <a:p>
            <a:pPr lvl="1"/>
            <a:r>
              <a:rPr lang="en-US" sz="2600" dirty="0"/>
              <a:t>Elisabeth Elliot once said, “freedom and discipline have come to be regarded as mutually exclusive, when in fact freedom is not at all the opposite, but the final </a:t>
            </a:r>
            <a:r>
              <a:rPr lang="en-US" sz="2600" i="1" dirty="0"/>
              <a:t>reward,</a:t>
            </a:r>
            <a:r>
              <a:rPr lang="en-US" sz="2600" dirty="0"/>
              <a:t> of discipline.”</a:t>
            </a:r>
          </a:p>
          <a:p>
            <a:pPr lvl="1"/>
            <a:r>
              <a:rPr lang="en-US" sz="2600" dirty="0"/>
              <a:t>Whitney says, “The freedom of godliness is the freedom to do what God calls us through Scripture to do and the freedom to express the character qualities of Christ through our own personality.”</a:t>
            </a:r>
          </a:p>
        </p:txBody>
      </p:sp>
    </p:spTree>
    <p:extLst>
      <p:ext uri="{BB962C8B-B14F-4D97-AF65-F5344CB8AC3E}">
        <p14:creationId xmlns:p14="http://schemas.microsoft.com/office/powerpoint/2010/main" val="154404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FE68A-C70E-40E4-A469-9BF83B997EBF}"/>
              </a:ext>
            </a:extLst>
          </p:cNvPr>
          <p:cNvSpPr>
            <a:spLocks noGrp="1"/>
          </p:cNvSpPr>
          <p:nvPr>
            <p:ph type="title"/>
          </p:nvPr>
        </p:nvSpPr>
        <p:spPr>
          <a:xfrm>
            <a:off x="838200" y="365126"/>
            <a:ext cx="10515600" cy="777874"/>
          </a:xfrm>
        </p:spPr>
        <p:txBody>
          <a:bodyPr/>
          <a:lstStyle/>
          <a:p>
            <a:r>
              <a:rPr lang="en-US" dirty="0"/>
              <a:t>FINAL THOUGHTS</a:t>
            </a:r>
          </a:p>
        </p:txBody>
      </p:sp>
      <p:sp>
        <p:nvSpPr>
          <p:cNvPr id="3" name="Content Placeholder 2">
            <a:extLst>
              <a:ext uri="{FF2B5EF4-FFF2-40B4-BE49-F238E27FC236}">
                <a16:creationId xmlns:a16="http://schemas.microsoft.com/office/drawing/2014/main" id="{DF7F3B13-B317-4036-A03B-C7139C37FED7}"/>
              </a:ext>
            </a:extLst>
          </p:cNvPr>
          <p:cNvSpPr>
            <a:spLocks noGrp="1"/>
          </p:cNvSpPr>
          <p:nvPr>
            <p:ph idx="1"/>
          </p:nvPr>
        </p:nvSpPr>
        <p:spPr>
          <a:xfrm>
            <a:off x="838200" y="1371600"/>
            <a:ext cx="10515600" cy="5121273"/>
          </a:xfrm>
        </p:spPr>
        <p:txBody>
          <a:bodyPr>
            <a:normAutofit lnSpcReduction="10000"/>
          </a:bodyPr>
          <a:lstStyle/>
          <a:p>
            <a:pPr marL="0" indent="0">
              <a:buNone/>
            </a:pPr>
            <a:r>
              <a:rPr lang="en-US" sz="2800" dirty="0"/>
              <a:t>“His divine power has given us everything required for life and godliness through the knowledge of him who called us by his own glory and goodness. By these he has given us very great and precious promises, so that through them you may share in the divine nature, escaping the corruption that is in the world because of evil desire. For this very reason, make every effort to supplement your faith with goodness, goodness with knowledge, knowledge with self-control, self-control with endurance, endurance with godliness, godliness with brotherly affection, and brotherly affection with love. For if you possess these qualities in increasing measure, they will keep you from being useless or unfruitful in the knowledge of our Lord Jesus Christ.”</a:t>
            </a:r>
          </a:p>
          <a:p>
            <a:pPr marL="0" indent="0">
              <a:buNone/>
            </a:pPr>
            <a:r>
              <a:rPr lang="en-US" sz="2800" dirty="0"/>
              <a:t>2 Peter 1:3-8</a:t>
            </a:r>
          </a:p>
        </p:txBody>
      </p:sp>
    </p:spTree>
    <p:extLst>
      <p:ext uri="{BB962C8B-B14F-4D97-AF65-F5344CB8AC3E}">
        <p14:creationId xmlns:p14="http://schemas.microsoft.com/office/powerpoint/2010/main" val="51632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1C60F-390D-449B-AACF-28CE8C90D488}"/>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35FDF2DC-54BC-44A9-8938-B4A8389F1EE3}"/>
              </a:ext>
            </a:extLst>
          </p:cNvPr>
          <p:cNvSpPr>
            <a:spLocks noGrp="1"/>
          </p:cNvSpPr>
          <p:nvPr>
            <p:ph idx="1"/>
          </p:nvPr>
        </p:nvSpPr>
        <p:spPr/>
        <p:txBody>
          <a:bodyPr>
            <a:normAutofit/>
          </a:bodyPr>
          <a:lstStyle/>
          <a:p>
            <a:r>
              <a:rPr lang="en-US" sz="2800" dirty="0"/>
              <a:t>There is an invitation to all Christians to enjoy God and the things of God through the spiritual disciplines.</a:t>
            </a:r>
          </a:p>
          <a:p>
            <a:pPr lvl="1"/>
            <a:r>
              <a:rPr lang="en-US" sz="2600" dirty="0"/>
              <a:t>The disciplines are never drudgery if we keep in mind the goals of godliness and Christlikeness.</a:t>
            </a:r>
          </a:p>
          <a:p>
            <a:pPr lvl="1"/>
            <a:r>
              <a:rPr lang="en-US" sz="2600" dirty="0"/>
              <a:t>Remember the Jesus was the most disciplined man to ever live and was also the most joyful and truly alive. </a:t>
            </a:r>
          </a:p>
          <a:p>
            <a:pPr lvl="1"/>
            <a:r>
              <a:rPr lang="en-US" sz="2600" dirty="0"/>
              <a:t>As we learn how to practice these disciplines, we must remember to focus on the person and work of Jesus, learning to gaze upon and enjoy who Jesus is and what he has done.</a:t>
            </a:r>
          </a:p>
        </p:txBody>
      </p:sp>
    </p:spTree>
    <p:extLst>
      <p:ext uri="{BB962C8B-B14F-4D97-AF65-F5344CB8AC3E}">
        <p14:creationId xmlns:p14="http://schemas.microsoft.com/office/powerpoint/2010/main" val="37292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E7E9-5A7A-4F55-B054-26EB893268C1}"/>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254AFA70-2370-4143-855F-A922C85DCF3D}"/>
              </a:ext>
            </a:extLst>
          </p:cNvPr>
          <p:cNvSpPr>
            <a:spLocks noGrp="1"/>
          </p:cNvSpPr>
          <p:nvPr>
            <p:ph idx="1"/>
          </p:nvPr>
        </p:nvSpPr>
        <p:spPr/>
        <p:txBody>
          <a:bodyPr>
            <a:normAutofit/>
          </a:bodyPr>
          <a:lstStyle/>
          <a:p>
            <a:r>
              <a:rPr lang="en-US" sz="2800" dirty="0"/>
              <a:t>In the coming weeks, we will learn how to:</a:t>
            </a:r>
          </a:p>
          <a:p>
            <a:pPr lvl="1"/>
            <a:r>
              <a:rPr lang="en-US" sz="2600" dirty="0"/>
              <a:t>Hear God’s Word</a:t>
            </a:r>
          </a:p>
          <a:p>
            <a:pPr lvl="1"/>
            <a:r>
              <a:rPr lang="en-US" sz="2600" dirty="0"/>
              <a:t>Pray</a:t>
            </a:r>
          </a:p>
          <a:p>
            <a:pPr lvl="1"/>
            <a:r>
              <a:rPr lang="en-US" sz="2600" dirty="0"/>
              <a:t>Worship</a:t>
            </a:r>
          </a:p>
          <a:p>
            <a:pPr lvl="1"/>
            <a:r>
              <a:rPr lang="en-US" sz="2600" dirty="0"/>
              <a:t>Open Ourselves to God</a:t>
            </a:r>
          </a:p>
          <a:p>
            <a:pPr lvl="1"/>
            <a:r>
              <a:rPr lang="en-US" sz="2600" dirty="0"/>
              <a:t>Share Our Lives with Others</a:t>
            </a:r>
          </a:p>
          <a:p>
            <a:pPr lvl="1"/>
            <a:r>
              <a:rPr lang="en-US" sz="2600" dirty="0"/>
              <a:t>Act Like Christ</a:t>
            </a:r>
          </a:p>
        </p:txBody>
      </p:sp>
    </p:spTree>
    <p:extLst>
      <p:ext uri="{BB962C8B-B14F-4D97-AF65-F5344CB8AC3E}">
        <p14:creationId xmlns:p14="http://schemas.microsoft.com/office/powerpoint/2010/main" val="386908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E222-944C-4FB5-833F-97B9472E766E}"/>
              </a:ext>
            </a:extLst>
          </p:cNvPr>
          <p:cNvSpPr>
            <a:spLocks noGrp="1"/>
          </p:cNvSpPr>
          <p:nvPr>
            <p:ph type="title"/>
          </p:nvPr>
        </p:nvSpPr>
        <p:spPr/>
        <p:txBody>
          <a:bodyPr/>
          <a:lstStyle/>
          <a:p>
            <a:r>
              <a:rPr lang="en-US" dirty="0"/>
              <a:t>WHY SPIRITUAL DISCIPLINES?</a:t>
            </a:r>
          </a:p>
        </p:txBody>
      </p:sp>
      <p:sp>
        <p:nvSpPr>
          <p:cNvPr id="3" name="Content Placeholder 2">
            <a:extLst>
              <a:ext uri="{FF2B5EF4-FFF2-40B4-BE49-F238E27FC236}">
                <a16:creationId xmlns:a16="http://schemas.microsoft.com/office/drawing/2014/main" id="{283F218E-A93D-40C3-828D-F505B032728C}"/>
              </a:ext>
            </a:extLst>
          </p:cNvPr>
          <p:cNvSpPr>
            <a:spLocks noGrp="1"/>
          </p:cNvSpPr>
          <p:nvPr>
            <p:ph idx="1"/>
          </p:nvPr>
        </p:nvSpPr>
        <p:spPr>
          <a:xfrm>
            <a:off x="838200" y="1825624"/>
            <a:ext cx="10515600" cy="4667249"/>
          </a:xfrm>
        </p:spPr>
        <p:txBody>
          <a:bodyPr>
            <a:normAutofit/>
          </a:bodyPr>
          <a:lstStyle/>
          <a:p>
            <a:r>
              <a:rPr lang="en-US" sz="2800" dirty="0"/>
              <a:t>“Discipline without direction is drudgery.” – Donald S. Whitney</a:t>
            </a:r>
          </a:p>
          <a:p>
            <a:r>
              <a:rPr lang="en-US" sz="2800" dirty="0"/>
              <a:t>To avoid the drudgery of discipline, we must understand what we shall become.</a:t>
            </a:r>
          </a:p>
          <a:p>
            <a:r>
              <a:rPr lang="en-US" sz="2800" dirty="0"/>
              <a:t>“For those he foreknew he also predestined to be conformed to the image of his Son…” Romans 8:29</a:t>
            </a:r>
          </a:p>
          <a:p>
            <a:r>
              <a:rPr lang="en-US" sz="2800" dirty="0"/>
              <a:t>“Dear friends, we are God’s children now, and what we will be has not yet been revealed. We know that when he appears, we will be like him because we will see him as he is.” 1 John 3:2</a:t>
            </a:r>
          </a:p>
        </p:txBody>
      </p:sp>
    </p:spTree>
    <p:extLst>
      <p:ext uri="{BB962C8B-B14F-4D97-AF65-F5344CB8AC3E}">
        <p14:creationId xmlns:p14="http://schemas.microsoft.com/office/powerpoint/2010/main" val="363430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B0E2-01E1-4648-87D2-1416057E3BD2}"/>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63674E7F-EAF7-4D2E-A54D-0B11AD9829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7147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C8AD-184F-4BAB-AEC8-82C46DAF800B}"/>
              </a:ext>
            </a:extLst>
          </p:cNvPr>
          <p:cNvSpPr>
            <a:spLocks noGrp="1"/>
          </p:cNvSpPr>
          <p:nvPr>
            <p:ph type="title"/>
          </p:nvPr>
        </p:nvSpPr>
        <p:spPr/>
        <p:txBody>
          <a:bodyPr/>
          <a:lstStyle/>
          <a:p>
            <a:r>
              <a:rPr lang="en-US" dirty="0"/>
              <a:t>WHY SPIRITUAL DISCIPLINES?</a:t>
            </a:r>
          </a:p>
        </p:txBody>
      </p:sp>
      <p:sp>
        <p:nvSpPr>
          <p:cNvPr id="3" name="Content Placeholder 2">
            <a:extLst>
              <a:ext uri="{FF2B5EF4-FFF2-40B4-BE49-F238E27FC236}">
                <a16:creationId xmlns:a16="http://schemas.microsoft.com/office/drawing/2014/main" id="{7D0FC702-5C40-4A3E-98A0-F73C4CCE61AD}"/>
              </a:ext>
            </a:extLst>
          </p:cNvPr>
          <p:cNvSpPr>
            <a:spLocks noGrp="1"/>
          </p:cNvSpPr>
          <p:nvPr>
            <p:ph idx="1"/>
          </p:nvPr>
        </p:nvSpPr>
        <p:spPr>
          <a:xfrm>
            <a:off x="838200" y="1825624"/>
            <a:ext cx="10515600" cy="4667249"/>
          </a:xfrm>
        </p:spPr>
        <p:txBody>
          <a:bodyPr>
            <a:normAutofit/>
          </a:bodyPr>
          <a:lstStyle/>
          <a:p>
            <a:r>
              <a:rPr lang="en-US" sz="2800" dirty="0"/>
              <a:t>If we will be like Christ when he appears, why practice disciplines?</a:t>
            </a:r>
          </a:p>
          <a:p>
            <a:pPr lvl="1"/>
            <a:r>
              <a:rPr lang="en-US" sz="2600" dirty="0"/>
              <a:t>God intends for us to grow toward holiness, not to wait for it but to pursue it.</a:t>
            </a:r>
          </a:p>
          <a:p>
            <a:pPr lvl="1"/>
            <a:r>
              <a:rPr lang="en-US" sz="2600" dirty="0"/>
              <a:t>“Pursue peace with everyone, and holiness—without it no one will see the Lord.” Hebrews 12:14</a:t>
            </a:r>
          </a:p>
          <a:p>
            <a:r>
              <a:rPr lang="en-US" sz="2800" dirty="0"/>
              <a:t>“It’s crucial to understand that it’s not our pursuit of holiness that qualifies us to see the Lord. Rather, we are qualified to see the Lord </a:t>
            </a:r>
            <a:r>
              <a:rPr lang="en-US" sz="2800" i="1" dirty="0"/>
              <a:t>by the Lord, </a:t>
            </a:r>
            <a:r>
              <a:rPr lang="en-US" sz="2800" dirty="0"/>
              <a:t>not by good things we do.” – Donald S. Whitney</a:t>
            </a:r>
          </a:p>
        </p:txBody>
      </p:sp>
    </p:spTree>
    <p:extLst>
      <p:ext uri="{BB962C8B-B14F-4D97-AF65-F5344CB8AC3E}">
        <p14:creationId xmlns:p14="http://schemas.microsoft.com/office/powerpoint/2010/main" val="190607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54A5-173E-4F7E-83A3-D2CA928A016F}"/>
              </a:ext>
            </a:extLst>
          </p:cNvPr>
          <p:cNvSpPr>
            <a:spLocks noGrp="1"/>
          </p:cNvSpPr>
          <p:nvPr>
            <p:ph type="title"/>
          </p:nvPr>
        </p:nvSpPr>
        <p:spPr/>
        <p:txBody>
          <a:bodyPr/>
          <a:lstStyle/>
          <a:p>
            <a:r>
              <a:rPr lang="en-US" dirty="0"/>
              <a:t>WHY SPIRITUAL DISCIPLINES?</a:t>
            </a:r>
          </a:p>
        </p:txBody>
      </p:sp>
      <p:sp>
        <p:nvSpPr>
          <p:cNvPr id="3" name="Content Placeholder 2">
            <a:extLst>
              <a:ext uri="{FF2B5EF4-FFF2-40B4-BE49-F238E27FC236}">
                <a16:creationId xmlns:a16="http://schemas.microsoft.com/office/drawing/2014/main" id="{4073878A-C24D-41AE-B949-983E14609196}"/>
              </a:ext>
            </a:extLst>
          </p:cNvPr>
          <p:cNvSpPr>
            <a:spLocks noGrp="1"/>
          </p:cNvSpPr>
          <p:nvPr>
            <p:ph idx="1"/>
          </p:nvPr>
        </p:nvSpPr>
        <p:spPr/>
        <p:txBody>
          <a:bodyPr>
            <a:normAutofit/>
          </a:bodyPr>
          <a:lstStyle/>
          <a:p>
            <a:r>
              <a:rPr lang="en-US" sz="2800" dirty="0"/>
              <a:t>So, again, if disciplines don’t qualify us in any way, why practice them?</a:t>
            </a:r>
          </a:p>
          <a:p>
            <a:r>
              <a:rPr lang="en-US" sz="2800" dirty="0"/>
              <a:t>“Are you tired? Worn out? Burned out on religion? Come to me. Get away with me and you’ll recover your life. I’ll show you how to take a real rest. Walk with me and work with me—watch how I do it. Learn the unforced rhythms of grace. I won’t lay anything heavy or ill-fitting on you. Keep company with me and you’ll learn to live freely and lightly.” Matthew 11:28-30 (The Message)</a:t>
            </a:r>
          </a:p>
          <a:p>
            <a:pPr lvl="1"/>
            <a:r>
              <a:rPr lang="en-US" sz="2600" dirty="0"/>
              <a:t>Does this sound like the kind of life you long for?</a:t>
            </a:r>
          </a:p>
        </p:txBody>
      </p:sp>
    </p:spTree>
    <p:extLst>
      <p:ext uri="{BB962C8B-B14F-4D97-AF65-F5344CB8AC3E}">
        <p14:creationId xmlns:p14="http://schemas.microsoft.com/office/powerpoint/2010/main" val="81894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C9A1-6975-4478-858A-57FA88CF932D}"/>
              </a:ext>
            </a:extLst>
          </p:cNvPr>
          <p:cNvSpPr>
            <a:spLocks noGrp="1"/>
          </p:cNvSpPr>
          <p:nvPr>
            <p:ph type="title"/>
          </p:nvPr>
        </p:nvSpPr>
        <p:spPr/>
        <p:txBody>
          <a:bodyPr/>
          <a:lstStyle/>
          <a:p>
            <a:r>
              <a:rPr lang="en-US" dirty="0"/>
              <a:t>WHY SPIRITUAL DISCIPLINES?</a:t>
            </a:r>
          </a:p>
        </p:txBody>
      </p:sp>
      <p:sp>
        <p:nvSpPr>
          <p:cNvPr id="3" name="Content Placeholder 2">
            <a:extLst>
              <a:ext uri="{FF2B5EF4-FFF2-40B4-BE49-F238E27FC236}">
                <a16:creationId xmlns:a16="http://schemas.microsoft.com/office/drawing/2014/main" id="{62DAB06D-C0FE-4BB2-8250-B3C363B88670}"/>
              </a:ext>
            </a:extLst>
          </p:cNvPr>
          <p:cNvSpPr>
            <a:spLocks noGrp="1"/>
          </p:cNvSpPr>
          <p:nvPr>
            <p:ph idx="1"/>
          </p:nvPr>
        </p:nvSpPr>
        <p:spPr/>
        <p:txBody>
          <a:bodyPr>
            <a:normAutofit/>
          </a:bodyPr>
          <a:lstStyle/>
          <a:p>
            <a:r>
              <a:rPr lang="en-US" sz="2800" dirty="0"/>
              <a:t>“The longing for something more, no matter how weak or crackling with heat, is evidence that God is already at work in your life. You wouldn’t want more of God if the Holy Spirit wasn’t first seeking you.” – Adele </a:t>
            </a:r>
            <a:r>
              <a:rPr lang="en-US" sz="2800" dirty="0" err="1"/>
              <a:t>Ahlberg</a:t>
            </a:r>
            <a:r>
              <a:rPr lang="en-US" sz="2800" dirty="0"/>
              <a:t> Calhoun</a:t>
            </a:r>
          </a:p>
          <a:p>
            <a:r>
              <a:rPr lang="en-US" sz="2800" dirty="0"/>
              <a:t>“When the Holy Spirit indwells someone, that person begins to prize and pursue holiness. Thus, as we have seen in Hebrews 12:14, anyone who is not striving for holiness will not see the Lord.” – Donald S. Whitney</a:t>
            </a:r>
          </a:p>
        </p:txBody>
      </p:sp>
    </p:spTree>
    <p:extLst>
      <p:ext uri="{BB962C8B-B14F-4D97-AF65-F5344CB8AC3E}">
        <p14:creationId xmlns:p14="http://schemas.microsoft.com/office/powerpoint/2010/main" val="200116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85D2-1323-4AD7-AAFA-82DC7A745CA3}"/>
              </a:ext>
            </a:extLst>
          </p:cNvPr>
          <p:cNvSpPr>
            <a:spLocks noGrp="1"/>
          </p:cNvSpPr>
          <p:nvPr>
            <p:ph type="title"/>
          </p:nvPr>
        </p:nvSpPr>
        <p:spPr/>
        <p:txBody>
          <a:bodyPr/>
          <a:lstStyle/>
          <a:p>
            <a:r>
              <a:rPr lang="en-US" dirty="0"/>
              <a:t>WHY SPIRITUAL DISCIPLINES?</a:t>
            </a:r>
          </a:p>
        </p:txBody>
      </p:sp>
      <p:sp>
        <p:nvSpPr>
          <p:cNvPr id="3" name="Content Placeholder 2">
            <a:extLst>
              <a:ext uri="{FF2B5EF4-FFF2-40B4-BE49-F238E27FC236}">
                <a16:creationId xmlns:a16="http://schemas.microsoft.com/office/drawing/2014/main" id="{ED1A9407-2CE3-4F92-A14D-16B5EF092F19}"/>
              </a:ext>
            </a:extLst>
          </p:cNvPr>
          <p:cNvSpPr>
            <a:spLocks noGrp="1"/>
          </p:cNvSpPr>
          <p:nvPr>
            <p:ph idx="1"/>
          </p:nvPr>
        </p:nvSpPr>
        <p:spPr/>
        <p:txBody>
          <a:bodyPr>
            <a:normAutofit/>
          </a:bodyPr>
          <a:lstStyle/>
          <a:p>
            <a:r>
              <a:rPr lang="en-US" sz="2800" dirty="0"/>
              <a:t>So, if those who are indwelled by the Holy Spirit desire and strive after holiness, how do we do so?</a:t>
            </a:r>
          </a:p>
          <a:p>
            <a:r>
              <a:rPr lang="en-US" sz="2800" dirty="0"/>
              <a:t>“Train yourself in godliness. For the training of the body has limited benefit, but godliness is beneficial in every way, since it holds promise for the present life and also for the life to come. This saying is trustworthy and deserves full acceptance. For this reason we labor and strive, because we have put our hope in the living God, who is the Savior of all people, especially of those who believe.” 1 Timothy 4:7-10</a:t>
            </a:r>
          </a:p>
        </p:txBody>
      </p:sp>
    </p:spTree>
    <p:extLst>
      <p:ext uri="{BB962C8B-B14F-4D97-AF65-F5344CB8AC3E}">
        <p14:creationId xmlns:p14="http://schemas.microsoft.com/office/powerpoint/2010/main" val="244033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DDC5-B951-421C-9A8A-DF23DF2DD788}"/>
              </a:ext>
            </a:extLst>
          </p:cNvPr>
          <p:cNvSpPr>
            <a:spLocks noGrp="1"/>
          </p:cNvSpPr>
          <p:nvPr>
            <p:ph type="title"/>
          </p:nvPr>
        </p:nvSpPr>
        <p:spPr/>
        <p:txBody>
          <a:bodyPr/>
          <a:lstStyle/>
          <a:p>
            <a:r>
              <a:rPr lang="en-US" dirty="0"/>
              <a:t>WHAT ARE SPIRITUAL DISCIPLINES?</a:t>
            </a:r>
          </a:p>
        </p:txBody>
      </p:sp>
      <p:sp>
        <p:nvSpPr>
          <p:cNvPr id="3" name="Text Placeholder 2">
            <a:extLst>
              <a:ext uri="{FF2B5EF4-FFF2-40B4-BE49-F238E27FC236}">
                <a16:creationId xmlns:a16="http://schemas.microsoft.com/office/drawing/2014/main" id="{F5422611-4F40-4BA5-9F61-BFB7E9CB28D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7275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1BAB-3470-455C-A294-09D48C06607D}"/>
              </a:ext>
            </a:extLst>
          </p:cNvPr>
          <p:cNvSpPr>
            <a:spLocks noGrp="1"/>
          </p:cNvSpPr>
          <p:nvPr>
            <p:ph type="title"/>
          </p:nvPr>
        </p:nvSpPr>
        <p:spPr/>
        <p:txBody>
          <a:bodyPr/>
          <a:lstStyle/>
          <a:p>
            <a:r>
              <a:rPr lang="en-US" dirty="0"/>
              <a:t>WHAT ARE SPIRITUAL DISCIPLINES?</a:t>
            </a:r>
          </a:p>
        </p:txBody>
      </p:sp>
      <p:sp>
        <p:nvSpPr>
          <p:cNvPr id="3" name="Content Placeholder 2">
            <a:extLst>
              <a:ext uri="{FF2B5EF4-FFF2-40B4-BE49-F238E27FC236}">
                <a16:creationId xmlns:a16="http://schemas.microsoft.com/office/drawing/2014/main" id="{3AD4B8F1-F419-47D0-8BD5-8BB120903F49}"/>
              </a:ext>
            </a:extLst>
          </p:cNvPr>
          <p:cNvSpPr>
            <a:spLocks noGrp="1"/>
          </p:cNvSpPr>
          <p:nvPr>
            <p:ph idx="1"/>
          </p:nvPr>
        </p:nvSpPr>
        <p:spPr/>
        <p:txBody>
          <a:bodyPr>
            <a:normAutofit/>
          </a:bodyPr>
          <a:lstStyle/>
          <a:p>
            <a:r>
              <a:rPr lang="en-US" sz="2800" dirty="0"/>
              <a:t>Whitney defines spiritual disciplines as “those practices found in Scripture that promote spiritual growth among believers in the gospel of Jesus Christ.”</a:t>
            </a:r>
          </a:p>
          <a:p>
            <a:r>
              <a:rPr lang="en-US" sz="2800" dirty="0"/>
              <a:t>Calhoun describes them as “intentional </a:t>
            </a:r>
            <a:r>
              <a:rPr lang="en-US" sz="2800" u="sng" dirty="0"/>
              <a:t>practices</a:t>
            </a:r>
            <a:r>
              <a:rPr lang="en-US" sz="2800" dirty="0"/>
              <a:t>, </a:t>
            </a:r>
            <a:r>
              <a:rPr lang="en-US" sz="2800" u="sng" dirty="0"/>
              <a:t>relationships</a:t>
            </a:r>
            <a:r>
              <a:rPr lang="en-US" sz="2800" dirty="0"/>
              <a:t>, and </a:t>
            </a:r>
            <a:r>
              <a:rPr lang="en-US" sz="2800" u="sng" dirty="0"/>
              <a:t>experiences</a:t>
            </a:r>
            <a:r>
              <a:rPr lang="en-US" sz="2800" dirty="0"/>
              <a:t> that [give] people space in their lives to ‘keep company’ with Jesus.”</a:t>
            </a:r>
          </a:p>
        </p:txBody>
      </p:sp>
    </p:spTree>
    <p:extLst>
      <p:ext uri="{BB962C8B-B14F-4D97-AF65-F5344CB8AC3E}">
        <p14:creationId xmlns:p14="http://schemas.microsoft.com/office/powerpoint/2010/main" val="103085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320</TotalTime>
  <Words>2233</Words>
  <Application>Microsoft Office PowerPoint</Application>
  <PresentationFormat>Widescreen</PresentationFormat>
  <Paragraphs>113</Paragraphs>
  <Slides>30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Century Schoolbook</vt:lpstr>
      <vt:lpstr>CITY SKETCH 16X9</vt:lpstr>
      <vt:lpstr>SPIRITUAL DISCIPLINES  FOR LIFE: INTRODUCTION</vt:lpstr>
      <vt:lpstr>WHY SPIRITUAL DISCIPLINES?</vt:lpstr>
      <vt:lpstr>WHY SPIRITUAL DISCIPLINES?</vt:lpstr>
      <vt:lpstr>WHY SPIRITUAL DISCIPLINES?</vt:lpstr>
      <vt:lpstr>WHY SPIRITUAL DISCIPLINES?</vt:lpstr>
      <vt:lpstr>WHY SPIRITUAL DISCIPLINES?</vt:lpstr>
      <vt:lpstr>WHY SPIRITUAL DISCIPLINES?</vt:lpstr>
      <vt:lpstr>WHAT ARE SPIRITUAL DISCIPLINES?</vt:lpstr>
      <vt:lpstr>WHAT ARE SPIRITUAL DISCIPLINES?</vt:lpstr>
      <vt:lpstr>WHAT ARE SPIRITUAL DISCIPLINES?</vt:lpstr>
      <vt:lpstr>WHAT ARE SPIRITUAL DISCIPLINES?</vt:lpstr>
      <vt:lpstr>WHAT ARE SPIRITUAL DISCIPLINES?</vt:lpstr>
      <vt:lpstr>WHAT ARE SPIRITUAL DISCIPLINES?</vt:lpstr>
      <vt:lpstr>PURPOSE: THE MEANS TO GODLINESS</vt:lpstr>
      <vt:lpstr>PURPOSE: THE MEANS TO GODLINESS</vt:lpstr>
      <vt:lpstr>PURPOSE: THE MEANS TO GODLINESS</vt:lpstr>
      <vt:lpstr>PURPOSE: THE MEANS TO GODLINESS</vt:lpstr>
      <vt:lpstr>PURPOSE: THE MEANS TO GODLINESS</vt:lpstr>
      <vt:lpstr>PURPOSE: THE MEANS TO GODLINESS</vt:lpstr>
      <vt:lpstr>GOD’S WILL FOR CHRISTIANS</vt:lpstr>
      <vt:lpstr>GOD’S WILL FOR CHRISTIANS</vt:lpstr>
      <vt:lpstr>GOD’S WILL FOR CHRISTIANS</vt:lpstr>
      <vt:lpstr>FINAL THOUGHTS</vt:lpstr>
      <vt:lpstr>FINAL THOUGHTS</vt:lpstr>
      <vt:lpstr>FINAL THOUGHTS</vt:lpstr>
      <vt:lpstr>FINAL THOUGHTS</vt:lpstr>
      <vt:lpstr>FINAL THOUGHTS</vt:lpstr>
      <vt:lpstr>FINAL THOUGHTS</vt:lpstr>
      <vt:lpstr>FINAL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DISCIPLINES  FOR LIFE: INTRODUCTION</dc:title>
  <dc:creator>Forrest Price</dc:creator>
  <cp:lastModifiedBy>Forrest Price</cp:lastModifiedBy>
  <cp:revision>24</cp:revision>
  <dcterms:created xsi:type="dcterms:W3CDTF">2018-10-06T16:30:43Z</dcterms:created>
  <dcterms:modified xsi:type="dcterms:W3CDTF">2018-10-06T21:50:49Z</dcterms:modified>
</cp:coreProperties>
</file>